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51" r:id="rId1"/>
    <p:sldMasterId id="2147483836" r:id="rId2"/>
    <p:sldMasterId id="2147483851" r:id="rId3"/>
    <p:sldMasterId id="2147484087" r:id="rId4"/>
    <p:sldMasterId id="2147484091" r:id="rId5"/>
    <p:sldMasterId id="2147484098" r:id="rId6"/>
    <p:sldMasterId id="2147484123" r:id="rId7"/>
    <p:sldMasterId id="2147484142" r:id="rId8"/>
  </p:sldMasterIdLst>
  <p:notesMasterIdLst>
    <p:notesMasterId r:id="rId72"/>
  </p:notesMasterIdLst>
  <p:handoutMasterIdLst>
    <p:handoutMasterId r:id="rId73"/>
  </p:handoutMasterIdLst>
  <p:sldIdLst>
    <p:sldId id="462" r:id="rId9"/>
    <p:sldId id="461" r:id="rId10"/>
    <p:sldId id="265" r:id="rId11"/>
    <p:sldId id="392" r:id="rId12"/>
    <p:sldId id="459" r:id="rId13"/>
    <p:sldId id="270" r:id="rId14"/>
    <p:sldId id="365" r:id="rId15"/>
    <p:sldId id="355" r:id="rId16"/>
    <p:sldId id="361" r:id="rId17"/>
    <p:sldId id="352" r:id="rId18"/>
    <p:sldId id="354" r:id="rId19"/>
    <p:sldId id="419" r:id="rId20"/>
    <p:sldId id="351" r:id="rId21"/>
    <p:sldId id="391" r:id="rId22"/>
    <p:sldId id="393" r:id="rId23"/>
    <p:sldId id="359" r:id="rId24"/>
    <p:sldId id="395" r:id="rId25"/>
    <p:sldId id="463" r:id="rId26"/>
    <p:sldId id="401" r:id="rId27"/>
    <p:sldId id="404" r:id="rId28"/>
    <p:sldId id="435" r:id="rId29"/>
    <p:sldId id="396" r:id="rId30"/>
    <p:sldId id="431" r:id="rId31"/>
    <p:sldId id="465" r:id="rId32"/>
    <p:sldId id="405" r:id="rId33"/>
    <p:sldId id="414" r:id="rId34"/>
    <p:sldId id="415" r:id="rId35"/>
    <p:sldId id="432" r:id="rId36"/>
    <p:sldId id="455" r:id="rId37"/>
    <p:sldId id="437" r:id="rId38"/>
    <p:sldId id="438" r:id="rId39"/>
    <p:sldId id="292" r:id="rId40"/>
    <p:sldId id="434" r:id="rId41"/>
    <p:sldId id="417" r:id="rId42"/>
    <p:sldId id="428" r:id="rId43"/>
    <p:sldId id="457" r:id="rId44"/>
    <p:sldId id="429" r:id="rId45"/>
    <p:sldId id="458" r:id="rId46"/>
    <p:sldId id="418" r:id="rId47"/>
    <p:sldId id="368" r:id="rId48"/>
    <p:sldId id="318" r:id="rId49"/>
    <p:sldId id="439" r:id="rId50"/>
    <p:sldId id="324" r:id="rId51"/>
    <p:sldId id="325" r:id="rId52"/>
    <p:sldId id="326" r:id="rId53"/>
    <p:sldId id="317" r:id="rId54"/>
    <p:sldId id="327" r:id="rId55"/>
    <p:sldId id="448" r:id="rId56"/>
    <p:sldId id="442" r:id="rId57"/>
    <p:sldId id="443" r:id="rId58"/>
    <p:sldId id="444" r:id="rId59"/>
    <p:sldId id="446" r:id="rId60"/>
    <p:sldId id="450" r:id="rId61"/>
    <p:sldId id="451" r:id="rId62"/>
    <p:sldId id="452" r:id="rId63"/>
    <p:sldId id="469" r:id="rId64"/>
    <p:sldId id="475" r:id="rId65"/>
    <p:sldId id="476" r:id="rId66"/>
    <p:sldId id="474" r:id="rId67"/>
    <p:sldId id="345" r:id="rId68"/>
    <p:sldId id="346" r:id="rId69"/>
    <p:sldId id="347" r:id="rId70"/>
    <p:sldId id="348" r:id="rId71"/>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Car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04"/>
    <a:srgbClr val="FFFF00"/>
    <a:srgbClr val="FFFF99"/>
    <a:srgbClr val="003366"/>
    <a:srgbClr val="7799BB"/>
    <a:srgbClr val="999933"/>
    <a:srgbClr val="CC9933"/>
    <a:srgbClr val="990000"/>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437" autoAdjust="0"/>
  </p:normalViewPr>
  <p:slideViewPr>
    <p:cSldViewPr snapToGrid="0">
      <p:cViewPr varScale="1">
        <p:scale>
          <a:sx n="110" d="100"/>
          <a:sy n="110" d="100"/>
        </p:scale>
        <p:origin x="630" y="10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2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9575" y="696913"/>
            <a:ext cx="6203950"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116853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10</a:t>
            </a:fld>
            <a:endParaRPr lang="en-US"/>
          </a:p>
        </p:txBody>
      </p:sp>
    </p:spTree>
    <p:extLst>
      <p:ext uri="{BB962C8B-B14F-4D97-AF65-F5344CB8AC3E}">
        <p14:creationId xmlns:p14="http://schemas.microsoft.com/office/powerpoint/2010/main" val="105689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11</a:t>
            </a:fld>
            <a:endParaRPr lang="en-US"/>
          </a:p>
        </p:txBody>
      </p:sp>
    </p:spTree>
    <p:extLst>
      <p:ext uri="{BB962C8B-B14F-4D97-AF65-F5344CB8AC3E}">
        <p14:creationId xmlns:p14="http://schemas.microsoft.com/office/powerpoint/2010/main" val="428280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a:t>Note: Faculty Portfolio</a:t>
            </a:r>
            <a:r>
              <a:rPr lang="en-US" baseline="0" dirty="0"/>
              <a:t> TBHs are not unique, meaning multiple departments can use TBH01.  UPlan does have unique TBHs. Aggregating will greatly reduce the number of TBH’s from FP.</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12</a:t>
            </a:fld>
            <a:endParaRPr lang="en-US"/>
          </a:p>
        </p:txBody>
      </p:sp>
    </p:spTree>
    <p:extLst>
      <p:ext uri="{BB962C8B-B14F-4D97-AF65-F5344CB8AC3E}">
        <p14:creationId xmlns:p14="http://schemas.microsoft.com/office/powerpoint/2010/main" val="348746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13</a:t>
            </a:fld>
            <a:endParaRPr lang="en-US"/>
          </a:p>
        </p:txBody>
      </p:sp>
    </p:spTree>
    <p:extLst>
      <p:ext uri="{BB962C8B-B14F-4D97-AF65-F5344CB8AC3E}">
        <p14:creationId xmlns:p14="http://schemas.microsoft.com/office/powerpoint/2010/main" val="47199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14</a:t>
            </a:fld>
            <a:endParaRPr lang="en-US"/>
          </a:p>
        </p:txBody>
      </p:sp>
    </p:spTree>
    <p:extLst>
      <p:ext uri="{BB962C8B-B14F-4D97-AF65-F5344CB8AC3E}">
        <p14:creationId xmlns:p14="http://schemas.microsoft.com/office/powerpoint/2010/main" val="352869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15</a:t>
            </a:fld>
            <a:endParaRPr lang="en-US"/>
          </a:p>
        </p:txBody>
      </p:sp>
    </p:spTree>
    <p:extLst>
      <p:ext uri="{BB962C8B-B14F-4D97-AF65-F5344CB8AC3E}">
        <p14:creationId xmlns:p14="http://schemas.microsoft.com/office/powerpoint/2010/main" val="3034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16</a:t>
            </a:fld>
            <a:endParaRPr lang="en-US"/>
          </a:p>
        </p:txBody>
      </p:sp>
    </p:spTree>
    <p:extLst>
      <p:ext uri="{BB962C8B-B14F-4D97-AF65-F5344CB8AC3E}">
        <p14:creationId xmlns:p14="http://schemas.microsoft.com/office/powerpoint/2010/main" val="392116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17</a:t>
            </a:fld>
            <a:endParaRPr lang="en-US"/>
          </a:p>
        </p:txBody>
      </p:sp>
    </p:spTree>
    <p:extLst>
      <p:ext uri="{BB962C8B-B14F-4D97-AF65-F5344CB8AC3E}">
        <p14:creationId xmlns:p14="http://schemas.microsoft.com/office/powerpoint/2010/main" val="88414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18</a:t>
            </a:fld>
            <a:endParaRPr lang="en-US"/>
          </a:p>
        </p:txBody>
      </p:sp>
    </p:spTree>
    <p:extLst>
      <p:ext uri="{BB962C8B-B14F-4D97-AF65-F5344CB8AC3E}">
        <p14:creationId xmlns:p14="http://schemas.microsoft.com/office/powerpoint/2010/main" val="414543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19</a:t>
            </a:fld>
            <a:endParaRPr lang="en-US"/>
          </a:p>
        </p:txBody>
      </p:sp>
    </p:spTree>
    <p:extLst>
      <p:ext uri="{BB962C8B-B14F-4D97-AF65-F5344CB8AC3E}">
        <p14:creationId xmlns:p14="http://schemas.microsoft.com/office/powerpoint/2010/main" val="39177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327293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20</a:t>
            </a:fld>
            <a:endParaRPr lang="en-US"/>
          </a:p>
        </p:txBody>
      </p:sp>
    </p:spTree>
    <p:extLst>
      <p:ext uri="{BB962C8B-B14F-4D97-AF65-F5344CB8AC3E}">
        <p14:creationId xmlns:p14="http://schemas.microsoft.com/office/powerpoint/2010/main" val="123634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21</a:t>
            </a:fld>
            <a:endParaRPr lang="en-US"/>
          </a:p>
        </p:txBody>
      </p:sp>
    </p:spTree>
    <p:extLst>
      <p:ext uri="{BB962C8B-B14F-4D97-AF65-F5344CB8AC3E}">
        <p14:creationId xmlns:p14="http://schemas.microsoft.com/office/powerpoint/2010/main" val="4100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22</a:t>
            </a:fld>
            <a:endParaRPr lang="en-US"/>
          </a:p>
        </p:txBody>
      </p:sp>
    </p:spTree>
    <p:extLst>
      <p:ext uri="{BB962C8B-B14F-4D97-AF65-F5344CB8AC3E}">
        <p14:creationId xmlns:p14="http://schemas.microsoft.com/office/powerpoint/2010/main" val="200018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23</a:t>
            </a:fld>
            <a:endParaRPr lang="en-US"/>
          </a:p>
        </p:txBody>
      </p:sp>
    </p:spTree>
    <p:extLst>
      <p:ext uri="{BB962C8B-B14F-4D97-AF65-F5344CB8AC3E}">
        <p14:creationId xmlns:p14="http://schemas.microsoft.com/office/powerpoint/2010/main" val="153708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24</a:t>
            </a:fld>
            <a:endParaRPr lang="en-US"/>
          </a:p>
        </p:txBody>
      </p:sp>
    </p:spTree>
    <p:extLst>
      <p:ext uri="{BB962C8B-B14F-4D97-AF65-F5344CB8AC3E}">
        <p14:creationId xmlns:p14="http://schemas.microsoft.com/office/powerpoint/2010/main" val="1433642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25</a:t>
            </a:fld>
            <a:endParaRPr lang="en-US"/>
          </a:p>
        </p:txBody>
      </p:sp>
    </p:spTree>
    <p:extLst>
      <p:ext uri="{BB962C8B-B14F-4D97-AF65-F5344CB8AC3E}">
        <p14:creationId xmlns:p14="http://schemas.microsoft.com/office/powerpoint/2010/main" val="1978885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26</a:t>
            </a:fld>
            <a:endParaRPr lang="en-US"/>
          </a:p>
        </p:txBody>
      </p:sp>
    </p:spTree>
    <p:extLst>
      <p:ext uri="{BB962C8B-B14F-4D97-AF65-F5344CB8AC3E}">
        <p14:creationId xmlns:p14="http://schemas.microsoft.com/office/powerpoint/2010/main" val="286803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27</a:t>
            </a:fld>
            <a:endParaRPr lang="en-US"/>
          </a:p>
        </p:txBody>
      </p:sp>
    </p:spTree>
    <p:extLst>
      <p:ext uri="{BB962C8B-B14F-4D97-AF65-F5344CB8AC3E}">
        <p14:creationId xmlns:p14="http://schemas.microsoft.com/office/powerpoint/2010/main" val="128583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28</a:t>
            </a:fld>
            <a:endParaRPr lang="en-US"/>
          </a:p>
        </p:txBody>
      </p:sp>
    </p:spTree>
    <p:extLst>
      <p:ext uri="{BB962C8B-B14F-4D97-AF65-F5344CB8AC3E}">
        <p14:creationId xmlns:p14="http://schemas.microsoft.com/office/powerpoint/2010/main" val="340910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29</a:t>
            </a:fld>
            <a:endParaRPr lang="en-US"/>
          </a:p>
        </p:txBody>
      </p:sp>
    </p:spTree>
    <p:extLst>
      <p:ext uri="{BB962C8B-B14F-4D97-AF65-F5344CB8AC3E}">
        <p14:creationId xmlns:p14="http://schemas.microsoft.com/office/powerpoint/2010/main" val="196117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a:t>
            </a:fld>
            <a:endParaRPr lang="en-US"/>
          </a:p>
        </p:txBody>
      </p:sp>
    </p:spTree>
    <p:extLst>
      <p:ext uri="{BB962C8B-B14F-4D97-AF65-F5344CB8AC3E}">
        <p14:creationId xmlns:p14="http://schemas.microsoft.com/office/powerpoint/2010/main" val="3495558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30</a:t>
            </a:fld>
            <a:endParaRPr lang="en-US"/>
          </a:p>
        </p:txBody>
      </p:sp>
    </p:spTree>
    <p:extLst>
      <p:ext uri="{BB962C8B-B14F-4D97-AF65-F5344CB8AC3E}">
        <p14:creationId xmlns:p14="http://schemas.microsoft.com/office/powerpoint/2010/main" val="3223370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31</a:t>
            </a:fld>
            <a:endParaRPr lang="en-US"/>
          </a:p>
        </p:txBody>
      </p:sp>
    </p:spTree>
    <p:extLst>
      <p:ext uri="{BB962C8B-B14F-4D97-AF65-F5344CB8AC3E}">
        <p14:creationId xmlns:p14="http://schemas.microsoft.com/office/powerpoint/2010/main" val="248572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32</a:t>
            </a:fld>
            <a:endParaRPr lang="en-US"/>
          </a:p>
        </p:txBody>
      </p:sp>
    </p:spTree>
    <p:extLst>
      <p:ext uri="{BB962C8B-B14F-4D97-AF65-F5344CB8AC3E}">
        <p14:creationId xmlns:p14="http://schemas.microsoft.com/office/powerpoint/2010/main" val="240880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33</a:t>
            </a:fld>
            <a:endParaRPr lang="en-US"/>
          </a:p>
        </p:txBody>
      </p:sp>
    </p:spTree>
    <p:extLst>
      <p:ext uri="{BB962C8B-B14F-4D97-AF65-F5344CB8AC3E}">
        <p14:creationId xmlns:p14="http://schemas.microsoft.com/office/powerpoint/2010/main" val="1288418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34</a:t>
            </a:fld>
            <a:endParaRPr lang="en-US"/>
          </a:p>
        </p:txBody>
      </p:sp>
    </p:spTree>
    <p:extLst>
      <p:ext uri="{BB962C8B-B14F-4D97-AF65-F5344CB8AC3E}">
        <p14:creationId xmlns:p14="http://schemas.microsoft.com/office/powerpoint/2010/main" val="1729256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35</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36</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37</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38</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39</a:t>
            </a:fld>
            <a:endParaRPr lang="en-US"/>
          </a:p>
        </p:txBody>
      </p:sp>
    </p:spTree>
    <p:extLst>
      <p:ext uri="{BB962C8B-B14F-4D97-AF65-F5344CB8AC3E}">
        <p14:creationId xmlns:p14="http://schemas.microsoft.com/office/powerpoint/2010/main" val="172510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122688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40</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4958" indent="-174958">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2447353-0715-45DB-9598-C5256E6197A1}" type="slidenum">
              <a:rPr lang="en-US" smtClean="0"/>
              <a:t>41</a:t>
            </a:fld>
            <a:endParaRPr lang="en-US"/>
          </a:p>
        </p:txBody>
      </p:sp>
    </p:spTree>
    <p:extLst>
      <p:ext uri="{BB962C8B-B14F-4D97-AF65-F5344CB8AC3E}">
        <p14:creationId xmlns:p14="http://schemas.microsoft.com/office/powerpoint/2010/main" val="1476100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4958" indent="-174958">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2447353-0715-45DB-9598-C5256E6197A1}" type="slidenum">
              <a:rPr lang="en-US" smtClean="0"/>
              <a:t>42</a:t>
            </a:fld>
            <a:endParaRPr lang="en-US"/>
          </a:p>
        </p:txBody>
      </p:sp>
    </p:spTree>
    <p:extLst>
      <p:ext uri="{BB962C8B-B14F-4D97-AF65-F5344CB8AC3E}">
        <p14:creationId xmlns:p14="http://schemas.microsoft.com/office/powerpoint/2010/main" val="1476100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43</a:t>
            </a:fld>
            <a:endParaRPr lang="en-US"/>
          </a:p>
        </p:txBody>
      </p:sp>
    </p:spTree>
    <p:extLst>
      <p:ext uri="{BB962C8B-B14F-4D97-AF65-F5344CB8AC3E}">
        <p14:creationId xmlns:p14="http://schemas.microsoft.com/office/powerpoint/2010/main" val="3678980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44</a:t>
            </a:fld>
            <a:endParaRPr lang="en-US"/>
          </a:p>
        </p:txBody>
      </p:sp>
    </p:spTree>
    <p:extLst>
      <p:ext uri="{BB962C8B-B14F-4D97-AF65-F5344CB8AC3E}">
        <p14:creationId xmlns:p14="http://schemas.microsoft.com/office/powerpoint/2010/main" val="1358260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45</a:t>
            </a:fld>
            <a:endParaRPr lang="en-US"/>
          </a:p>
        </p:txBody>
      </p:sp>
    </p:spTree>
    <p:extLst>
      <p:ext uri="{BB962C8B-B14F-4D97-AF65-F5344CB8AC3E}">
        <p14:creationId xmlns:p14="http://schemas.microsoft.com/office/powerpoint/2010/main" val="581707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46</a:t>
            </a:fld>
            <a:endParaRPr lang="en-US"/>
          </a:p>
        </p:txBody>
      </p:sp>
    </p:spTree>
    <p:extLst>
      <p:ext uri="{BB962C8B-B14F-4D97-AF65-F5344CB8AC3E}">
        <p14:creationId xmlns:p14="http://schemas.microsoft.com/office/powerpoint/2010/main" val="1298613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47</a:t>
            </a:fld>
            <a:endParaRPr lang="en-US"/>
          </a:p>
        </p:txBody>
      </p:sp>
    </p:spTree>
    <p:extLst>
      <p:ext uri="{BB962C8B-B14F-4D97-AF65-F5344CB8AC3E}">
        <p14:creationId xmlns:p14="http://schemas.microsoft.com/office/powerpoint/2010/main" val="2009654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48</a:t>
            </a:fld>
            <a:endParaRPr lang="en-US"/>
          </a:p>
        </p:txBody>
      </p:sp>
    </p:spTree>
    <p:extLst>
      <p:ext uri="{BB962C8B-B14F-4D97-AF65-F5344CB8AC3E}">
        <p14:creationId xmlns:p14="http://schemas.microsoft.com/office/powerpoint/2010/main" val="16747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300" dirty="0">
                <a:latin typeface="+mn-lt"/>
              </a:rPr>
              <a:t>In </a:t>
            </a:r>
            <a:r>
              <a:rPr lang="en-US" sz="1300" b="1" dirty="0">
                <a:latin typeface="+mn-lt"/>
              </a:rPr>
              <a:t>Employee Planning</a:t>
            </a:r>
            <a:r>
              <a:rPr lang="en-US" sz="1300" dirty="0">
                <a:latin typeface="+mn-lt"/>
              </a:rPr>
              <a:t>, Level 1 and 2 Coordinators can set global assumptions by Union Code for their control points and departments.  In Year 1 (2022-23 Plan), the percentages apply to base salary only. Global assumptions are automatically</a:t>
            </a:r>
            <a:r>
              <a:rPr lang="en-US" sz="1300" baseline="0" dirty="0">
                <a:latin typeface="+mn-lt"/>
              </a:rPr>
              <a:t> applied. </a:t>
            </a:r>
          </a:p>
          <a:p>
            <a:endParaRPr lang="en-US" sz="1300" baseline="0" dirty="0">
              <a:latin typeface="+mn-lt"/>
            </a:endParaRPr>
          </a:p>
          <a:p>
            <a:r>
              <a:rPr lang="en-US" sz="1300" dirty="0">
                <a:latin typeface="+mn-lt"/>
              </a:rPr>
              <a:t>Planners can use the Override Global % field to supersede the global assumptions. When you enter a value in Override Global % for an existing employee, it will apply this new increase or decrease to the original base salary even after it was seeded and global assumptions were applied to it. </a:t>
            </a:r>
          </a:p>
          <a:p>
            <a:endParaRPr lang="en-US" sz="1300" dirty="0">
              <a:latin typeface="+mn-lt"/>
            </a:endParaRPr>
          </a:p>
          <a:p>
            <a:r>
              <a:rPr lang="en-US" sz="1300" dirty="0">
                <a:latin typeface="+mn-lt"/>
              </a:rPr>
              <a:t>In Year 2 (2022-23), global assumptions will apply to all salary components (base salary, negotiated salary, Faculty Bonuses/Incentives and Additional/Other Salary). Planners cannot adjust Year 2 plan data at an individual employee level.  Beyond global assumptions, planners must use salary and benefit adjustment accounts in General Planning to make changes for these expense categories for Year 2.</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49</a:t>
            </a:fld>
            <a:endParaRPr lang="en-US"/>
          </a:p>
        </p:txBody>
      </p:sp>
    </p:spTree>
    <p:extLst>
      <p:ext uri="{BB962C8B-B14F-4D97-AF65-F5344CB8AC3E}">
        <p14:creationId xmlns:p14="http://schemas.microsoft.com/office/powerpoint/2010/main" val="38164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a:t>
            </a:fld>
            <a:endParaRPr lang="en-US"/>
          </a:p>
        </p:txBody>
      </p:sp>
    </p:spTree>
    <p:extLst>
      <p:ext uri="{BB962C8B-B14F-4D97-AF65-F5344CB8AC3E}">
        <p14:creationId xmlns:p14="http://schemas.microsoft.com/office/powerpoint/2010/main" val="1521500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300" dirty="0">
                <a:latin typeface="+mn-lt"/>
              </a:rPr>
              <a:t>Only Coordinators have the ability to adjust the Global Assumptions form, and only at the Level 1 and Level 2 levels of the </a:t>
            </a:r>
            <a:r>
              <a:rPr lang="en-US" sz="1300" dirty="0" err="1">
                <a:latin typeface="+mn-lt"/>
              </a:rPr>
              <a:t>DeptID</a:t>
            </a:r>
            <a:r>
              <a:rPr lang="en-US" sz="1300" dirty="0">
                <a:latin typeface="+mn-lt"/>
              </a:rPr>
              <a:t> tree.  </a:t>
            </a:r>
          </a:p>
          <a:p>
            <a:endParaRPr lang="en-US" sz="1300" dirty="0">
              <a:latin typeface="+mn-lt"/>
            </a:endParaRPr>
          </a:p>
          <a:p>
            <a:r>
              <a:rPr lang="en-US" sz="1300" dirty="0">
                <a:latin typeface="+mn-lt"/>
              </a:rPr>
              <a:t>Planners can view the global assumptions on the Employee Global Assumptions Form.  Then, if they want to make a change to the increase (or decrease) for an individual, they can use the Override Global % field on the Employee Level Salary Plan Form.</a:t>
            </a:r>
          </a:p>
          <a:p>
            <a:r>
              <a:rPr lang="en-US" sz="1300" dirty="0">
                <a:latin typeface="+mn-lt"/>
              </a:rPr>
              <a:t> </a:t>
            </a:r>
          </a:p>
          <a:p>
            <a:r>
              <a:rPr lang="en-US" sz="1300" dirty="0">
                <a:latin typeface="+mn-lt"/>
              </a:rPr>
              <a:t>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50</a:t>
            </a:fld>
            <a:endParaRPr lang="en-US"/>
          </a:p>
        </p:txBody>
      </p:sp>
    </p:spTree>
    <p:extLst>
      <p:ext uri="{BB962C8B-B14F-4D97-AF65-F5344CB8AC3E}">
        <p14:creationId xmlns:p14="http://schemas.microsoft.com/office/powerpoint/2010/main" val="1141370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defTabSz="93316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51</a:t>
            </a:fld>
            <a:endParaRPr lang="en-US"/>
          </a:p>
        </p:txBody>
      </p:sp>
    </p:spTree>
    <p:extLst>
      <p:ext uri="{BB962C8B-B14F-4D97-AF65-F5344CB8AC3E}">
        <p14:creationId xmlns:p14="http://schemas.microsoft.com/office/powerpoint/2010/main" val="1856398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52</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53</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54</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55</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56</a:t>
            </a:fld>
            <a:endParaRPr lang="en-US"/>
          </a:p>
        </p:txBody>
      </p:sp>
    </p:spTree>
    <p:extLst>
      <p:ext uri="{BB962C8B-B14F-4D97-AF65-F5344CB8AC3E}">
        <p14:creationId xmlns:p14="http://schemas.microsoft.com/office/powerpoint/2010/main" val="1871851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57</a:t>
            </a:fld>
            <a:endParaRPr lang="en-US"/>
          </a:p>
        </p:txBody>
      </p:sp>
    </p:spTree>
    <p:extLst>
      <p:ext uri="{BB962C8B-B14F-4D97-AF65-F5344CB8AC3E}">
        <p14:creationId xmlns:p14="http://schemas.microsoft.com/office/powerpoint/2010/main" val="2282920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58</a:t>
            </a:fld>
            <a:endParaRPr lang="en-US"/>
          </a:p>
        </p:txBody>
      </p:sp>
    </p:spTree>
    <p:extLst>
      <p:ext uri="{BB962C8B-B14F-4D97-AF65-F5344CB8AC3E}">
        <p14:creationId xmlns:p14="http://schemas.microsoft.com/office/powerpoint/2010/main" val="312328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59</a:t>
            </a:fld>
            <a:endParaRPr lang="en-US"/>
          </a:p>
        </p:txBody>
      </p:sp>
    </p:spTree>
    <p:extLst>
      <p:ext uri="{BB962C8B-B14F-4D97-AF65-F5344CB8AC3E}">
        <p14:creationId xmlns:p14="http://schemas.microsoft.com/office/powerpoint/2010/main" val="22685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a:t>
            </a:fld>
            <a:endParaRPr lang="en-US"/>
          </a:p>
        </p:txBody>
      </p:sp>
    </p:spTree>
    <p:extLst>
      <p:ext uri="{BB962C8B-B14F-4D97-AF65-F5344CB8AC3E}">
        <p14:creationId xmlns:p14="http://schemas.microsoft.com/office/powerpoint/2010/main" val="238276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60</a:t>
            </a:fld>
            <a:endParaRPr lang="en-US"/>
          </a:p>
        </p:txBody>
      </p:sp>
    </p:spTree>
    <p:extLst>
      <p:ext uri="{BB962C8B-B14F-4D97-AF65-F5344CB8AC3E}">
        <p14:creationId xmlns:p14="http://schemas.microsoft.com/office/powerpoint/2010/main" val="3222445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61</a:t>
            </a:fld>
            <a:endParaRPr lang="en-US"/>
          </a:p>
        </p:txBody>
      </p:sp>
    </p:spTree>
    <p:extLst>
      <p:ext uri="{BB962C8B-B14F-4D97-AF65-F5344CB8AC3E}">
        <p14:creationId xmlns:p14="http://schemas.microsoft.com/office/powerpoint/2010/main" val="654196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62</a:t>
            </a:fld>
            <a:endParaRPr lang="en-US"/>
          </a:p>
        </p:txBody>
      </p:sp>
    </p:spTree>
    <p:extLst>
      <p:ext uri="{BB962C8B-B14F-4D97-AF65-F5344CB8AC3E}">
        <p14:creationId xmlns:p14="http://schemas.microsoft.com/office/powerpoint/2010/main" val="3230628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63</a:t>
            </a:fld>
            <a:endParaRPr lang="en-US"/>
          </a:p>
        </p:txBody>
      </p:sp>
    </p:spTree>
    <p:extLst>
      <p:ext uri="{BB962C8B-B14F-4D97-AF65-F5344CB8AC3E}">
        <p14:creationId xmlns:p14="http://schemas.microsoft.com/office/powerpoint/2010/main" val="39009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57559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8</a:t>
            </a:fld>
            <a:endParaRPr lang="en-US"/>
          </a:p>
        </p:txBody>
      </p:sp>
    </p:spTree>
    <p:extLst>
      <p:ext uri="{BB962C8B-B14F-4D97-AF65-F5344CB8AC3E}">
        <p14:creationId xmlns:p14="http://schemas.microsoft.com/office/powerpoint/2010/main" val="193587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9</a:t>
            </a:fld>
            <a:endParaRPr lang="en-US"/>
          </a:p>
        </p:txBody>
      </p:sp>
    </p:spTree>
    <p:extLst>
      <p:ext uri="{BB962C8B-B14F-4D97-AF65-F5344CB8AC3E}">
        <p14:creationId xmlns:p14="http://schemas.microsoft.com/office/powerpoint/2010/main" val="15204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19522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306153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dirty="0">
                <a:solidFill>
                  <a:prstClr val="black">
                    <a:tint val="75000"/>
                  </a:prstClr>
                </a:solidFill>
                <a:latin typeface="Helvetica" pitchFamily="-84" charset="0"/>
                <a:ea typeface="MS PGothic" pitchFamily="34" charset="-128"/>
              </a:rPr>
              <a:t>01/26/2023</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0213830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278321716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20127143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6519559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968268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744965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9993711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3900075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9020392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0663882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6289032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1962691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8888127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2434870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8155946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1283133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0717630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dirty="0">
                <a:solidFill>
                  <a:prstClr val="black">
                    <a:tint val="75000"/>
                  </a:prstClr>
                </a:solidFill>
                <a:latin typeface="Helvetica" pitchFamily="-84" charset="0"/>
                <a:ea typeface="MS PGothic" pitchFamily="34" charset="-128"/>
              </a:rPr>
              <a:t>01/26/2023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3297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41943660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4870800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967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782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41940440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639839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400941615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1075714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11317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07376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060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625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6973831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486317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6428002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48169898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4179556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138214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7271635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4649301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32536965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1435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707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95293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93713122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31300634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94282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1766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61499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a:t>01/26/2023</a:t>
            </a:r>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1241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2478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1547491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618345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859562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6488159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2020698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9535421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4596483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17751851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51095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3435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964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a:t>Click to edit Master title style</a:t>
            </a:r>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428568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11.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7.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11.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3" r:id="rId1"/>
    <p:sldLayoutId id="2147484096" r:id="rId2"/>
    <p:sldLayoutId id="2147484084" r:id="rId3"/>
    <p:sldLayoutId id="2147484085" r:id="rId4"/>
    <p:sldLayoutId id="2147484097" r:id="rId5"/>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hf hd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01/26/2023</a:t>
            </a:r>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19206219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57934355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a:t>01/26/2023</a:t>
            </a:r>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937064771"/>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9.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9" y="2929020"/>
            <a:ext cx="6595720" cy="530915"/>
          </a:xfrm>
        </p:spPr>
        <p:txBody>
          <a:bodyPr/>
          <a:lstStyle/>
          <a:p>
            <a:r>
              <a:rPr lang="en-US" dirty="0"/>
              <a:t>UPlan Employee Planning</a:t>
            </a:r>
          </a:p>
        </p:txBody>
      </p:sp>
      <p:sp>
        <p:nvSpPr>
          <p:cNvPr id="3" name="Text Placeholder 2"/>
          <p:cNvSpPr>
            <a:spLocks noGrp="1"/>
          </p:cNvSpPr>
          <p:nvPr>
            <p:ph type="body" idx="1"/>
          </p:nvPr>
        </p:nvSpPr>
        <p:spPr/>
        <p:txBody>
          <a:bodyPr/>
          <a:lstStyle/>
          <a:p>
            <a:r>
              <a:rPr lang="en-US" dirty="0"/>
              <a:t>Budget &amp; Resource Management</a:t>
            </a:r>
          </a:p>
          <a:p>
            <a:r>
              <a:rPr lang="en-US" dirty="0"/>
              <a:t>Spring 2024</a:t>
            </a:r>
          </a:p>
        </p:txBody>
      </p:sp>
    </p:spTree>
    <p:extLst>
      <p:ext uri="{BB962C8B-B14F-4D97-AF65-F5344CB8AC3E}">
        <p14:creationId xmlns:p14="http://schemas.microsoft.com/office/powerpoint/2010/main" val="36429926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not included in Employee Planning?</a:t>
            </a:r>
          </a:p>
        </p:txBody>
      </p:sp>
      <p:sp>
        <p:nvSpPr>
          <p:cNvPr id="3" name="Content Placeholder 2"/>
          <p:cNvSpPr>
            <a:spLocks noGrp="1"/>
          </p:cNvSpPr>
          <p:nvPr>
            <p:ph idx="1"/>
          </p:nvPr>
        </p:nvSpPr>
        <p:spPr/>
        <p:txBody>
          <a:bodyPr/>
          <a:lstStyle/>
          <a:p>
            <a:r>
              <a:rPr lang="en-US" sz="2000" dirty="0"/>
              <a:t>Employee Planning is based on total compensation in each month</a:t>
            </a:r>
          </a:p>
          <a:p>
            <a:pPr lvl="1"/>
            <a:r>
              <a:rPr lang="en-US" dirty="0"/>
              <a:t>UPlan does not include functionality for planning hourly pay </a:t>
            </a:r>
          </a:p>
          <a:p>
            <a:pPr lvl="1"/>
            <a:r>
              <a:rPr lang="en-US" dirty="0"/>
              <a:t>UPlan does not address bi-weekly pay dates or hire anniversary dates (identifying merit or end dates)</a:t>
            </a:r>
          </a:p>
          <a:p>
            <a:r>
              <a:rPr lang="en-US" sz="2000" dirty="0"/>
              <a:t>UPlan does not currently address non-NIH salary caps</a:t>
            </a:r>
          </a:p>
          <a:p>
            <a:pPr lvl="1"/>
            <a:r>
              <a:rPr lang="en-US" dirty="0"/>
              <a:t>Planners will need to track salary cap funding manually </a:t>
            </a:r>
          </a:p>
          <a:p>
            <a:r>
              <a:rPr lang="en-US" sz="2000" dirty="0"/>
              <a:t>Employees whose home department or funding department belongs to the Medical Center</a:t>
            </a:r>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10</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2117412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Users can plan at the employee level for Year 2 or use Adjustment accounts</a:t>
            </a:r>
          </a:p>
        </p:txBody>
      </p:sp>
      <p:sp>
        <p:nvSpPr>
          <p:cNvPr id="3" name="Content Placeholder 2"/>
          <p:cNvSpPr>
            <a:spLocks noGrp="1"/>
          </p:cNvSpPr>
          <p:nvPr>
            <p:ph idx="1"/>
          </p:nvPr>
        </p:nvSpPr>
        <p:spPr/>
        <p:txBody>
          <a:bodyPr/>
          <a:lstStyle/>
          <a:p>
            <a:r>
              <a:rPr lang="en-US" sz="2000" dirty="0"/>
              <a:t>Employee Planning allows planning for Year 0 (current year), Year 1, and Year 2</a:t>
            </a:r>
          </a:p>
          <a:p>
            <a:r>
              <a:rPr lang="en-US" sz="2000" dirty="0"/>
              <a:t>Planners can make adjustments at the DFP level in the General Planning module for Year 2</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11</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1550431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External Data Integration</a:t>
            </a:r>
          </a:p>
        </p:txBody>
      </p:sp>
      <p:sp>
        <p:nvSpPr>
          <p:cNvPr id="3" name="Content Placeholder 2"/>
          <p:cNvSpPr>
            <a:spLocks noGrp="1"/>
          </p:cNvSpPr>
          <p:nvPr>
            <p:ph idx="1"/>
          </p:nvPr>
        </p:nvSpPr>
        <p:spPr>
          <a:xfrm>
            <a:off x="573024" y="1210733"/>
            <a:ext cx="11100731" cy="4690533"/>
          </a:xfrm>
          <a:noFill/>
        </p:spPr>
        <p:txBody>
          <a:bodyPr/>
          <a:lstStyle/>
          <a:p>
            <a:pPr marL="0" indent="0">
              <a:buNone/>
            </a:pPr>
            <a:r>
              <a:rPr lang="en-US" sz="2400" dirty="0"/>
              <a:t>Data fed from UCPath</a:t>
            </a:r>
          </a:p>
          <a:p>
            <a:r>
              <a:rPr lang="en-US" sz="2000" dirty="0"/>
              <a:t>New employees</a:t>
            </a:r>
          </a:p>
          <a:p>
            <a:pPr lvl="1"/>
            <a:r>
              <a:rPr lang="en-US" sz="2000" dirty="0"/>
              <a:t>Employee ID, </a:t>
            </a:r>
            <a:r>
              <a:rPr lang="en-US" sz="2000" dirty="0" err="1"/>
              <a:t>jobcodes</a:t>
            </a:r>
            <a:r>
              <a:rPr lang="en-US" sz="2000" dirty="0"/>
              <a:t>, and salary rate level loaded </a:t>
            </a:r>
            <a:r>
              <a:rPr lang="en-US" sz="2000" dirty="0">
                <a:solidFill>
                  <a:srgbClr val="FF0000"/>
                </a:solidFill>
              </a:rPr>
              <a:t>nightly</a:t>
            </a:r>
          </a:p>
          <a:p>
            <a:r>
              <a:rPr lang="en-US" sz="2000" dirty="0"/>
              <a:t>Salary rate level</a:t>
            </a:r>
          </a:p>
          <a:p>
            <a:pPr lvl="1"/>
            <a:r>
              <a:rPr lang="en-US" sz="2000" dirty="0"/>
              <a:t>Base and negotiated (</a:t>
            </a:r>
            <a:r>
              <a:rPr lang="en-US" sz="2000" dirty="0" err="1"/>
              <a:t>Base&amp;Neg</a:t>
            </a:r>
            <a:r>
              <a:rPr lang="en-US" sz="2000" dirty="0"/>
              <a:t>) salary level updates </a:t>
            </a:r>
            <a:r>
              <a:rPr lang="en-US" sz="2000" dirty="0">
                <a:solidFill>
                  <a:srgbClr val="FF0000"/>
                </a:solidFill>
              </a:rPr>
              <a:t>when a month closes and populates forward </a:t>
            </a:r>
            <a:r>
              <a:rPr lang="en-US" sz="2000" dirty="0"/>
              <a:t>for open months</a:t>
            </a:r>
          </a:p>
          <a:p>
            <a:r>
              <a:rPr lang="en-US" sz="2000" dirty="0"/>
              <a:t>Benefit rate level</a:t>
            </a:r>
          </a:p>
          <a:p>
            <a:pPr lvl="1"/>
            <a:r>
              <a:rPr lang="en-US" sz="2000" dirty="0">
                <a:solidFill>
                  <a:srgbClr val="FF0000"/>
                </a:solidFill>
              </a:rPr>
              <a:t>Actualized at every month close and populates forward </a:t>
            </a:r>
            <a:r>
              <a:rPr lang="en-US" sz="2000" dirty="0"/>
              <a:t>to open months </a:t>
            </a:r>
          </a:p>
          <a:p>
            <a:r>
              <a:rPr lang="en-US" sz="2000" dirty="0"/>
              <a:t>Distributions percentages, and salary and benefits $</a:t>
            </a:r>
          </a:p>
          <a:p>
            <a:pPr lvl="1"/>
            <a:r>
              <a:rPr lang="en-US" sz="2000" dirty="0">
                <a:solidFill>
                  <a:srgbClr val="FF0000"/>
                </a:solidFill>
              </a:rPr>
              <a:t>Actualized at every month close but does not carry forward </a:t>
            </a:r>
            <a:r>
              <a:rPr lang="en-US" sz="2000" dirty="0"/>
              <a:t>to open months</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12</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135244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Planning Business Process</a:t>
            </a:r>
          </a:p>
        </p:txBody>
      </p:sp>
      <p:sp>
        <p:nvSpPr>
          <p:cNvPr id="3" name="Content Placeholder 2"/>
          <p:cNvSpPr>
            <a:spLocks noGrp="1"/>
          </p:cNvSpPr>
          <p:nvPr>
            <p:ph idx="1"/>
          </p:nvPr>
        </p:nvSpPr>
        <p:spPr/>
        <p:txBody>
          <a:bodyPr/>
          <a:lstStyle/>
          <a:p>
            <a:r>
              <a:rPr lang="en-US" sz="2000" b="1" dirty="0"/>
              <a:t>There is no single, correct way </a:t>
            </a:r>
            <a:r>
              <a:rPr lang="en-US" sz="2000" dirty="0"/>
              <a:t>to approach your forecasting and planning for Employee Planning</a:t>
            </a:r>
          </a:p>
          <a:p>
            <a:r>
              <a:rPr lang="en-US" sz="2000" dirty="0"/>
              <a:t>Each Control Point will have different guidelines for their planners, within which there are many options regarding the order of planning tasks</a:t>
            </a:r>
          </a:p>
          <a:p>
            <a:r>
              <a:rPr lang="en-US" sz="2000" dirty="0"/>
              <a:t>The following graphic helps give you a visual perspective on Employee Planning</a:t>
            </a:r>
          </a:p>
          <a:p>
            <a:endParaRPr lang="en-US" sz="2000" dirty="0"/>
          </a:p>
          <a:p>
            <a:endParaRPr lang="en-US" sz="2000" dirty="0"/>
          </a:p>
          <a:p>
            <a:endParaRPr lang="en-US" sz="2000" dirty="0"/>
          </a:p>
          <a:p>
            <a:endParaRPr lang="en-US" sz="2000" dirty="0"/>
          </a:p>
          <a:p>
            <a:endParaRPr lang="en-US" sz="2000" dirty="0"/>
          </a:p>
          <a:p>
            <a:pPr marL="0" indent="0">
              <a:buNone/>
            </a:pPr>
            <a:r>
              <a:rPr lang="en-US" sz="2000" dirty="0"/>
              <a:t>Each large block represents activities to be addressed. Notice there are no arrows connecting these blocks to convey that </a:t>
            </a:r>
            <a:r>
              <a:rPr lang="en-US" sz="2000" b="1" dirty="0"/>
              <a:t>you are not required to proceed in any exact order</a:t>
            </a:r>
            <a:r>
              <a:rPr lang="en-US" sz="2000" dirty="0"/>
              <a:t>.</a:t>
            </a:r>
          </a:p>
          <a:p>
            <a:pPr marL="0" indent="0">
              <a:buNone/>
            </a:pPr>
            <a:endParaRPr lang="en-US" sz="2000" dirty="0"/>
          </a:p>
          <a:p>
            <a:endParaRPr lang="en-US" sz="2000" dirty="0"/>
          </a:p>
        </p:txBody>
      </p:sp>
      <p:pic>
        <p:nvPicPr>
          <p:cNvPr id="5" name="Picture 4" descr="C:\Users\Carol\AppData\Local\Temp\image001.jp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8269746" cy="1557156"/>
          </a:xfrm>
          <a:prstGeom prst="rect">
            <a:avLst/>
          </a:prstGeom>
          <a:noFill/>
          <a:ln>
            <a:solidFill>
              <a:schemeClr val="tx1">
                <a:lumMod val="65000"/>
                <a:lumOff val="35000"/>
              </a:schemeClr>
            </a:solidFill>
          </a:ln>
        </p:spPr>
      </p:pic>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
        <p:nvSpPr>
          <p:cNvPr id="7" name="Date Placeholder 6"/>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6253671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a:t>Employee Planning includes three sets of planning forms along with reports and other functionality on the Task List</a:t>
            </a:r>
          </a:p>
        </p:txBody>
      </p:sp>
      <p:sp>
        <p:nvSpPr>
          <p:cNvPr id="6" name="Rectangle 1"/>
          <p:cNvSpPr>
            <a:spLocks noChangeArrowheads="1"/>
          </p:cNvSpPr>
          <p:nvPr/>
        </p:nvSpPr>
        <p:spPr bwMode="auto">
          <a:xfrm>
            <a:off x="2032001" y="3152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en-US" altLang="en-US" sz="1800" b="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099100"/>
              </p:ext>
            </p:extLst>
          </p:nvPr>
        </p:nvGraphicFramePr>
        <p:xfrm>
          <a:off x="1088042" y="1260733"/>
          <a:ext cx="9380261" cy="4496034"/>
        </p:xfrm>
        <a:graphic>
          <a:graphicData uri="http://schemas.openxmlformats.org/drawingml/2006/table">
            <a:tbl>
              <a:tblPr firstRow="1" bandRow="1">
                <a:tableStyleId>{5C22544A-7EE6-4342-B048-85BDC9FD1C3A}</a:tableStyleId>
              </a:tblPr>
              <a:tblGrid>
                <a:gridCol w="3376541">
                  <a:extLst>
                    <a:ext uri="{9D8B030D-6E8A-4147-A177-3AD203B41FA5}">
                      <a16:colId xmlns:a16="http://schemas.microsoft.com/office/drawing/2014/main" val="20000"/>
                    </a:ext>
                  </a:extLst>
                </a:gridCol>
                <a:gridCol w="6003720">
                  <a:extLst>
                    <a:ext uri="{9D8B030D-6E8A-4147-A177-3AD203B41FA5}">
                      <a16:colId xmlns:a16="http://schemas.microsoft.com/office/drawing/2014/main" val="20001"/>
                    </a:ext>
                  </a:extLst>
                </a:gridCol>
              </a:tblGrid>
              <a:tr h="309547">
                <a:tc>
                  <a:txBody>
                    <a:bodyPr/>
                    <a:lstStyle/>
                    <a:p>
                      <a:pPr marL="0" marR="0">
                        <a:lnSpc>
                          <a:spcPct val="115000"/>
                        </a:lnSpc>
                        <a:spcBef>
                          <a:spcPts val="0"/>
                        </a:spcBef>
                        <a:spcAft>
                          <a:spcPts val="0"/>
                        </a:spcAft>
                      </a:pPr>
                      <a:r>
                        <a:rPr lang="en-US" sz="1800" dirty="0">
                          <a:effectLst/>
                          <a:latin typeface="+mj-lt"/>
                        </a:rPr>
                        <a:t>Folder</a:t>
                      </a:r>
                      <a:endParaRPr lang="en-US" sz="18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0" marR="0">
                        <a:lnSpc>
                          <a:spcPct val="115000"/>
                        </a:lnSpc>
                        <a:spcBef>
                          <a:spcPts val="0"/>
                        </a:spcBef>
                        <a:spcAft>
                          <a:spcPts val="0"/>
                        </a:spcAft>
                      </a:pPr>
                      <a:r>
                        <a:rPr lang="en-US" sz="1600" dirty="0">
                          <a:effectLst/>
                          <a:latin typeface="+mj-lt"/>
                        </a:rPr>
                        <a:t>Forms</a:t>
                      </a:r>
                      <a:endParaRPr lang="en-US" sz="16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0"/>
                  </a:ext>
                </a:extLst>
              </a:tr>
              <a:tr h="670686">
                <a:tc>
                  <a:txBody>
                    <a:bodyPr/>
                    <a:lstStyle/>
                    <a:p>
                      <a:pPr marL="0" marR="0">
                        <a:lnSpc>
                          <a:spcPct val="115000"/>
                        </a:lnSpc>
                        <a:spcBef>
                          <a:spcPts val="0"/>
                        </a:spcBef>
                        <a:spcAft>
                          <a:spcPts val="0"/>
                        </a:spcAft>
                      </a:pPr>
                      <a:r>
                        <a:rPr lang="en-US" sz="1300" dirty="0">
                          <a:effectLst/>
                          <a:latin typeface="+mj-lt"/>
                        </a:rPr>
                        <a:t>Individual Employee Forms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Search Individual Employees</a:t>
                      </a:r>
                    </a:p>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Employee Landing Page</a:t>
                      </a:r>
                    </a:p>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NIH OTC Forms (</a:t>
                      </a:r>
                      <a:r>
                        <a:rPr lang="en-US" sz="1300" dirty="0">
                          <a:solidFill>
                            <a:srgbClr val="FF0000"/>
                          </a:solidFill>
                          <a:effectLst/>
                          <a:latin typeface="+mj-lt"/>
                        </a:rPr>
                        <a:t>temporarily unavailable</a:t>
                      </a:r>
                      <a:r>
                        <a:rPr lang="en-US" sz="1300" baseline="0" dirty="0">
                          <a:effectLst/>
                          <a:latin typeface="+mj-lt"/>
                        </a:rPr>
                        <a:t>)</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1"/>
                  </a:ext>
                </a:extLst>
              </a:tr>
              <a:tr h="447124">
                <a:tc>
                  <a:txBody>
                    <a:bodyPr/>
                    <a:lstStyle/>
                    <a:p>
                      <a:pPr marL="0" marR="0">
                        <a:lnSpc>
                          <a:spcPct val="115000"/>
                        </a:lnSpc>
                        <a:spcBef>
                          <a:spcPts val="0"/>
                        </a:spcBef>
                        <a:spcAft>
                          <a:spcPts val="0"/>
                        </a:spcAft>
                      </a:pPr>
                      <a:r>
                        <a:rPr lang="en-US" sz="1300" dirty="0">
                          <a:effectLst/>
                          <a:latin typeface="+mj-lt"/>
                        </a:rPr>
                        <a:t>Multi-Employee Forms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Multi-Employee Salary and Benefit Levels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Multi-Employee Distribution Percentages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2"/>
                  </a:ext>
                </a:extLst>
              </a:tr>
              <a:tr h="447124">
                <a:tc>
                  <a:txBody>
                    <a:bodyPr/>
                    <a:lstStyle/>
                    <a:p>
                      <a:pPr marL="0" marR="0">
                        <a:lnSpc>
                          <a:spcPct val="115000"/>
                        </a:lnSpc>
                        <a:spcBef>
                          <a:spcPts val="0"/>
                        </a:spcBef>
                        <a:spcAft>
                          <a:spcPts val="0"/>
                        </a:spcAft>
                      </a:pPr>
                      <a:r>
                        <a:rPr lang="en-US" sz="1300">
                          <a:effectLst/>
                          <a:latin typeface="+mj-lt"/>
                        </a:rPr>
                        <a:t>TBH Employee Forms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Search Individual Employees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TBH Employee Landing Page</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3"/>
                  </a:ext>
                </a:extLst>
              </a:tr>
              <a:tr h="447124">
                <a:tc>
                  <a:txBody>
                    <a:bodyPr/>
                    <a:lstStyle/>
                    <a:p>
                      <a:pPr marL="0" marR="0">
                        <a:lnSpc>
                          <a:spcPct val="115000"/>
                        </a:lnSpc>
                        <a:spcBef>
                          <a:spcPts val="0"/>
                        </a:spcBef>
                        <a:spcAft>
                          <a:spcPts val="0"/>
                        </a:spcAft>
                      </a:pPr>
                      <a:r>
                        <a:rPr lang="en-US" sz="1300">
                          <a:effectLst/>
                          <a:latin typeface="+mj-lt"/>
                        </a:rPr>
                        <a:t>Empl Global Assumptions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Salary Global Assumptions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Benefits Global Assumptions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4"/>
                  </a:ext>
                </a:extLst>
              </a:tr>
              <a:tr h="1341371">
                <a:tc>
                  <a:txBody>
                    <a:bodyPr/>
                    <a:lstStyle/>
                    <a:p>
                      <a:pPr marL="0" marR="0">
                        <a:lnSpc>
                          <a:spcPct val="115000"/>
                        </a:lnSpc>
                        <a:spcBef>
                          <a:spcPts val="0"/>
                        </a:spcBef>
                        <a:spcAft>
                          <a:spcPts val="0"/>
                        </a:spcAft>
                      </a:pPr>
                      <a:r>
                        <a:rPr lang="en-US" sz="1300">
                          <a:effectLst/>
                          <a:latin typeface="+mj-lt"/>
                        </a:rPr>
                        <a:t>Empl Seeding Options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Forecast - Benefits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Forecast - Distribution </a:t>
                      </a:r>
                      <a:r>
                        <a:rPr lang="en-US" sz="1300" dirty="0" err="1">
                          <a:effectLst/>
                          <a:latin typeface="+mj-lt"/>
                        </a:rPr>
                        <a:t>Pct</a:t>
                      </a:r>
                      <a:r>
                        <a:rPr lang="en-US" sz="1300" dirty="0">
                          <a:effectLst/>
                          <a:latin typeface="+mj-lt"/>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Salary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Benefits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Distribution </a:t>
                      </a:r>
                      <a:r>
                        <a:rPr lang="en-US" sz="1300" dirty="0" err="1">
                          <a:effectLst/>
                          <a:latin typeface="+mj-lt"/>
                        </a:rPr>
                        <a:t>Pct</a:t>
                      </a:r>
                      <a:r>
                        <a:rPr lang="en-US" sz="1300" dirty="0">
                          <a:effectLst/>
                          <a:latin typeface="+mj-lt"/>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2 - Salary, Benefits, and </a:t>
                      </a:r>
                      <a:r>
                        <a:rPr lang="en-US" sz="1300" dirty="0" err="1">
                          <a:effectLst/>
                          <a:latin typeface="+mj-lt"/>
                        </a:rPr>
                        <a:t>Dist</a:t>
                      </a:r>
                      <a:r>
                        <a:rPr lang="en-US" sz="1300" dirty="0">
                          <a:effectLst/>
                          <a:latin typeface="+mj-lt"/>
                        </a:rPr>
                        <a:t> </a:t>
                      </a:r>
                      <a:r>
                        <a:rPr lang="en-US" sz="1300" dirty="0" err="1">
                          <a:effectLst/>
                          <a:latin typeface="+mj-lt"/>
                        </a:rPr>
                        <a:t>Pct</a:t>
                      </a:r>
                      <a:r>
                        <a:rPr lang="en-US" sz="1300" dirty="0">
                          <a:effectLst/>
                          <a:latin typeface="+mj-lt"/>
                        </a:rPr>
                        <a:t>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5"/>
                  </a:ext>
                </a:extLst>
              </a:tr>
              <a:tr h="447124">
                <a:tc>
                  <a:txBody>
                    <a:bodyPr/>
                    <a:lstStyle/>
                    <a:p>
                      <a:pPr marL="0" marR="0">
                        <a:lnSpc>
                          <a:spcPct val="115000"/>
                        </a:lnSpc>
                        <a:spcBef>
                          <a:spcPts val="0"/>
                        </a:spcBef>
                        <a:spcAft>
                          <a:spcPts val="0"/>
                        </a:spcAft>
                      </a:pPr>
                      <a:r>
                        <a:rPr lang="en-US" sz="1300" dirty="0" err="1">
                          <a:effectLst/>
                          <a:latin typeface="+mj-lt"/>
                        </a:rPr>
                        <a:t>Empl</a:t>
                      </a:r>
                      <a:r>
                        <a:rPr lang="en-US" sz="1300" dirty="0">
                          <a:effectLst/>
                          <a:latin typeface="+mj-lt"/>
                        </a:rPr>
                        <a:t> Reports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Compensation Detail by DFP</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a:t>
                      </a:r>
                      <a:r>
                        <a:rPr lang="en-US" sz="1300" dirty="0" err="1">
                          <a:effectLst/>
                          <a:latin typeface="+mj-lt"/>
                        </a:rPr>
                        <a:t>Empl</a:t>
                      </a:r>
                      <a:r>
                        <a:rPr lang="en-US" sz="1300" dirty="0">
                          <a:effectLst/>
                          <a:latin typeface="+mj-lt"/>
                        </a:rPr>
                        <a:t> </a:t>
                      </a:r>
                      <a:r>
                        <a:rPr lang="en-US" sz="1300" dirty="0" err="1">
                          <a:effectLst/>
                          <a:latin typeface="+mj-lt"/>
                        </a:rPr>
                        <a:t>Distr</a:t>
                      </a:r>
                      <a:r>
                        <a:rPr lang="en-US" sz="1300" dirty="0">
                          <a:effectLst/>
                          <a:latin typeface="+mj-lt"/>
                        </a:rPr>
                        <a:t> </a:t>
                      </a:r>
                      <a:r>
                        <a:rPr lang="en-US" sz="1300" dirty="0" err="1">
                          <a:effectLst/>
                          <a:latin typeface="+mj-lt"/>
                        </a:rPr>
                        <a:t>Pct</a:t>
                      </a:r>
                      <a:r>
                        <a:rPr lang="en-US" sz="1300" dirty="0">
                          <a:effectLst/>
                          <a:latin typeface="+mj-lt"/>
                        </a:rPr>
                        <a:t> and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7"/>
                  </a:ext>
                </a:extLst>
              </a:tr>
              <a:tr h="379644">
                <a:tc>
                  <a:txBody>
                    <a:bodyPr/>
                    <a:lstStyle/>
                    <a:p>
                      <a:pPr marL="0" marR="0">
                        <a:lnSpc>
                          <a:spcPct val="115000"/>
                        </a:lnSpc>
                        <a:spcBef>
                          <a:spcPts val="0"/>
                        </a:spcBef>
                        <a:spcAft>
                          <a:spcPts val="0"/>
                        </a:spcAft>
                      </a:pPr>
                      <a:r>
                        <a:rPr lang="en-US" sz="1300">
                          <a:effectLst/>
                          <a:latin typeface="+mj-lt"/>
                        </a:rPr>
                        <a:t>Push Empl Data to General</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262890" marR="0">
                        <a:lnSpc>
                          <a:spcPct val="115000"/>
                        </a:lnSpc>
                        <a:spcBef>
                          <a:spcPts val="0"/>
                        </a:spcBef>
                        <a:spcAft>
                          <a:spcPts val="0"/>
                        </a:spcAft>
                      </a:pPr>
                      <a:r>
                        <a:rPr lang="en-US" sz="1300" dirty="0">
                          <a:effectLst/>
                          <a:latin typeface="+mj-lt"/>
                        </a:rPr>
                        <a:t>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8"/>
                  </a:ext>
                </a:extLst>
              </a:tr>
            </a:tbl>
          </a:graphicData>
        </a:graphic>
      </p:graphicFrame>
      <p:pic>
        <p:nvPicPr>
          <p:cNvPr id="1025" name="Picture 706" descr="https://uplan.ucsf.edu/HyperionPlanning/adf/image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74" y="1475106"/>
            <a:ext cx="83647"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14</a:t>
            </a:fld>
            <a:endParaRPr lang="en-US" dirty="0"/>
          </a:p>
        </p:txBody>
      </p:sp>
      <p:sp>
        <p:nvSpPr>
          <p:cNvPr id="7" name="Date Placeholder 6"/>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815250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57600"/>
            <a:ext cx="11045825" cy="533400"/>
          </a:xfrm>
        </p:spPr>
        <p:txBody>
          <a:bodyPr/>
          <a:lstStyle/>
          <a:p>
            <a:pPr marL="0" indent="0" algn="r">
              <a:buNone/>
            </a:pPr>
            <a:r>
              <a:rPr lang="en-US" sz="3600" dirty="0">
                <a:latin typeface="+mn-lt"/>
              </a:rPr>
              <a:t>Individual Employee Forms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034867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40001"/>
          </a:xfrm>
        </p:spPr>
        <p:txBody>
          <a:bodyPr/>
          <a:lstStyle/>
          <a:p>
            <a:r>
              <a:rPr lang="en-US" sz="3200" dirty="0"/>
              <a:t>Search Individual Employee form allows data entry for a single employee </a:t>
            </a:r>
          </a:p>
        </p:txBody>
      </p:sp>
      <p:sp>
        <p:nvSpPr>
          <p:cNvPr id="3" name="Content Placeholder 2"/>
          <p:cNvSpPr>
            <a:spLocks noGrp="1"/>
          </p:cNvSpPr>
          <p:nvPr>
            <p:ph idx="1"/>
          </p:nvPr>
        </p:nvSpPr>
        <p:spPr/>
        <p:txBody>
          <a:bodyPr/>
          <a:lstStyle/>
          <a:p>
            <a:r>
              <a:rPr lang="en-US" sz="2200" dirty="0"/>
              <a:t>Page Filter contains the list of Employees</a:t>
            </a:r>
          </a:p>
          <a:p>
            <a:pPr lvl="1"/>
            <a:r>
              <a:rPr lang="en-US" dirty="0"/>
              <a:t>Medical Center employees not included</a:t>
            </a:r>
          </a:p>
          <a:p>
            <a:r>
              <a:rPr lang="en-US" sz="2200" dirty="0"/>
              <a:t>Five tabs, columns same as Rev &amp; </a:t>
            </a:r>
            <a:r>
              <a:rPr lang="en-US" sz="2200" dirty="0" err="1"/>
              <a:t>Exp</a:t>
            </a:r>
            <a:r>
              <a:rPr lang="en-US" sz="2200" dirty="0"/>
              <a:t> form except summary on tab 5</a:t>
            </a:r>
            <a:endParaRPr lang="en-US" sz="2400" dirty="0"/>
          </a:p>
          <a:p>
            <a:r>
              <a:rPr lang="en-US" sz="2200" dirty="0" err="1"/>
              <a:t>YearTotal</a:t>
            </a:r>
            <a:r>
              <a:rPr lang="en-US" sz="2200" dirty="0"/>
              <a:t> for %</a:t>
            </a:r>
          </a:p>
          <a:p>
            <a:pPr lvl="1"/>
            <a:r>
              <a:rPr lang="en-US" dirty="0"/>
              <a:t>Reflects the </a:t>
            </a:r>
            <a:r>
              <a:rPr lang="en-US" dirty="0">
                <a:solidFill>
                  <a:srgbClr val="FF0000"/>
                </a:solidFill>
              </a:rPr>
              <a:t>last month that contains a value</a:t>
            </a:r>
            <a:r>
              <a:rPr lang="en-US" dirty="0"/>
              <a:t>. This feature is called “time-balance-last”. </a:t>
            </a:r>
          </a:p>
          <a:p>
            <a:r>
              <a:rPr lang="en-US" sz="2200" dirty="0"/>
              <a:t>All tabs include </a:t>
            </a:r>
            <a:r>
              <a:rPr lang="en-US" sz="2200" dirty="0" err="1"/>
              <a:t>DeptID</a:t>
            </a:r>
            <a:r>
              <a:rPr lang="en-US" sz="2200" dirty="0"/>
              <a:t> and </a:t>
            </a:r>
            <a:r>
              <a:rPr lang="en-US" sz="2200" dirty="0" err="1"/>
              <a:t>Jobcode</a:t>
            </a:r>
            <a:r>
              <a:rPr lang="en-US" sz="2200" dirty="0"/>
              <a:t> as rows</a:t>
            </a:r>
          </a:p>
          <a:p>
            <a:pPr lvl="1"/>
            <a:r>
              <a:rPr lang="en-US" dirty="0"/>
              <a:t>Other rows for Salary Component, Fund and Project may be included depending on the tab</a:t>
            </a:r>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16</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6404364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Tab 1 (</a:t>
            </a:r>
            <a:r>
              <a:rPr lang="en-US" dirty="0" err="1"/>
              <a:t>Empl</a:t>
            </a:r>
            <a:r>
              <a:rPr lang="en-US" dirty="0"/>
              <a:t> Salary) allows for updates to the salary levels by component</a:t>
            </a:r>
          </a:p>
        </p:txBody>
      </p:sp>
      <p:sp>
        <p:nvSpPr>
          <p:cNvPr id="3" name="Content Placeholder 2"/>
          <p:cNvSpPr>
            <a:spLocks noGrp="1"/>
          </p:cNvSpPr>
          <p:nvPr>
            <p:ph idx="1"/>
          </p:nvPr>
        </p:nvSpPr>
        <p:spPr/>
        <p:txBody>
          <a:bodyPr/>
          <a:lstStyle/>
          <a:p>
            <a:r>
              <a:rPr lang="en-US" sz="2200" dirty="0"/>
              <a:t>For Base &amp; Negotiated (</a:t>
            </a:r>
            <a:r>
              <a:rPr lang="en-US" sz="2200" dirty="0" err="1"/>
              <a:t>Base&amp;Neg</a:t>
            </a:r>
            <a:r>
              <a:rPr lang="en-US" sz="2200" dirty="0"/>
              <a:t>) Salary: </a:t>
            </a:r>
          </a:p>
          <a:p>
            <a:pPr lvl="1"/>
            <a:r>
              <a:rPr lang="en-US" dirty="0"/>
              <a:t>Both the initial monthly salary and the global assumption are displayed</a:t>
            </a:r>
          </a:p>
          <a:p>
            <a:pPr lvl="1"/>
            <a:r>
              <a:rPr lang="en-US" dirty="0"/>
              <a:t>Planners can either:</a:t>
            </a:r>
          </a:p>
          <a:p>
            <a:pPr lvl="2"/>
            <a:r>
              <a:rPr lang="en-US" dirty="0"/>
              <a:t>override the global assumption with another percentage adjustment</a:t>
            </a:r>
          </a:p>
          <a:p>
            <a:pPr lvl="2"/>
            <a:r>
              <a:rPr lang="en-US" dirty="0"/>
              <a:t>simply enter a new monthly salary amount, which takes precedence over the adjustments above</a:t>
            </a:r>
          </a:p>
          <a:p>
            <a:pPr lvl="1"/>
            <a:r>
              <a:rPr lang="en-US" dirty="0"/>
              <a:t>The resulting monthly salary is then shown, which carries forward as the initial salary in the next month</a:t>
            </a:r>
          </a:p>
          <a:p>
            <a:r>
              <a:rPr lang="en-US" sz="2200" dirty="0"/>
              <a:t>For other salary components, planners simply enter the appropriate values</a:t>
            </a:r>
          </a:p>
          <a:p>
            <a:pPr marL="0" indent="0">
              <a:buNone/>
            </a:pPr>
            <a:endParaRPr lang="en-US" sz="18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17</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7511912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a:t>Tab 1 (</a:t>
            </a:r>
            <a:r>
              <a:rPr lang="en-US" dirty="0" err="1"/>
              <a:t>Empl</a:t>
            </a:r>
            <a:r>
              <a:rPr lang="en-US" dirty="0"/>
              <a:t> Salary &amp; Benefits) allows for updates to the salary levels and adjustments to benefits rates by salary component</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18</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7" name="Picture 6">
            <a:extLst>
              <a:ext uri="{FF2B5EF4-FFF2-40B4-BE49-F238E27FC236}">
                <a16:creationId xmlns:a16="http://schemas.microsoft.com/office/drawing/2014/main" id="{2903A95B-743F-DFF0-F0C4-9C6EB436D64A}"/>
              </a:ext>
            </a:extLst>
          </p:cNvPr>
          <p:cNvPicPr>
            <a:picLocks noChangeAspect="1"/>
          </p:cNvPicPr>
          <p:nvPr/>
        </p:nvPicPr>
        <p:blipFill>
          <a:blip r:embed="rId3"/>
          <a:stretch>
            <a:fillRect/>
          </a:stretch>
        </p:blipFill>
        <p:spPr>
          <a:xfrm>
            <a:off x="270984" y="1980186"/>
            <a:ext cx="11396467" cy="1871407"/>
          </a:xfrm>
          <a:prstGeom prst="rect">
            <a:avLst/>
          </a:prstGeom>
        </p:spPr>
      </p:pic>
    </p:spTree>
    <p:extLst>
      <p:ext uri="{BB962C8B-B14F-4D97-AF65-F5344CB8AC3E}">
        <p14:creationId xmlns:p14="http://schemas.microsoft.com/office/powerpoint/2010/main" val="5447753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Rows: Employee Salary Level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039881"/>
              </p:ext>
            </p:extLst>
          </p:nvPr>
        </p:nvGraphicFramePr>
        <p:xfrm>
          <a:off x="538119" y="923636"/>
          <a:ext cx="10968505" cy="5075232"/>
        </p:xfrm>
        <a:graphic>
          <a:graphicData uri="http://schemas.openxmlformats.org/drawingml/2006/table">
            <a:tbl>
              <a:tblPr firstRow="1" bandRow="1">
                <a:tableStyleId>{5C22544A-7EE6-4342-B048-85BDC9FD1C3A}</a:tableStyleId>
              </a:tblPr>
              <a:tblGrid>
                <a:gridCol w="2563521">
                  <a:extLst>
                    <a:ext uri="{9D8B030D-6E8A-4147-A177-3AD203B41FA5}">
                      <a16:colId xmlns:a16="http://schemas.microsoft.com/office/drawing/2014/main" val="20000"/>
                    </a:ext>
                  </a:extLst>
                </a:gridCol>
                <a:gridCol w="8404984">
                  <a:extLst>
                    <a:ext uri="{9D8B030D-6E8A-4147-A177-3AD203B41FA5}">
                      <a16:colId xmlns:a16="http://schemas.microsoft.com/office/drawing/2014/main" val="20001"/>
                    </a:ext>
                  </a:extLst>
                </a:gridCol>
              </a:tblGrid>
              <a:tr h="332509">
                <a:tc>
                  <a:txBody>
                    <a:bodyPr/>
                    <a:lstStyle/>
                    <a:p>
                      <a:pPr marL="0" marR="0">
                        <a:lnSpc>
                          <a:spcPct val="115000"/>
                        </a:lnSpc>
                        <a:spcBef>
                          <a:spcPts val="0"/>
                        </a:spcBef>
                        <a:spcAft>
                          <a:spcPts val="0"/>
                        </a:spcAft>
                      </a:pPr>
                      <a:r>
                        <a:rPr lang="en-US" sz="1400" dirty="0">
                          <a:effectLst/>
                          <a:latin typeface="+mj-lt"/>
                        </a:rPr>
                        <a:t>Rows (Accounts)</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nchor="ctr"/>
                </a:tc>
                <a:tc>
                  <a:txBody>
                    <a:bodyPr/>
                    <a:lstStyle/>
                    <a:p>
                      <a:pPr marL="0" marR="0">
                        <a:lnSpc>
                          <a:spcPct val="115000"/>
                        </a:lnSpc>
                        <a:spcBef>
                          <a:spcPts val="0"/>
                        </a:spcBef>
                        <a:spcAft>
                          <a:spcPts val="0"/>
                        </a:spcAft>
                      </a:pPr>
                      <a:r>
                        <a:rPr lang="en-US" sz="1400" dirty="0">
                          <a:effectLst/>
                          <a:latin typeface="+mj-lt"/>
                        </a:rPr>
                        <a:t>Description</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nchor="ctr"/>
                </a:tc>
                <a:extLst>
                  <a:ext uri="{0D108BD9-81ED-4DB2-BD59-A6C34878D82A}">
                    <a16:rowId xmlns:a16="http://schemas.microsoft.com/office/drawing/2014/main" val="10000"/>
                  </a:ext>
                </a:extLst>
              </a:tr>
              <a:tr h="570189">
                <a:tc>
                  <a:txBody>
                    <a:bodyPr/>
                    <a:lstStyle/>
                    <a:p>
                      <a:pPr marL="0" marR="0">
                        <a:lnSpc>
                          <a:spcPct val="115000"/>
                        </a:lnSpc>
                        <a:spcBef>
                          <a:spcPts val="0"/>
                        </a:spcBef>
                        <a:spcAft>
                          <a:spcPts val="0"/>
                        </a:spcAft>
                      </a:pPr>
                      <a:r>
                        <a:rPr lang="en-US" sz="1400" dirty="0">
                          <a:effectLst/>
                          <a:latin typeface="+mj-lt"/>
                        </a:rPr>
                        <a:t>Initial </a:t>
                      </a:r>
                      <a:r>
                        <a:rPr lang="en-US" sz="1400" dirty="0" err="1">
                          <a:effectLst/>
                          <a:latin typeface="+mj-lt"/>
                        </a:rPr>
                        <a:t>Base&amp;Neg</a:t>
                      </a:r>
                      <a:r>
                        <a:rPr lang="en-US" sz="1400" dirty="0">
                          <a:effectLst/>
                          <a:latin typeface="+mj-lt"/>
                        </a:rPr>
                        <a:t> Salary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Base and Negotiated Salary amount at the beginning of the period, before any salary adjustments are made</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1"/>
                  </a:ext>
                </a:extLst>
              </a:tr>
              <a:tr h="570189">
                <a:tc>
                  <a:txBody>
                    <a:bodyPr/>
                    <a:lstStyle/>
                    <a:p>
                      <a:pPr marL="0" marR="0">
                        <a:lnSpc>
                          <a:spcPct val="115000"/>
                        </a:lnSpc>
                        <a:spcBef>
                          <a:spcPts val="0"/>
                        </a:spcBef>
                        <a:spcAft>
                          <a:spcPts val="0"/>
                        </a:spcAft>
                      </a:pPr>
                      <a:r>
                        <a:rPr lang="en-US" sz="1400" dirty="0">
                          <a:effectLst/>
                          <a:latin typeface="+mj-lt"/>
                        </a:rPr>
                        <a:t>Global Assumptions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Salary increase percentage based on the global assumption for the Union Code to which the Employee belongs</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2"/>
                  </a:ext>
                </a:extLst>
              </a:tr>
              <a:tr h="570189">
                <a:tc>
                  <a:txBody>
                    <a:bodyPr/>
                    <a:lstStyle/>
                    <a:p>
                      <a:pPr marL="0" marR="0">
                        <a:lnSpc>
                          <a:spcPct val="115000"/>
                        </a:lnSpc>
                        <a:spcBef>
                          <a:spcPts val="0"/>
                        </a:spcBef>
                        <a:spcAft>
                          <a:spcPts val="0"/>
                        </a:spcAft>
                      </a:pPr>
                      <a:r>
                        <a:rPr lang="en-US" sz="1400" dirty="0">
                          <a:effectLst/>
                          <a:latin typeface="+mj-lt"/>
                        </a:rPr>
                        <a:t>Override Global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Salary driver to override the global assumption for base and negotiated salary increase for this employee/</a:t>
                      </a:r>
                      <a:r>
                        <a:rPr lang="en-US" sz="1400" dirty="0" err="1">
                          <a:effectLst/>
                          <a:latin typeface="+mj-lt"/>
                        </a:rPr>
                        <a:t>jobcode</a:t>
                      </a:r>
                      <a:r>
                        <a:rPr lang="en-US" sz="1400" dirty="0">
                          <a:effectLst/>
                          <a:latin typeface="+mj-lt"/>
                        </a:rPr>
                        <a:t> combination</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3"/>
                  </a:ext>
                </a:extLst>
              </a:tr>
              <a:tr h="463762">
                <a:tc>
                  <a:txBody>
                    <a:bodyPr/>
                    <a:lstStyle/>
                    <a:p>
                      <a:pPr marL="0" marR="0">
                        <a:lnSpc>
                          <a:spcPct val="115000"/>
                        </a:lnSpc>
                        <a:spcBef>
                          <a:spcPts val="0"/>
                        </a:spcBef>
                        <a:spcAft>
                          <a:spcPts val="0"/>
                        </a:spcAft>
                      </a:pPr>
                      <a:r>
                        <a:rPr lang="en-US" sz="1400">
                          <a:effectLst/>
                          <a:latin typeface="+mj-lt"/>
                        </a:rPr>
                        <a:t>Global Assumptions Impact $</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Calculated dollar amount of the Global Assumptions % or the Override Global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4"/>
                  </a:ext>
                </a:extLst>
              </a:tr>
              <a:tr h="939325">
                <a:tc>
                  <a:txBody>
                    <a:bodyPr/>
                    <a:lstStyle/>
                    <a:p>
                      <a:pPr marL="0" marR="0">
                        <a:lnSpc>
                          <a:spcPct val="115000"/>
                        </a:lnSpc>
                        <a:spcBef>
                          <a:spcPts val="0"/>
                        </a:spcBef>
                        <a:spcAft>
                          <a:spcPts val="0"/>
                        </a:spcAft>
                      </a:pPr>
                      <a:r>
                        <a:rPr lang="en-US" sz="1400">
                          <a:effectLst/>
                          <a:latin typeface="+mj-lt"/>
                        </a:rPr>
                        <a:t>Salary Level Override</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Base and negotiated salary level entered by planner to override initial base and negotiated salary amount and percentage increases.  When a forecast month closes, this field is trued up with the salary level from UCPath and carries forward to the next month.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5"/>
                  </a:ext>
                </a:extLst>
              </a:tr>
              <a:tr h="463762">
                <a:tc>
                  <a:txBody>
                    <a:bodyPr/>
                    <a:lstStyle/>
                    <a:p>
                      <a:pPr marL="0" marR="0">
                        <a:lnSpc>
                          <a:spcPct val="115000"/>
                        </a:lnSpc>
                        <a:spcBef>
                          <a:spcPts val="0"/>
                        </a:spcBef>
                        <a:spcAft>
                          <a:spcPts val="0"/>
                        </a:spcAft>
                      </a:pPr>
                      <a:r>
                        <a:rPr lang="en-US" sz="1400">
                          <a:effectLst/>
                          <a:latin typeface="+mj-lt"/>
                        </a:rPr>
                        <a:t>New Base&amp;Neg Salary</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Ending base and negotiated salary calculated based on above salary driver accounts (read-only)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6"/>
                  </a:ext>
                </a:extLst>
              </a:tr>
              <a:tr h="701545">
                <a:tc>
                  <a:txBody>
                    <a:bodyPr/>
                    <a:lstStyle/>
                    <a:p>
                      <a:pPr marL="0" marR="0">
                        <a:lnSpc>
                          <a:spcPct val="115000"/>
                        </a:lnSpc>
                        <a:spcBef>
                          <a:spcPts val="0"/>
                        </a:spcBef>
                        <a:spcAft>
                          <a:spcPts val="0"/>
                        </a:spcAft>
                      </a:pPr>
                      <a:r>
                        <a:rPr lang="en-US" sz="1400">
                          <a:effectLst/>
                          <a:latin typeface="+mj-lt"/>
                        </a:rPr>
                        <a:t>Addtl Salary</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“Catch-all” salary component that includes other Earnings</a:t>
                      </a:r>
                      <a:r>
                        <a:rPr lang="en-US" sz="1400" baseline="0" dirty="0">
                          <a:effectLst/>
                          <a:latin typeface="+mj-lt"/>
                        </a:rPr>
                        <a:t> </a:t>
                      </a:r>
                      <a:r>
                        <a:rPr lang="en-US" sz="1400" dirty="0">
                          <a:effectLst/>
                          <a:latin typeface="+mj-lt"/>
                        </a:rPr>
                        <a:t>codes not applied to Base</a:t>
                      </a:r>
                      <a:r>
                        <a:rPr lang="en-US" sz="1400" baseline="0" dirty="0">
                          <a:effectLst/>
                          <a:latin typeface="+mj-lt"/>
                        </a:rPr>
                        <a:t> or</a:t>
                      </a:r>
                      <a:r>
                        <a:rPr lang="en-US" sz="1400" dirty="0">
                          <a:effectLst/>
                          <a:latin typeface="+mj-lt"/>
                        </a:rPr>
                        <a:t> Negotiated</a:t>
                      </a:r>
                      <a:r>
                        <a:rPr lang="en-US" sz="1400" baseline="0" dirty="0">
                          <a:effectLst/>
                          <a:latin typeface="+mj-lt"/>
                        </a:rPr>
                        <a:t> </a:t>
                      </a:r>
                      <a:r>
                        <a:rPr lang="en-US" sz="1400" dirty="0">
                          <a:effectLst/>
                          <a:latin typeface="+mj-lt"/>
                        </a:rPr>
                        <a:t>Salary.  Examples include stipends and overtime.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7"/>
                  </a:ext>
                </a:extLst>
              </a:tr>
              <a:tr h="463762">
                <a:tc>
                  <a:txBody>
                    <a:bodyPr/>
                    <a:lstStyle/>
                    <a:p>
                      <a:pPr marL="0" marR="0">
                        <a:lnSpc>
                          <a:spcPct val="115000"/>
                        </a:lnSpc>
                        <a:spcBef>
                          <a:spcPts val="0"/>
                        </a:spcBef>
                        <a:spcAft>
                          <a:spcPts val="0"/>
                        </a:spcAft>
                      </a:pPr>
                      <a:r>
                        <a:rPr lang="en-US" sz="1400" dirty="0">
                          <a:effectLst/>
                          <a:latin typeface="+mj-lt"/>
                        </a:rPr>
                        <a:t>Ending Total Salary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The sum of New </a:t>
                      </a:r>
                      <a:r>
                        <a:rPr lang="en-US" sz="1400" dirty="0" err="1">
                          <a:effectLst/>
                          <a:latin typeface="+mj-lt"/>
                        </a:rPr>
                        <a:t>Base&amp;Neg</a:t>
                      </a:r>
                      <a:r>
                        <a:rPr lang="en-US" sz="1400" dirty="0">
                          <a:effectLst/>
                          <a:latin typeface="+mj-lt"/>
                        </a:rPr>
                        <a:t> Salary, </a:t>
                      </a:r>
                      <a:r>
                        <a:rPr lang="en-US" sz="1400" dirty="0" err="1">
                          <a:effectLst/>
                          <a:latin typeface="+mj-lt"/>
                        </a:rPr>
                        <a:t>Addtl</a:t>
                      </a:r>
                      <a:r>
                        <a:rPr lang="en-US" sz="1400" dirty="0">
                          <a:effectLst/>
                          <a:latin typeface="+mj-lt"/>
                        </a:rPr>
                        <a:t> Salary, and Non-UCSF Pay.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19</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6810750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757" y="699010"/>
            <a:ext cx="11100731" cy="5185323"/>
          </a:xfrm>
        </p:spPr>
        <p:txBody>
          <a:bodyPr/>
          <a:lstStyle/>
          <a:p>
            <a:pPr marL="0" indent="0">
              <a:buNone/>
            </a:pPr>
            <a:r>
              <a:rPr lang="en-US" sz="1800" dirty="0"/>
              <a:t>© [2023-2024] “University of California San Francisco (UCSF)” </a:t>
            </a:r>
          </a:p>
          <a:p>
            <a:pPr marL="0" indent="0">
              <a:buNone/>
            </a:pPr>
            <a:r>
              <a:rPr lang="en-US" sz="1800" b="1" dirty="0"/>
              <a:t>Ownership of Copyright</a:t>
            </a:r>
            <a:endParaRPr lang="en-US" sz="1800" dirty="0"/>
          </a:p>
          <a:p>
            <a:pPr marL="0" indent="0">
              <a:buNone/>
            </a:pPr>
            <a:r>
              <a:rPr lang="en-US" sz="1800" dirty="0"/>
              <a:t>The copyright in this material (including without limitation the text, artwork, photographs, and  images) are owned by UCSF.</a:t>
            </a:r>
          </a:p>
          <a:p>
            <a:pPr marL="0" indent="0">
              <a:buNone/>
            </a:pPr>
            <a:r>
              <a:rPr lang="en-US" sz="1800" b="1" dirty="0"/>
              <a:t>Copyright License</a:t>
            </a:r>
            <a:endParaRPr lang="en-US" sz="1800" dirty="0"/>
          </a:p>
          <a:p>
            <a:pPr marL="0" indent="0">
              <a:buNone/>
            </a:pPr>
            <a:r>
              <a:rPr lang="en-US" sz="1800" dirty="0"/>
              <a:t>UCSF grants to you a non-exclusive royalty-free revocable license to:</a:t>
            </a:r>
          </a:p>
          <a:p>
            <a:pPr marL="0" indent="0">
              <a:buNone/>
            </a:pPr>
            <a:r>
              <a:rPr lang="en-US" sz="1800" dirty="0"/>
              <a:t>- View this material on a computer</a:t>
            </a:r>
          </a:p>
          <a:p>
            <a:pPr marL="0" indent="0">
              <a:buNone/>
            </a:pPr>
            <a:r>
              <a:rPr lang="en-US" sz="1800" dirty="0"/>
              <a:t>- Store this course in your cache or memory</a:t>
            </a:r>
          </a:p>
          <a:p>
            <a:pPr marL="0" indent="0">
              <a:buNone/>
            </a:pPr>
            <a:r>
              <a:rPr lang="en-US" sz="1800" dirty="0"/>
              <a:t>- Print pages or material from this course for your own personal and non-commercial use.</a:t>
            </a:r>
          </a:p>
          <a:p>
            <a:pPr marL="0" indent="0">
              <a:buNone/>
            </a:pPr>
            <a:r>
              <a:rPr lang="en-US" sz="1800" b="1" dirty="0"/>
              <a:t>All rights reserved.</a:t>
            </a:r>
            <a:endParaRPr lang="en-US" sz="1800" dirty="0"/>
          </a:p>
          <a:p>
            <a:pPr marL="0" indent="0">
              <a:buNone/>
            </a:pPr>
            <a:r>
              <a:rPr lang="en-US" sz="1800" b="1" dirty="0"/>
              <a:t>Enforcement of Copyright</a:t>
            </a:r>
            <a:endParaRPr lang="en-US" sz="1800" dirty="0"/>
          </a:p>
          <a:p>
            <a:pPr marL="0" indent="0">
              <a:buNone/>
            </a:pPr>
            <a:r>
              <a:rPr lang="en-US" sz="18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800" dirty="0"/>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2512345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Rows: Employee Benefits Level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28137"/>
              </p:ext>
            </p:extLst>
          </p:nvPr>
        </p:nvGraphicFramePr>
        <p:xfrm>
          <a:off x="704192" y="1178625"/>
          <a:ext cx="10314789" cy="3929084"/>
        </p:xfrm>
        <a:graphic>
          <a:graphicData uri="http://schemas.openxmlformats.org/drawingml/2006/table">
            <a:tbl>
              <a:tblPr firstRow="1" bandRow="1">
                <a:tableStyleId>{5C22544A-7EE6-4342-B048-85BDC9FD1C3A}</a:tableStyleId>
              </a:tblPr>
              <a:tblGrid>
                <a:gridCol w="3965120">
                  <a:extLst>
                    <a:ext uri="{9D8B030D-6E8A-4147-A177-3AD203B41FA5}">
                      <a16:colId xmlns:a16="http://schemas.microsoft.com/office/drawing/2014/main" val="20000"/>
                    </a:ext>
                  </a:extLst>
                </a:gridCol>
                <a:gridCol w="6349669">
                  <a:extLst>
                    <a:ext uri="{9D8B030D-6E8A-4147-A177-3AD203B41FA5}">
                      <a16:colId xmlns:a16="http://schemas.microsoft.com/office/drawing/2014/main" val="20001"/>
                    </a:ext>
                  </a:extLst>
                </a:gridCol>
              </a:tblGrid>
              <a:tr h="274063">
                <a:tc>
                  <a:txBody>
                    <a:bodyPr/>
                    <a:lstStyle/>
                    <a:p>
                      <a:pPr marL="0" marR="0">
                        <a:lnSpc>
                          <a:spcPct val="115000"/>
                        </a:lnSpc>
                        <a:spcBef>
                          <a:spcPts val="0"/>
                        </a:spcBef>
                        <a:spcAft>
                          <a:spcPts val="0"/>
                        </a:spcAft>
                      </a:pPr>
                      <a:r>
                        <a:rPr lang="en-US" sz="1400" dirty="0">
                          <a:effectLst/>
                          <a:latin typeface="+mj-lt"/>
                        </a:rPr>
                        <a:t>Rows (Accounts)</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0" marR="0">
                        <a:lnSpc>
                          <a:spcPct val="115000"/>
                        </a:lnSpc>
                        <a:spcBef>
                          <a:spcPts val="0"/>
                        </a:spcBef>
                        <a:spcAft>
                          <a:spcPts val="0"/>
                        </a:spcAft>
                      </a:pPr>
                      <a:r>
                        <a:rPr lang="en-US" sz="1400" dirty="0">
                          <a:effectLst/>
                          <a:latin typeface="+mj-lt"/>
                        </a:rPr>
                        <a:t>Description</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0"/>
                  </a:ext>
                </a:extLst>
              </a:tr>
              <a:tr h="2768890">
                <a:tc>
                  <a:txBody>
                    <a:bodyPr/>
                    <a:lstStyle/>
                    <a:p>
                      <a:pPr marL="0" marR="0">
                        <a:lnSpc>
                          <a:spcPct val="115000"/>
                        </a:lnSpc>
                        <a:spcBef>
                          <a:spcPts val="0"/>
                        </a:spcBef>
                        <a:spcAft>
                          <a:spcPts val="0"/>
                        </a:spcAft>
                      </a:pPr>
                      <a:r>
                        <a:rPr lang="en-US" sz="1400" dirty="0">
                          <a:effectLst/>
                          <a:latin typeface="+mj-lt"/>
                        </a:rPr>
                        <a:t>Benefits (%)</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mj-lt"/>
                        </a:rPr>
                        <a:t>Seeded/calculated estimate of benefits rate for base and negotiated salary (read-only)</a:t>
                      </a:r>
                    </a:p>
                    <a:p>
                      <a:pPr marL="285750" lvl="0" indent="-285750">
                        <a:buFont typeface="Arial" panose="020B0604020202020204" pitchFamily="34" charset="0"/>
                        <a:buChar char="•"/>
                      </a:pPr>
                      <a:r>
                        <a:rPr lang="en-US" sz="1400" kern="1200" dirty="0">
                          <a:solidFill>
                            <a:schemeClr val="dk1"/>
                          </a:solidFill>
                          <a:effectLst/>
                          <a:latin typeface="+mj-lt"/>
                          <a:ea typeface="+mn-ea"/>
                          <a:cs typeface="+mn-cs"/>
                        </a:rPr>
                        <a:t>Rate in Forecast = Planning CBR %, however, rate in Actuals = CBR + VLA + UCRP Supplemental Interest.  This % rolls forward into open forecast and overrides the Planning CBR %.</a:t>
                      </a:r>
                    </a:p>
                    <a:p>
                      <a:pPr marL="285750" lvl="0" indent="-285750">
                        <a:buFont typeface="Arial" panose="020B0604020202020204" pitchFamily="34" charset="0"/>
                        <a:buChar char="•"/>
                      </a:pPr>
                      <a:r>
                        <a:rPr lang="en-US" sz="1400" kern="1200" dirty="0">
                          <a:solidFill>
                            <a:schemeClr val="dk1"/>
                          </a:solidFill>
                          <a:effectLst/>
                          <a:latin typeface="+mj-lt"/>
                          <a:ea typeface="+mn-ea"/>
                          <a:cs typeface="+mn-cs"/>
                        </a:rPr>
                        <a:t>The Planning CBR % is brought into the Forecast nightly, and will eventually be brought into the Plan</a:t>
                      </a:r>
                    </a:p>
                    <a:p>
                      <a:pPr marL="285750" lvl="0" indent="-285750">
                        <a:buFont typeface="Arial" panose="020B0604020202020204" pitchFamily="34" charset="0"/>
                        <a:buChar char="•"/>
                      </a:pPr>
                      <a:r>
                        <a:rPr lang="en-US" sz="1400" kern="1200" dirty="0">
                          <a:solidFill>
                            <a:schemeClr val="dk1"/>
                          </a:solidFill>
                          <a:effectLst/>
                          <a:latin typeface="+mj-lt"/>
                          <a:ea typeface="+mn-ea"/>
                          <a:cs typeface="+mn-cs"/>
                        </a:rPr>
                        <a:t>The planning rate is slightly lower than the real CBR charged to the department to account for the VLA credit to the department when the employee takes vacation</a:t>
                      </a:r>
                    </a:p>
                    <a:p>
                      <a:pPr marL="285750" indent="-285750">
                        <a:buFont typeface="Arial" panose="020B0604020202020204" pitchFamily="34" charset="0"/>
                        <a:buChar char="•"/>
                      </a:pPr>
                      <a:r>
                        <a:rPr lang="en-US" sz="1400" kern="1200" dirty="0">
                          <a:solidFill>
                            <a:schemeClr val="dk1"/>
                          </a:solidFill>
                          <a:effectLst/>
                          <a:latin typeface="+mj-lt"/>
                          <a:ea typeface="+mn-ea"/>
                          <a:cs typeface="+mn-cs"/>
                        </a:rPr>
                        <a:t>For HCOMP-eligible employees, the Benefits % includes the 1% Faculty childbearing/childrearing assessment</a:t>
                      </a:r>
                      <a:endParaRPr lang="en-US" sz="11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2"/>
                  </a:ext>
                </a:extLst>
              </a:tr>
              <a:tr h="524792">
                <a:tc>
                  <a:txBody>
                    <a:bodyPr/>
                    <a:lstStyle/>
                    <a:p>
                      <a:pPr marL="0" marR="0">
                        <a:lnSpc>
                          <a:spcPct val="115000"/>
                        </a:lnSpc>
                        <a:spcBef>
                          <a:spcPts val="0"/>
                        </a:spcBef>
                        <a:spcAft>
                          <a:spcPts val="0"/>
                        </a:spcAft>
                      </a:pPr>
                      <a:r>
                        <a:rPr lang="en-US" sz="1400" dirty="0">
                          <a:effectLst/>
                          <a:latin typeface="+mj-lt"/>
                        </a:rPr>
                        <a:t>Benefits </a:t>
                      </a:r>
                      <a:r>
                        <a:rPr lang="en-US" sz="1400" dirty="0" err="1">
                          <a:effectLst/>
                          <a:latin typeface="+mj-lt"/>
                        </a:rPr>
                        <a:t>Adj</a:t>
                      </a: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mj-lt"/>
                        </a:rPr>
                        <a:t>Planner-entered override the Benefits % account if there is a value in the cell, and calculates on the “New </a:t>
                      </a:r>
                      <a:r>
                        <a:rPr lang="en-US" sz="1400" dirty="0" err="1">
                          <a:effectLst/>
                          <a:latin typeface="+mj-lt"/>
                        </a:rPr>
                        <a:t>Base&amp;Neg</a:t>
                      </a:r>
                      <a:r>
                        <a:rPr lang="en-US" sz="1400" dirty="0">
                          <a:effectLst/>
                          <a:latin typeface="+mj-lt"/>
                        </a:rPr>
                        <a:t> Salary” account (writable)</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8"/>
                  </a:ext>
                </a:extLst>
              </a:tr>
              <a:tr h="361339">
                <a:tc>
                  <a:txBody>
                    <a:bodyPr/>
                    <a:lstStyle/>
                    <a:p>
                      <a:pPr marL="0" marR="0">
                        <a:lnSpc>
                          <a:spcPct val="115000"/>
                        </a:lnSpc>
                        <a:spcBef>
                          <a:spcPts val="0"/>
                        </a:spcBef>
                        <a:spcAft>
                          <a:spcPts val="0"/>
                        </a:spcAft>
                      </a:pPr>
                      <a:r>
                        <a:rPr lang="en-US" sz="1400" dirty="0">
                          <a:effectLst/>
                          <a:latin typeface="+mj-lt"/>
                        </a:rPr>
                        <a:t>Benefits ($)</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mj-lt"/>
                        </a:rPr>
                        <a:t>Dollar amount of benefits for base and negotiated salary (read-only)</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11"/>
                  </a:ext>
                </a:extLst>
              </a:tr>
            </a:tbl>
          </a:graphicData>
        </a:graphic>
      </p:graphicFrame>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20</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3578682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base and negotiated salary is calculated based on the four rows above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54763623"/>
              </p:ext>
            </p:extLst>
          </p:nvPr>
        </p:nvGraphicFramePr>
        <p:xfrm>
          <a:off x="573088" y="1511300"/>
          <a:ext cx="11102305" cy="2595880"/>
        </p:xfrm>
        <a:graphic>
          <a:graphicData uri="http://schemas.openxmlformats.org/drawingml/2006/table">
            <a:tbl>
              <a:tblPr firstRow="1" bandRow="1">
                <a:tableStyleId>{5C22544A-7EE6-4342-B048-85BDC9FD1C3A}</a:tableStyleId>
              </a:tblPr>
              <a:tblGrid>
                <a:gridCol w="528681">
                  <a:extLst>
                    <a:ext uri="{9D8B030D-6E8A-4147-A177-3AD203B41FA5}">
                      <a16:colId xmlns:a16="http://schemas.microsoft.com/office/drawing/2014/main" val="20000"/>
                    </a:ext>
                  </a:extLst>
                </a:gridCol>
                <a:gridCol w="2643406">
                  <a:extLst>
                    <a:ext uri="{9D8B030D-6E8A-4147-A177-3AD203B41FA5}">
                      <a16:colId xmlns:a16="http://schemas.microsoft.com/office/drawing/2014/main" val="20001"/>
                    </a:ext>
                  </a:extLst>
                </a:gridCol>
                <a:gridCol w="1321703">
                  <a:extLst>
                    <a:ext uri="{9D8B030D-6E8A-4147-A177-3AD203B41FA5}">
                      <a16:colId xmlns:a16="http://schemas.microsoft.com/office/drawing/2014/main" val="20002"/>
                    </a:ext>
                  </a:extLst>
                </a:gridCol>
                <a:gridCol w="1321703">
                  <a:extLst>
                    <a:ext uri="{9D8B030D-6E8A-4147-A177-3AD203B41FA5}">
                      <a16:colId xmlns:a16="http://schemas.microsoft.com/office/drawing/2014/main" val="20003"/>
                    </a:ext>
                  </a:extLst>
                </a:gridCol>
                <a:gridCol w="1321703">
                  <a:extLst>
                    <a:ext uri="{9D8B030D-6E8A-4147-A177-3AD203B41FA5}">
                      <a16:colId xmlns:a16="http://schemas.microsoft.com/office/drawing/2014/main" val="20004"/>
                    </a:ext>
                  </a:extLst>
                </a:gridCol>
                <a:gridCol w="1321703">
                  <a:extLst>
                    <a:ext uri="{9D8B030D-6E8A-4147-A177-3AD203B41FA5}">
                      <a16:colId xmlns:a16="http://schemas.microsoft.com/office/drawing/2014/main" val="20005"/>
                    </a:ext>
                  </a:extLst>
                </a:gridCol>
                <a:gridCol w="1321703">
                  <a:extLst>
                    <a:ext uri="{9D8B030D-6E8A-4147-A177-3AD203B41FA5}">
                      <a16:colId xmlns:a16="http://schemas.microsoft.com/office/drawing/2014/main" val="20006"/>
                    </a:ext>
                  </a:extLst>
                </a:gridCol>
                <a:gridCol w="1321703">
                  <a:extLst>
                    <a:ext uri="{9D8B030D-6E8A-4147-A177-3AD203B41FA5}">
                      <a16:colId xmlns:a16="http://schemas.microsoft.com/office/drawing/2014/main" val="20007"/>
                    </a:ext>
                  </a:extLst>
                </a:gridCol>
              </a:tblGrid>
              <a:tr h="370840">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32170" marR="13217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Row</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Jul</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Aug</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Sep</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Oct</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Nov</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Dec</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(A)</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Initial </a:t>
                      </a:r>
                      <a:r>
                        <a:rPr lang="en-US" sz="1400" dirty="0" err="1">
                          <a:effectLst/>
                          <a:latin typeface="Arial" panose="020B0604020202020204" pitchFamily="34" charset="0"/>
                          <a:ea typeface="Calibri"/>
                          <a:cs typeface="Arial" panose="020B0604020202020204" pitchFamily="34" charset="0"/>
                        </a:rPr>
                        <a:t>Base&amp;Neg</a:t>
                      </a:r>
                      <a:r>
                        <a:rPr lang="en-US" sz="1400" dirty="0">
                          <a:effectLst/>
                          <a:latin typeface="Arial" panose="020B0604020202020204" pitchFamily="34" charset="0"/>
                          <a:ea typeface="Calibri"/>
                          <a:cs typeface="Arial" panose="020B0604020202020204" pitchFamily="34" charset="0"/>
                        </a:rPr>
                        <a:t> Salary</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a:latin typeface="Arial" panose="020B0604020202020204" pitchFamily="34" charset="0"/>
                          <a:cs typeface="Arial" panose="020B0604020202020204" pitchFamily="34" charset="0"/>
                        </a:rPr>
                        <a:t>$100,000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$100,000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$104,000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$104,000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0840">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(B)</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Global Assumptions %</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3%</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70840">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(C)</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Override Global %</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a:latin typeface="Arial" panose="020B0604020202020204" pitchFamily="34" charset="0"/>
                          <a:cs typeface="Arial" panose="020B0604020202020204" pitchFamily="34" charset="0"/>
                        </a:rPr>
                        <a:t>4%</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a:latin typeface="Arial" panose="020B0604020202020204" pitchFamily="34" charset="0"/>
                          <a:cs typeface="Arial" panose="020B0604020202020204" pitchFamily="34" charset="0"/>
                        </a:rPr>
                        <a:t>5%</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(D)</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Salary Level Override</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(E)</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b="1" dirty="0">
                          <a:solidFill>
                            <a:schemeClr val="accent1"/>
                          </a:solidFill>
                          <a:effectLst/>
                          <a:latin typeface="Arial" panose="020B0604020202020204" pitchFamily="34" charset="0"/>
                          <a:ea typeface="Calibri"/>
                          <a:cs typeface="Arial" panose="020B0604020202020204" pitchFamily="34" charset="0"/>
                        </a:rPr>
                        <a:t>New </a:t>
                      </a:r>
                      <a:r>
                        <a:rPr lang="en-US" sz="1400" b="1" dirty="0" err="1">
                          <a:solidFill>
                            <a:schemeClr val="accent1"/>
                          </a:solidFill>
                          <a:effectLst/>
                          <a:latin typeface="Arial" panose="020B0604020202020204" pitchFamily="34" charset="0"/>
                          <a:ea typeface="Calibri"/>
                          <a:cs typeface="Arial" panose="020B0604020202020204" pitchFamily="34" charset="0"/>
                        </a:rPr>
                        <a:t>Base&amp;Neg</a:t>
                      </a:r>
                      <a:r>
                        <a:rPr lang="en-US" sz="1400" b="1" dirty="0">
                          <a:solidFill>
                            <a:schemeClr val="accent1"/>
                          </a:solidFill>
                          <a:effectLst/>
                          <a:latin typeface="Arial" panose="020B0604020202020204" pitchFamily="34" charset="0"/>
                          <a:ea typeface="Calibri"/>
                          <a:cs typeface="Arial" panose="020B0604020202020204" pitchFamily="34" charset="0"/>
                        </a:rPr>
                        <a:t> Salary</a:t>
                      </a: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a:latin typeface="Arial" panose="020B0604020202020204" pitchFamily="34" charset="0"/>
                          <a:cs typeface="Arial" panose="020B0604020202020204" pitchFamily="34" charset="0"/>
                        </a:rPr>
                        <a:t>$100,000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$104,000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$104,000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a:latin typeface="Arial" panose="020B0604020202020204" pitchFamily="34" charset="0"/>
                          <a:cs typeface="Arial" panose="020B0604020202020204" pitchFamily="34" charset="0"/>
                        </a:rPr>
                        <a:t>$110,000</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70840">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(4)</a:t>
                      </a: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9"/>
          <p:cNvSpPr txBox="1"/>
          <p:nvPr/>
        </p:nvSpPr>
        <p:spPr>
          <a:xfrm>
            <a:off x="1682462" y="4694475"/>
            <a:ext cx="9047670" cy="1446550"/>
          </a:xfrm>
          <a:prstGeom prst="rect">
            <a:avLst/>
          </a:prstGeom>
          <a:noFill/>
        </p:spPr>
        <p:txBody>
          <a:bodyPr wrap="none" rtlCol="0">
            <a:spAutoFit/>
          </a:bodyPr>
          <a:lstStyle/>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Because rows B, C and D are blank, the new salary equals the initial salary</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Row C takes precedence over Row B, and therefore the salary increases by 4%</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Note that the ending salary for the prior month becomes the initial salary for the current month</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Row D takes precedence over Row C, and therefore the salary changes to $110,000</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6538420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err="1"/>
              <a:t>Empl</a:t>
            </a:r>
            <a:r>
              <a:rPr lang="en-US" dirty="0"/>
              <a:t> Benefits allows adjustments to benefits rates</a:t>
            </a:r>
          </a:p>
        </p:txBody>
      </p:sp>
      <p:sp>
        <p:nvSpPr>
          <p:cNvPr id="3" name="Content Placeholder 2"/>
          <p:cNvSpPr>
            <a:spLocks noGrp="1"/>
          </p:cNvSpPr>
          <p:nvPr>
            <p:ph idx="1"/>
          </p:nvPr>
        </p:nvSpPr>
        <p:spPr/>
        <p:txBody>
          <a:bodyPr/>
          <a:lstStyle/>
          <a:p>
            <a:r>
              <a:rPr lang="en-US" sz="2000" dirty="0"/>
              <a:t>The individual’s benefits rates as estimated by the system based on seeded/calculated estimate of benefits rate for base and negotiated salary or actuals are displayed</a:t>
            </a:r>
          </a:p>
          <a:p>
            <a:r>
              <a:rPr lang="en-US" sz="2000" dirty="0"/>
              <a:t>Planners may then </a:t>
            </a:r>
            <a:r>
              <a:rPr lang="en-US" sz="2000" u="sng" dirty="0"/>
              <a:t>override</a:t>
            </a:r>
            <a:r>
              <a:rPr lang="en-US" sz="2000" dirty="0"/>
              <a:t> the benefits percentage</a:t>
            </a:r>
          </a:p>
          <a:p>
            <a:pPr lvl="1"/>
            <a:r>
              <a:rPr lang="en-US" dirty="0"/>
              <a:t>To adjust the Benefits %, enter the new rate to Benefits </a:t>
            </a:r>
            <a:r>
              <a:rPr lang="en-US" dirty="0" err="1"/>
              <a:t>Adj</a:t>
            </a:r>
            <a:r>
              <a:rPr lang="en-US" dirty="0"/>
              <a:t> %</a:t>
            </a:r>
          </a:p>
          <a:p>
            <a:r>
              <a:rPr lang="en-US" sz="2000" dirty="0"/>
              <a:t>The form also displays the calculated benefits amounts based on either the original or adjusted benefits rates</a:t>
            </a:r>
          </a:p>
          <a:p>
            <a:r>
              <a:rPr lang="en-US" sz="2000" dirty="0"/>
              <a:t>Note: Benefit % in Actuals carries forward into open forecast and overrides the Planning CBR %</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22</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2188250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a:t>Tab 2 (</a:t>
            </a:r>
            <a:r>
              <a:rPr lang="en-US" dirty="0" err="1"/>
              <a:t>Empl</a:t>
            </a:r>
            <a:r>
              <a:rPr lang="en-US" dirty="0"/>
              <a:t> </a:t>
            </a:r>
            <a:r>
              <a:rPr lang="en-US" dirty="0" err="1"/>
              <a:t>Distr</a:t>
            </a:r>
            <a:r>
              <a:rPr lang="en-US" dirty="0"/>
              <a:t> </a:t>
            </a:r>
            <a:r>
              <a:rPr lang="en-US" dirty="0" err="1"/>
              <a:t>Pct</a:t>
            </a:r>
            <a:r>
              <a:rPr lang="en-US" dirty="0"/>
              <a:t>) allows adjustments to pay distributions by salary component</a:t>
            </a:r>
          </a:p>
        </p:txBody>
      </p:sp>
      <p:sp>
        <p:nvSpPr>
          <p:cNvPr id="3" name="Content Placeholder 2"/>
          <p:cNvSpPr>
            <a:spLocks noGrp="1"/>
          </p:cNvSpPr>
          <p:nvPr>
            <p:ph idx="1"/>
          </p:nvPr>
        </p:nvSpPr>
        <p:spPr>
          <a:xfrm>
            <a:off x="573024" y="1522320"/>
            <a:ext cx="11100731" cy="4668273"/>
          </a:xfrm>
        </p:spPr>
        <p:txBody>
          <a:bodyPr/>
          <a:lstStyle/>
          <a:p>
            <a:r>
              <a:rPr lang="en-US" sz="2200" dirty="0"/>
              <a:t>Rows include (paying) DeptID, Fund, and Project</a:t>
            </a:r>
          </a:p>
          <a:p>
            <a:pPr lvl="1"/>
            <a:r>
              <a:rPr lang="en-US" dirty="0"/>
              <a:t>All actual or planned DFP combinations are displayed</a:t>
            </a:r>
          </a:p>
          <a:p>
            <a:pPr lvl="1"/>
            <a:r>
              <a:rPr lang="en-US" dirty="0"/>
              <a:t>Totals by </a:t>
            </a:r>
            <a:r>
              <a:rPr lang="en-US" dirty="0" err="1"/>
              <a:t>Jobcode</a:t>
            </a:r>
            <a:r>
              <a:rPr lang="en-US" dirty="0"/>
              <a:t> and Salary Component are displayed at the bottom of the form</a:t>
            </a:r>
          </a:p>
          <a:p>
            <a:r>
              <a:rPr lang="en-US" sz="2200" dirty="0"/>
              <a:t>Values do not carry-forward from one month to the next, so planners must copy adjustments to future months</a:t>
            </a:r>
          </a:p>
          <a:p>
            <a:r>
              <a:rPr lang="en-US" sz="2200" dirty="0"/>
              <a:t>Write access is provided based on planner security settings</a:t>
            </a:r>
          </a:p>
          <a:p>
            <a:pPr lvl="1"/>
            <a:r>
              <a:rPr lang="en-US" dirty="0"/>
              <a:t>Planners may only add or adjust distributions for </a:t>
            </a:r>
            <a:r>
              <a:rPr lang="en-US" u="sng" dirty="0"/>
              <a:t>DeptIDs</a:t>
            </a:r>
            <a:r>
              <a:rPr lang="en-US" dirty="0"/>
              <a:t> they own</a:t>
            </a:r>
          </a:p>
          <a:p>
            <a:r>
              <a:rPr lang="en-US" sz="2200" dirty="0"/>
              <a:t>To add or delete a distribution, right-click on the Project field and select Add Distribution</a:t>
            </a:r>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23</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8023058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a:t>Tab 2 (</a:t>
            </a:r>
            <a:r>
              <a:rPr lang="en-US" dirty="0" err="1"/>
              <a:t>Empl</a:t>
            </a:r>
            <a:r>
              <a:rPr lang="en-US" dirty="0"/>
              <a:t> </a:t>
            </a:r>
            <a:r>
              <a:rPr lang="en-US" dirty="0" err="1"/>
              <a:t>Distr</a:t>
            </a:r>
            <a:r>
              <a:rPr lang="en-US" dirty="0"/>
              <a:t> </a:t>
            </a:r>
            <a:r>
              <a:rPr lang="en-US" dirty="0" err="1"/>
              <a:t>Pct</a:t>
            </a:r>
            <a:r>
              <a:rPr lang="en-US" dirty="0"/>
              <a:t>) allows adjustments to pay distributions by salary component</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24</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4" name="Picture 3">
            <a:extLst>
              <a:ext uri="{FF2B5EF4-FFF2-40B4-BE49-F238E27FC236}">
                <a16:creationId xmlns:a16="http://schemas.microsoft.com/office/drawing/2014/main" id="{20ED7400-E4CF-673E-9579-5322BE77F3D8}"/>
              </a:ext>
            </a:extLst>
          </p:cNvPr>
          <p:cNvPicPr>
            <a:picLocks noChangeAspect="1"/>
          </p:cNvPicPr>
          <p:nvPr/>
        </p:nvPicPr>
        <p:blipFill>
          <a:blip r:embed="rId3"/>
          <a:stretch>
            <a:fillRect/>
          </a:stretch>
        </p:blipFill>
        <p:spPr>
          <a:xfrm>
            <a:off x="518028" y="2101236"/>
            <a:ext cx="10878109" cy="824840"/>
          </a:xfrm>
          <a:prstGeom prst="rect">
            <a:avLst/>
          </a:prstGeom>
        </p:spPr>
      </p:pic>
    </p:spTree>
    <p:extLst>
      <p:ext uri="{BB962C8B-B14F-4D97-AF65-F5344CB8AC3E}">
        <p14:creationId xmlns:p14="http://schemas.microsoft.com/office/powerpoint/2010/main" val="25355042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The time-balance-last feature for the </a:t>
            </a:r>
            <a:r>
              <a:rPr lang="en-US" sz="3200" dirty="0" err="1"/>
              <a:t>YearTotal</a:t>
            </a:r>
            <a:r>
              <a:rPr lang="en-US" sz="3200" dirty="0"/>
              <a:t> column on Tab 2 </a:t>
            </a:r>
            <a:r>
              <a:rPr lang="en-US" sz="3200" dirty="0" err="1"/>
              <a:t>Empl</a:t>
            </a:r>
            <a:r>
              <a:rPr lang="en-US" sz="3200" dirty="0"/>
              <a:t> </a:t>
            </a:r>
            <a:r>
              <a:rPr lang="en-US" sz="3200" dirty="0" err="1"/>
              <a:t>Distr</a:t>
            </a:r>
            <a:r>
              <a:rPr lang="en-US" sz="3200" dirty="0"/>
              <a:t> </a:t>
            </a:r>
            <a:r>
              <a:rPr lang="en-US" sz="3200" dirty="0" err="1"/>
              <a:t>Pct</a:t>
            </a:r>
            <a:r>
              <a:rPr lang="en-US" sz="3200" dirty="0"/>
              <a:t> </a:t>
            </a:r>
          </a:p>
        </p:txBody>
      </p:sp>
      <p:sp>
        <p:nvSpPr>
          <p:cNvPr id="3" name="Content Placeholder 2"/>
          <p:cNvSpPr>
            <a:spLocks noGrp="1"/>
          </p:cNvSpPr>
          <p:nvPr>
            <p:ph idx="1"/>
          </p:nvPr>
        </p:nvSpPr>
        <p:spPr/>
        <p:txBody>
          <a:bodyPr/>
          <a:lstStyle/>
          <a:p>
            <a:r>
              <a:rPr lang="en-US" sz="2200" dirty="0"/>
              <a:t>Since all the values are percentages, the </a:t>
            </a:r>
            <a:r>
              <a:rPr lang="en-US" sz="2200" dirty="0" err="1"/>
              <a:t>YearTotal</a:t>
            </a:r>
            <a:r>
              <a:rPr lang="en-US" sz="2200" dirty="0"/>
              <a:t> column will display the last non-missing monthly value</a:t>
            </a:r>
          </a:p>
          <a:p>
            <a:pPr lvl="1"/>
            <a:r>
              <a:rPr lang="en-US" dirty="0"/>
              <a:t>For example, if June contains a percentage, the June value will appear in the YearTotal</a:t>
            </a:r>
          </a:p>
          <a:p>
            <a:pPr lvl="1"/>
            <a:r>
              <a:rPr lang="en-US" dirty="0"/>
              <a:t>If June does not contain a percentage, but May does, the YearTotal column will display the May value</a:t>
            </a:r>
          </a:p>
          <a:p>
            <a:r>
              <a:rPr lang="en-US" sz="2200" dirty="0"/>
              <a:t>Data entered in the </a:t>
            </a:r>
            <a:r>
              <a:rPr lang="en-US" sz="2200" dirty="0" err="1"/>
              <a:t>YearTotal</a:t>
            </a:r>
            <a:r>
              <a:rPr lang="en-US" sz="2200" dirty="0"/>
              <a:t> column will spread to all months </a:t>
            </a:r>
            <a:r>
              <a:rPr lang="en-US" sz="2200" u="sng" dirty="0"/>
              <a:t>if there is no data in any months</a:t>
            </a:r>
          </a:p>
          <a:p>
            <a:pPr lvl="1"/>
            <a:r>
              <a:rPr lang="en-US" dirty="0"/>
              <a:t>Otherwise, the value entered will populate June only</a:t>
            </a:r>
          </a:p>
          <a:p>
            <a:r>
              <a:rPr lang="en-US" sz="2200" dirty="0">
                <a:solidFill>
                  <a:schemeClr val="accent2"/>
                </a:solidFill>
              </a:rPr>
              <a:t>Best Practice: </a:t>
            </a:r>
            <a:r>
              <a:rPr lang="en-US" sz="2200" dirty="0">
                <a:solidFill>
                  <a:srgbClr val="FF0000"/>
                </a:solidFill>
              </a:rPr>
              <a:t>Expand </a:t>
            </a:r>
            <a:r>
              <a:rPr lang="en-US" sz="2200" dirty="0" err="1">
                <a:solidFill>
                  <a:srgbClr val="FF0000"/>
                </a:solidFill>
              </a:rPr>
              <a:t>YearTotal</a:t>
            </a:r>
            <a:endParaRPr lang="en-US" sz="2200" dirty="0">
              <a:solidFill>
                <a:srgbClr val="FF0000"/>
              </a:solidFill>
            </a:endParaRPr>
          </a:p>
          <a:p>
            <a:pPr marL="0" indent="0">
              <a:buNone/>
            </a:pPr>
            <a:endParaRPr lang="en-US" sz="16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25</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3244920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add a DFP distribution, right-click anywhere in the tab workspace</a:t>
            </a:r>
          </a:p>
        </p:txBody>
      </p:sp>
      <p:sp>
        <p:nvSpPr>
          <p:cNvPr id="3" name="Content Placeholder 2"/>
          <p:cNvSpPr>
            <a:spLocks noGrp="1"/>
          </p:cNvSpPr>
          <p:nvPr>
            <p:ph idx="1"/>
          </p:nvPr>
        </p:nvSpPr>
        <p:spPr/>
        <p:txBody>
          <a:bodyPr/>
          <a:lstStyle/>
          <a:p>
            <a:r>
              <a:rPr lang="en-US" sz="2000" dirty="0"/>
              <a:t>Click </a:t>
            </a:r>
            <a:r>
              <a:rPr lang="en-US" sz="2000" b="1" dirty="0"/>
              <a:t>Add </a:t>
            </a:r>
            <a:r>
              <a:rPr lang="en-US" sz="2000" b="1" dirty="0" err="1"/>
              <a:t>Dist</a:t>
            </a:r>
            <a:endParaRPr lang="en-US" sz="2000" b="1" dirty="0"/>
          </a:p>
          <a:p>
            <a:r>
              <a:rPr lang="en-US" sz="2000" b="1" dirty="0">
                <a:solidFill>
                  <a:schemeClr val="accent2"/>
                </a:solidFill>
              </a:rPr>
              <a:t>Hint: </a:t>
            </a:r>
            <a:r>
              <a:rPr lang="en-US" sz="2000" dirty="0"/>
              <a:t>right-click on the Project in a row that is most similar to the row you want to add</a:t>
            </a:r>
          </a:p>
          <a:p>
            <a:pPr marL="857250" lvl="1" indent="-457200">
              <a:buFont typeface="+mj-lt"/>
              <a:buAutoNum type="arabicPeriod"/>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26</a:t>
            </a:fld>
            <a:endParaRPr lang="en-US" dirty="0"/>
          </a:p>
        </p:txBody>
      </p:sp>
      <p:sp>
        <p:nvSpPr>
          <p:cNvPr id="7" name="Date Placeholder 6"/>
          <p:cNvSpPr>
            <a:spLocks noGrp="1"/>
          </p:cNvSpPr>
          <p:nvPr>
            <p:ph type="dt" sz="half" idx="2"/>
          </p:nvPr>
        </p:nvSpPr>
        <p:spPr/>
        <p:txBody>
          <a:bodyPr/>
          <a:lstStyle/>
          <a:p>
            <a:r>
              <a:rPr lang="en-US" dirty="0"/>
              <a:t>01/18/2024</a:t>
            </a:r>
          </a:p>
        </p:txBody>
      </p:sp>
      <p:pic>
        <p:nvPicPr>
          <p:cNvPr id="8" name="Picture 7"/>
          <p:cNvPicPr>
            <a:picLocks noChangeAspect="1"/>
          </p:cNvPicPr>
          <p:nvPr/>
        </p:nvPicPr>
        <p:blipFill>
          <a:blip r:embed="rId3"/>
          <a:stretch>
            <a:fillRect/>
          </a:stretch>
        </p:blipFill>
        <p:spPr>
          <a:xfrm>
            <a:off x="4135255" y="2677673"/>
            <a:ext cx="3238095" cy="3319048"/>
          </a:xfrm>
          <a:prstGeom prst="rect">
            <a:avLst/>
          </a:prstGeom>
        </p:spPr>
      </p:pic>
    </p:spTree>
    <p:extLst>
      <p:ext uri="{BB962C8B-B14F-4D97-AF65-F5344CB8AC3E}">
        <p14:creationId xmlns:p14="http://schemas.microsoft.com/office/powerpoint/2010/main" val="126359168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40001"/>
          </a:xfrm>
        </p:spPr>
        <p:txBody>
          <a:bodyPr/>
          <a:lstStyle/>
          <a:p>
            <a:r>
              <a:rPr lang="en-US" sz="3200" dirty="0"/>
              <a:t>Then, use the prompt to select the </a:t>
            </a:r>
            <a:r>
              <a:rPr lang="en-US" sz="3200" dirty="0" err="1"/>
              <a:t>Jobcode</a:t>
            </a:r>
            <a:r>
              <a:rPr lang="en-US" sz="3200" dirty="0"/>
              <a:t>, Pay Component, DeptID, Fund and Project</a:t>
            </a:r>
          </a:p>
        </p:txBody>
      </p:sp>
      <p:sp>
        <p:nvSpPr>
          <p:cNvPr id="3" name="Content Placeholder 2"/>
          <p:cNvSpPr>
            <a:spLocks noGrp="1"/>
          </p:cNvSpPr>
          <p:nvPr>
            <p:ph idx="1"/>
          </p:nvPr>
        </p:nvSpPr>
        <p:spPr/>
        <p:txBody>
          <a:bodyPr/>
          <a:lstStyle/>
          <a:p>
            <a:r>
              <a:rPr lang="en-US" sz="2000" dirty="0"/>
              <a:t>Click the Member Selection icon to change selections for each dimension</a:t>
            </a:r>
          </a:p>
          <a:p>
            <a:pPr lvl="1"/>
            <a:r>
              <a:rPr lang="en-US" dirty="0"/>
              <a:t>If you followed the hint on the prior slide, you will have fewer changes to make</a:t>
            </a:r>
          </a:p>
          <a:p>
            <a:pPr lvl="1"/>
            <a:endParaRPr lang="en-US" sz="2000" dirty="0"/>
          </a:p>
          <a:p>
            <a:pPr lvl="1"/>
            <a:endParaRPr lang="en-US" sz="2000" dirty="0"/>
          </a:p>
          <a:p>
            <a:endParaRPr lang="en-US" dirty="0"/>
          </a:p>
          <a:p>
            <a:endParaRPr lang="en-US" dirty="0"/>
          </a:p>
          <a:p>
            <a:endParaRPr lang="en-US" dirty="0"/>
          </a:p>
          <a:p>
            <a:endParaRPr lang="en-US" dirty="0"/>
          </a:p>
          <a:p>
            <a:endParaRPr lang="en-US" dirty="0"/>
          </a:p>
          <a:p>
            <a:r>
              <a:rPr lang="en-US" sz="2000" dirty="0"/>
              <a:t>When you have finished filling in all fields, click </a:t>
            </a:r>
            <a:r>
              <a:rPr lang="en-US" sz="2000" b="1" dirty="0"/>
              <a:t>Launch</a:t>
            </a:r>
            <a:r>
              <a:rPr lang="en-US" sz="2000" dirty="0"/>
              <a:t> button</a:t>
            </a:r>
            <a:endParaRPr lang="en-US" sz="2000" b="1" dirty="0"/>
          </a:p>
          <a:p>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0" indent="0">
              <a:buNone/>
            </a:pPr>
            <a:endParaRPr lang="en-US" dirty="0"/>
          </a:p>
          <a:p>
            <a:pPr marL="0" indent="0">
              <a:buNone/>
            </a:pPr>
            <a:endParaRPr lang="en-US" sz="2400" dirty="0"/>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00050" lvl="1" indent="0">
              <a:buNone/>
            </a:pPr>
            <a:endParaRPr lang="en-US" sz="2800" dirty="0"/>
          </a:p>
          <a:p>
            <a:pPr marL="857250" lvl="1" indent="-457200">
              <a:buFont typeface="+mj-lt"/>
              <a:buAutoNum type="arabicPeriod" startAt="3"/>
            </a:pPr>
            <a:endParaRPr lang="en-US" sz="2800" dirty="0"/>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27</a:t>
            </a:fld>
            <a:endParaRPr lang="en-US" dirty="0"/>
          </a:p>
        </p:txBody>
      </p:sp>
      <p:sp>
        <p:nvSpPr>
          <p:cNvPr id="7" name="Date Placeholder 6"/>
          <p:cNvSpPr>
            <a:spLocks noGrp="1"/>
          </p:cNvSpPr>
          <p:nvPr>
            <p:ph type="dt" sz="half" idx="2"/>
          </p:nvPr>
        </p:nvSpPr>
        <p:spPr/>
        <p:txBody>
          <a:bodyPr/>
          <a:lstStyle/>
          <a:p>
            <a:r>
              <a:rPr lang="en-US" dirty="0"/>
              <a:t>01/18/2024</a:t>
            </a:r>
          </a:p>
        </p:txBody>
      </p:sp>
      <p:pic>
        <p:nvPicPr>
          <p:cNvPr id="4" name="Picture 3"/>
          <p:cNvPicPr>
            <a:picLocks noChangeAspect="1"/>
          </p:cNvPicPr>
          <p:nvPr/>
        </p:nvPicPr>
        <p:blipFill>
          <a:blip r:embed="rId3"/>
          <a:stretch>
            <a:fillRect/>
          </a:stretch>
        </p:blipFill>
        <p:spPr>
          <a:xfrm>
            <a:off x="2004341" y="2411007"/>
            <a:ext cx="8238095" cy="2390476"/>
          </a:xfrm>
          <a:prstGeom prst="rect">
            <a:avLst/>
          </a:prstGeom>
        </p:spPr>
      </p:pic>
    </p:spTree>
    <p:extLst>
      <p:ext uri="{BB962C8B-B14F-4D97-AF65-F5344CB8AC3E}">
        <p14:creationId xmlns:p14="http://schemas.microsoft.com/office/powerpoint/2010/main" val="26435460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Tabs 3 and 4 display the dollar amounts of planned pay distributions by DFP</a:t>
            </a:r>
          </a:p>
        </p:txBody>
      </p:sp>
      <p:sp>
        <p:nvSpPr>
          <p:cNvPr id="3" name="Content Placeholder 2"/>
          <p:cNvSpPr>
            <a:spLocks noGrp="1"/>
          </p:cNvSpPr>
          <p:nvPr>
            <p:ph idx="1"/>
          </p:nvPr>
        </p:nvSpPr>
        <p:spPr>
          <a:xfrm>
            <a:off x="609602" y="1754553"/>
            <a:ext cx="11100731" cy="4011503"/>
          </a:xfrm>
        </p:spPr>
        <p:txBody>
          <a:bodyPr/>
          <a:lstStyle/>
          <a:p>
            <a:r>
              <a:rPr lang="en-US" sz="2000" dirty="0"/>
              <a:t>Tab 3 (</a:t>
            </a:r>
            <a:r>
              <a:rPr lang="en-US" sz="2000" dirty="0" err="1"/>
              <a:t>Empl</a:t>
            </a:r>
            <a:r>
              <a:rPr lang="en-US" sz="2000" dirty="0"/>
              <a:t> </a:t>
            </a:r>
            <a:r>
              <a:rPr lang="en-US" sz="2000" dirty="0" err="1"/>
              <a:t>Distr</a:t>
            </a:r>
            <a:r>
              <a:rPr lang="en-US" sz="2000" dirty="0"/>
              <a:t> Sal $) shows the distributed salary amounts</a:t>
            </a:r>
          </a:p>
          <a:p>
            <a:endParaRPr lang="en-US" sz="2400" dirty="0"/>
          </a:p>
          <a:p>
            <a:endParaRPr lang="en-US" sz="2400" dirty="0"/>
          </a:p>
          <a:p>
            <a:endParaRPr lang="en-US" sz="2400" dirty="0"/>
          </a:p>
          <a:p>
            <a:pPr marL="0" indent="0">
              <a:lnSpc>
                <a:spcPct val="100000"/>
              </a:lnSpc>
              <a:buNone/>
            </a:pPr>
            <a:endParaRPr lang="en-US" sz="800" dirty="0"/>
          </a:p>
          <a:p>
            <a:pPr marL="0" indent="0">
              <a:buNone/>
            </a:pPr>
            <a:endParaRPr lang="en-US" sz="800" dirty="0"/>
          </a:p>
          <a:p>
            <a:r>
              <a:rPr lang="en-US" sz="2000" dirty="0"/>
              <a:t>Tab 4 (</a:t>
            </a:r>
            <a:r>
              <a:rPr lang="en-US" sz="2000" dirty="0" err="1"/>
              <a:t>Empl</a:t>
            </a:r>
            <a:r>
              <a:rPr lang="en-US" sz="2000" dirty="0"/>
              <a:t> </a:t>
            </a:r>
            <a:r>
              <a:rPr lang="en-US" sz="2000" dirty="0" err="1"/>
              <a:t>Distr</a:t>
            </a:r>
            <a:r>
              <a:rPr lang="en-US" sz="2000" dirty="0"/>
              <a:t> Ben $) shows the distributed benefits amounts</a:t>
            </a:r>
          </a:p>
          <a:p>
            <a:endParaRPr lang="en-US" sz="2400" dirty="0"/>
          </a:p>
          <a:p>
            <a:endParaRPr lang="en-US" sz="2400" dirty="0"/>
          </a:p>
          <a:p>
            <a:endParaRPr lang="en-US" sz="2400" dirty="0"/>
          </a:p>
          <a:p>
            <a:endParaRPr lang="en-US" sz="2400" dirty="0"/>
          </a:p>
          <a:p>
            <a:endParaRPr lang="en-US" sz="2400" dirty="0"/>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28</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7" name="Picture 6">
            <a:extLst>
              <a:ext uri="{FF2B5EF4-FFF2-40B4-BE49-F238E27FC236}">
                <a16:creationId xmlns:a16="http://schemas.microsoft.com/office/drawing/2014/main" id="{D38E7FDA-7609-F0F8-BB18-2814074462AB}"/>
              </a:ext>
            </a:extLst>
          </p:cNvPr>
          <p:cNvPicPr>
            <a:picLocks noChangeAspect="1"/>
          </p:cNvPicPr>
          <p:nvPr/>
        </p:nvPicPr>
        <p:blipFill>
          <a:blip r:embed="rId3"/>
          <a:stretch>
            <a:fillRect/>
          </a:stretch>
        </p:blipFill>
        <p:spPr>
          <a:xfrm>
            <a:off x="194753" y="2349959"/>
            <a:ext cx="11563159" cy="1013727"/>
          </a:xfrm>
          <a:prstGeom prst="rect">
            <a:avLst/>
          </a:prstGeom>
        </p:spPr>
      </p:pic>
      <p:pic>
        <p:nvPicPr>
          <p:cNvPr id="9" name="Picture 8">
            <a:extLst>
              <a:ext uri="{FF2B5EF4-FFF2-40B4-BE49-F238E27FC236}">
                <a16:creationId xmlns:a16="http://schemas.microsoft.com/office/drawing/2014/main" id="{14039D9C-35CE-C0D0-5973-A2E52F7FC67B}"/>
              </a:ext>
            </a:extLst>
          </p:cNvPr>
          <p:cNvPicPr>
            <a:picLocks noChangeAspect="1"/>
          </p:cNvPicPr>
          <p:nvPr/>
        </p:nvPicPr>
        <p:blipFill>
          <a:blip r:embed="rId4"/>
          <a:stretch>
            <a:fillRect/>
          </a:stretch>
        </p:blipFill>
        <p:spPr>
          <a:xfrm>
            <a:off x="194753" y="4649515"/>
            <a:ext cx="11563159" cy="1013727"/>
          </a:xfrm>
          <a:prstGeom prst="rect">
            <a:avLst/>
          </a:prstGeom>
        </p:spPr>
      </p:pic>
    </p:spTree>
    <p:extLst>
      <p:ext uri="{BB962C8B-B14F-4D97-AF65-F5344CB8AC3E}">
        <p14:creationId xmlns:p14="http://schemas.microsoft.com/office/powerpoint/2010/main" val="27394208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Tabs 3 and 4 display the dollar amounts of planned pay distributions by DFP (cont’d)</a:t>
            </a:r>
          </a:p>
        </p:txBody>
      </p:sp>
      <p:sp>
        <p:nvSpPr>
          <p:cNvPr id="3" name="Content Placeholder 2"/>
          <p:cNvSpPr>
            <a:spLocks noGrp="1"/>
          </p:cNvSpPr>
          <p:nvPr>
            <p:ph idx="1"/>
          </p:nvPr>
        </p:nvSpPr>
        <p:spPr/>
        <p:txBody>
          <a:bodyPr/>
          <a:lstStyle/>
          <a:p>
            <a:r>
              <a:rPr lang="en-US" sz="2200" dirty="0"/>
              <a:t>These forms are read-only and not writable</a:t>
            </a:r>
          </a:p>
          <a:p>
            <a:r>
              <a:rPr lang="en-US" sz="2200" dirty="0"/>
              <a:t>Totals by </a:t>
            </a:r>
            <a:r>
              <a:rPr lang="en-US" sz="2200" dirty="0" err="1"/>
              <a:t>Jobcode</a:t>
            </a:r>
            <a:r>
              <a:rPr lang="en-US" sz="2200" dirty="0"/>
              <a:t> and Pay Component are displayed at the bottom of the form</a:t>
            </a:r>
          </a:p>
          <a:p>
            <a:r>
              <a:rPr lang="en-US" sz="2200" dirty="0"/>
              <a:t>Values on these tabs are updated once salary levels, benefit rates or distribution percentages on other tabs are saved/submitted</a:t>
            </a:r>
          </a:p>
          <a:p>
            <a:endParaRPr lang="en-US" sz="2400" dirty="0"/>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29</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0066409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Contents</a:t>
            </a:r>
            <a:endParaRPr lang="en-US" dirty="0"/>
          </a:p>
        </p:txBody>
      </p:sp>
      <p:sp>
        <p:nvSpPr>
          <p:cNvPr id="3" name="Content Placeholder 2"/>
          <p:cNvSpPr>
            <a:spLocks noGrp="1"/>
          </p:cNvSpPr>
          <p:nvPr>
            <p:ph idx="1"/>
          </p:nvPr>
        </p:nvSpPr>
        <p:spPr/>
        <p:txBody>
          <a:bodyPr/>
          <a:lstStyle/>
          <a:p>
            <a:pPr marL="514350" indent="-457200"/>
            <a:r>
              <a:rPr lang="en-US" sz="2000" dirty="0"/>
              <a:t>Employee Planning Overview and Concepts</a:t>
            </a:r>
          </a:p>
          <a:p>
            <a:pPr marL="514350" indent="-457200"/>
            <a:r>
              <a:rPr lang="en-US" sz="2000" dirty="0"/>
              <a:t>Individual Employee Forms</a:t>
            </a:r>
          </a:p>
          <a:p>
            <a:pPr marL="514350" indent="-457200"/>
            <a:r>
              <a:rPr lang="en-US" sz="2000" dirty="0"/>
              <a:t>Multi-Employee Forms</a:t>
            </a:r>
          </a:p>
          <a:p>
            <a:pPr marL="514350" indent="-457200"/>
            <a:r>
              <a:rPr lang="en-US" sz="2000" dirty="0"/>
              <a:t>To-be-hired (TBH) Forms</a:t>
            </a:r>
          </a:p>
          <a:p>
            <a:pPr marL="514350" indent="-457200"/>
            <a:r>
              <a:rPr lang="en-US" sz="2000" dirty="0"/>
              <a:t>Global Assumptions and Seeding</a:t>
            </a:r>
          </a:p>
          <a:p>
            <a:pPr marL="514350" indent="-457200"/>
            <a:r>
              <a:rPr lang="en-US" sz="2000" dirty="0"/>
              <a:t>Employee Form Reports </a:t>
            </a:r>
          </a:p>
          <a:p>
            <a:pPr marL="514350" indent="-457200"/>
            <a:r>
              <a:rPr lang="en-US" sz="2000" dirty="0"/>
              <a:t>Other Employee Topics</a:t>
            </a:r>
          </a:p>
          <a:p>
            <a:pPr marL="230187" lvl="1" indent="0">
              <a:buNone/>
            </a:pPr>
            <a:endParaRPr lang="en-US" sz="2000" dirty="0"/>
          </a:p>
          <a:p>
            <a:pPr marL="457200" lvl="1"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0037300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 5 (</a:t>
            </a:r>
            <a:r>
              <a:rPr lang="en-US" dirty="0" err="1"/>
              <a:t>Empl</a:t>
            </a:r>
            <a:r>
              <a:rPr lang="en-US" dirty="0"/>
              <a:t> Summary) contains summary information about the employee </a:t>
            </a:r>
          </a:p>
        </p:txBody>
      </p:sp>
      <p:sp>
        <p:nvSpPr>
          <p:cNvPr id="3" name="Content Placeholder 2"/>
          <p:cNvSpPr>
            <a:spLocks noGrp="1"/>
          </p:cNvSpPr>
          <p:nvPr>
            <p:ph idx="1"/>
          </p:nvPr>
        </p:nvSpPr>
        <p:spPr/>
        <p:txBody>
          <a:bodyPr/>
          <a:lstStyle/>
          <a:p>
            <a:r>
              <a:rPr lang="en-US" sz="2000" dirty="0"/>
              <a:t>In addition to </a:t>
            </a:r>
            <a:r>
              <a:rPr lang="en-US" sz="2000" dirty="0" err="1"/>
              <a:t>Jobcode</a:t>
            </a:r>
            <a:r>
              <a:rPr lang="en-US" sz="2000" dirty="0"/>
              <a:t> and (home) DeptID, rows include various employee characteristics</a:t>
            </a:r>
          </a:p>
          <a:p>
            <a:r>
              <a:rPr lang="en-US" sz="2000" dirty="0"/>
              <a:t>If desired, planners can update values for Rank, Step, and FTE</a:t>
            </a:r>
          </a:p>
          <a:p>
            <a:r>
              <a:rPr lang="en-US" sz="2000" dirty="0"/>
              <a:t>Other values are calculated based on </a:t>
            </a:r>
            <a:r>
              <a:rPr lang="en-US" sz="2000" dirty="0" err="1"/>
              <a:t>Base&amp;Neg</a:t>
            </a:r>
            <a:r>
              <a:rPr lang="en-US" sz="2000" dirty="0"/>
              <a:t> salary level from Tab 1 </a:t>
            </a:r>
            <a:r>
              <a:rPr lang="en-US" sz="2000" dirty="0" err="1"/>
              <a:t>Empl</a:t>
            </a:r>
            <a:r>
              <a:rPr lang="en-US" sz="2000" dirty="0"/>
              <a:t> Salary</a:t>
            </a:r>
          </a:p>
          <a:p>
            <a:endParaRPr lang="en-US" sz="2400" dirty="0"/>
          </a:p>
          <a:p>
            <a:endParaRPr lang="en-US" sz="24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30</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7" name="Picture 6">
            <a:extLst>
              <a:ext uri="{FF2B5EF4-FFF2-40B4-BE49-F238E27FC236}">
                <a16:creationId xmlns:a16="http://schemas.microsoft.com/office/drawing/2014/main" id="{1109F0B2-A71B-DE02-C89D-6DDEBAED81B4}"/>
              </a:ext>
            </a:extLst>
          </p:cNvPr>
          <p:cNvPicPr>
            <a:picLocks noChangeAspect="1"/>
          </p:cNvPicPr>
          <p:nvPr/>
        </p:nvPicPr>
        <p:blipFill>
          <a:blip r:embed="rId3"/>
          <a:stretch>
            <a:fillRect/>
          </a:stretch>
        </p:blipFill>
        <p:spPr>
          <a:xfrm>
            <a:off x="1906812" y="3279524"/>
            <a:ext cx="8378376" cy="2066666"/>
          </a:xfrm>
          <a:prstGeom prst="rect">
            <a:avLst/>
          </a:prstGeom>
        </p:spPr>
      </p:pic>
    </p:spTree>
    <p:extLst>
      <p:ext uri="{BB962C8B-B14F-4D97-AF65-F5344CB8AC3E}">
        <p14:creationId xmlns:p14="http://schemas.microsoft.com/office/powerpoint/2010/main" val="14476948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Rows: Employee Summary Page Data Form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8202945"/>
              </p:ext>
            </p:extLst>
          </p:nvPr>
        </p:nvGraphicFramePr>
        <p:xfrm>
          <a:off x="573088" y="1511300"/>
          <a:ext cx="11101613" cy="4346390"/>
        </p:xfrm>
        <a:graphic>
          <a:graphicData uri="http://schemas.openxmlformats.org/drawingml/2006/table">
            <a:tbl>
              <a:tblPr firstRow="1" bandRow="1">
                <a:tableStyleId>{5C22544A-7EE6-4342-B048-85BDC9FD1C3A}</a:tableStyleId>
              </a:tblPr>
              <a:tblGrid>
                <a:gridCol w="3148219">
                  <a:extLst>
                    <a:ext uri="{9D8B030D-6E8A-4147-A177-3AD203B41FA5}">
                      <a16:colId xmlns:a16="http://schemas.microsoft.com/office/drawing/2014/main" val="20000"/>
                    </a:ext>
                  </a:extLst>
                </a:gridCol>
                <a:gridCol w="7953394">
                  <a:extLst>
                    <a:ext uri="{9D8B030D-6E8A-4147-A177-3AD203B41FA5}">
                      <a16:colId xmlns:a16="http://schemas.microsoft.com/office/drawing/2014/main" val="20001"/>
                    </a:ext>
                  </a:extLst>
                </a:gridCol>
              </a:tblGrid>
              <a:tr h="554614">
                <a:tc>
                  <a:txBody>
                    <a:bodyPr/>
                    <a:lstStyle/>
                    <a:p>
                      <a:pPr marL="0" marR="0">
                        <a:lnSpc>
                          <a:spcPct val="115000"/>
                        </a:lnSpc>
                        <a:spcBef>
                          <a:spcPts val="0"/>
                        </a:spcBef>
                        <a:spcAft>
                          <a:spcPts val="0"/>
                        </a:spcAft>
                      </a:pPr>
                      <a:r>
                        <a:rPr lang="en-US" sz="1100" dirty="0">
                          <a:effectLst/>
                          <a:latin typeface="+mj-lt"/>
                        </a:rPr>
                        <a:t>Rows (Accounts)</a:t>
                      </a:r>
                      <a:endParaRPr lang="en-US" sz="11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100">
                          <a:effectLst/>
                          <a:latin typeface="+mj-lt"/>
                        </a:rPr>
                        <a:t>Description</a:t>
                      </a:r>
                      <a:endParaRPr lang="en-US" sz="1100">
                        <a:effectLst/>
                        <a:latin typeface="+mj-lt"/>
                        <a:ea typeface="Calibri"/>
                        <a:cs typeface="Times New Roman"/>
                      </a:endParaRPr>
                    </a:p>
                  </a:txBody>
                  <a:tcPr marL="97317" marR="97317" marT="0" marB="0" anchor="ctr"/>
                </a:tc>
                <a:extLst>
                  <a:ext uri="{0D108BD9-81ED-4DB2-BD59-A6C34878D82A}">
                    <a16:rowId xmlns:a16="http://schemas.microsoft.com/office/drawing/2014/main" val="10000"/>
                  </a:ext>
                </a:extLst>
              </a:tr>
              <a:tr h="702685">
                <a:tc>
                  <a:txBody>
                    <a:bodyPr/>
                    <a:lstStyle/>
                    <a:p>
                      <a:pPr marL="0" marR="0">
                        <a:lnSpc>
                          <a:spcPct val="115000"/>
                        </a:lnSpc>
                        <a:spcBef>
                          <a:spcPts val="0"/>
                        </a:spcBef>
                        <a:spcAft>
                          <a:spcPts val="0"/>
                        </a:spcAft>
                      </a:pPr>
                      <a:r>
                        <a:rPr lang="en-US" sz="1400" dirty="0">
                          <a:effectLst/>
                          <a:latin typeface="+mj-lt"/>
                        </a:rPr>
                        <a:t>Rank</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Smart List indicating a </a:t>
                      </a:r>
                      <a:r>
                        <a:rPr lang="en-US" sz="1400" dirty="0" err="1">
                          <a:effectLst/>
                          <a:latin typeface="+mj-lt"/>
                        </a:rPr>
                        <a:t>jobcode’s</a:t>
                      </a:r>
                      <a:r>
                        <a:rPr lang="en-US" sz="1400" dirty="0">
                          <a:effectLst/>
                          <a:latin typeface="+mj-lt"/>
                        </a:rPr>
                        <a:t> rank (only applicable to some faculty and non-faculty academics titles). Choices are:  NA, FULL, ASSOC, ASST, INSTR.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1"/>
                  </a:ext>
                </a:extLst>
              </a:tr>
              <a:tr h="846452">
                <a:tc>
                  <a:txBody>
                    <a:bodyPr/>
                    <a:lstStyle/>
                    <a:p>
                      <a:pPr marL="0" marR="0">
                        <a:lnSpc>
                          <a:spcPct val="115000"/>
                        </a:lnSpc>
                        <a:spcBef>
                          <a:spcPts val="0"/>
                        </a:spcBef>
                        <a:spcAft>
                          <a:spcPts val="0"/>
                        </a:spcAft>
                      </a:pPr>
                      <a:r>
                        <a:rPr lang="en-US" sz="1400">
                          <a:effectLst/>
                          <a:latin typeface="+mj-lt"/>
                        </a:rPr>
                        <a:t>Empl Grade_Step</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Smart List, with a drop down box giving you choices for grades or steps.  For employees with no grade or step, select </a:t>
                      </a:r>
                      <a:r>
                        <a:rPr lang="en-US" sz="1400" dirty="0" err="1">
                          <a:effectLst/>
                          <a:latin typeface="+mj-lt"/>
                        </a:rPr>
                        <a:t>NoGradeStep</a:t>
                      </a:r>
                      <a:r>
                        <a:rPr lang="en-US" sz="1400" dirty="0">
                          <a:effectLst/>
                          <a:latin typeface="+mj-lt"/>
                        </a:rPr>
                        <a:t>.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2"/>
                  </a:ext>
                </a:extLst>
              </a:tr>
              <a:tr h="558129">
                <a:tc>
                  <a:txBody>
                    <a:bodyPr/>
                    <a:lstStyle/>
                    <a:p>
                      <a:pPr marL="0" marR="0">
                        <a:lnSpc>
                          <a:spcPct val="115000"/>
                        </a:lnSpc>
                        <a:spcBef>
                          <a:spcPts val="0"/>
                        </a:spcBef>
                        <a:spcAft>
                          <a:spcPts val="0"/>
                        </a:spcAft>
                      </a:pPr>
                      <a:r>
                        <a:rPr lang="en-US" sz="1400">
                          <a:effectLst/>
                          <a:latin typeface="+mj-lt"/>
                        </a:rPr>
                        <a:t>FTE</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Full Time Equivalent; enter 1.0 for Full time; 0.5 for half time, etc.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3"/>
                  </a:ext>
                </a:extLst>
              </a:tr>
              <a:tr h="367069">
                <a:tc>
                  <a:txBody>
                    <a:bodyPr/>
                    <a:lstStyle/>
                    <a:p>
                      <a:pPr marL="0" marR="0">
                        <a:lnSpc>
                          <a:spcPct val="115000"/>
                        </a:lnSpc>
                        <a:spcBef>
                          <a:spcPts val="0"/>
                        </a:spcBef>
                        <a:spcAft>
                          <a:spcPts val="0"/>
                        </a:spcAft>
                      </a:pPr>
                      <a:r>
                        <a:rPr lang="en-US" sz="1400" dirty="0">
                          <a:effectLst/>
                          <a:latin typeface="+mj-lt"/>
                        </a:rPr>
                        <a:t>Beginning Total Salary</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New </a:t>
                      </a:r>
                      <a:r>
                        <a:rPr lang="en-US" sz="1400" dirty="0" err="1">
                          <a:effectLst/>
                          <a:latin typeface="+mj-lt"/>
                        </a:rPr>
                        <a:t>Base&amp;Neg</a:t>
                      </a:r>
                      <a:r>
                        <a:rPr lang="en-US" sz="1400" dirty="0">
                          <a:effectLst/>
                          <a:latin typeface="+mj-lt"/>
                        </a:rPr>
                        <a:t> Salary Level at the beginning of the period (July)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4"/>
                  </a:ext>
                </a:extLst>
              </a:tr>
              <a:tr h="400050">
                <a:tc>
                  <a:txBody>
                    <a:bodyPr/>
                    <a:lstStyle/>
                    <a:p>
                      <a:pPr marL="0" marR="0">
                        <a:lnSpc>
                          <a:spcPct val="115000"/>
                        </a:lnSpc>
                        <a:spcBef>
                          <a:spcPts val="0"/>
                        </a:spcBef>
                        <a:spcAft>
                          <a:spcPts val="0"/>
                        </a:spcAft>
                      </a:pPr>
                      <a:r>
                        <a:rPr lang="en-US" sz="1400">
                          <a:effectLst/>
                          <a:latin typeface="+mj-lt"/>
                        </a:rPr>
                        <a:t>Ending Total Salary</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New </a:t>
                      </a:r>
                      <a:r>
                        <a:rPr lang="en-US" sz="1400" dirty="0" err="1">
                          <a:effectLst/>
                          <a:latin typeface="+mj-lt"/>
                        </a:rPr>
                        <a:t>Base&amp;Neg</a:t>
                      </a:r>
                      <a:r>
                        <a:rPr lang="en-US" sz="1400" dirty="0">
                          <a:effectLst/>
                          <a:latin typeface="+mj-lt"/>
                        </a:rPr>
                        <a:t> Salary Level at the end of the period (June)</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5"/>
                  </a:ext>
                </a:extLst>
              </a:tr>
              <a:tr h="438150">
                <a:tc>
                  <a:txBody>
                    <a:bodyPr/>
                    <a:lstStyle/>
                    <a:p>
                      <a:pPr marL="0" marR="0">
                        <a:lnSpc>
                          <a:spcPct val="115000"/>
                        </a:lnSpc>
                        <a:spcBef>
                          <a:spcPts val="0"/>
                        </a:spcBef>
                        <a:spcAft>
                          <a:spcPts val="0"/>
                        </a:spcAft>
                      </a:pPr>
                      <a:r>
                        <a:rPr lang="en-US" sz="1400">
                          <a:effectLst/>
                          <a:latin typeface="+mj-lt"/>
                        </a:rPr>
                        <a:t>Ending Salary Variance $</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Year-over-year dollar change in Ending Total Salary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6"/>
                  </a:ext>
                </a:extLst>
              </a:tr>
              <a:tr h="466725">
                <a:tc>
                  <a:txBody>
                    <a:bodyPr/>
                    <a:lstStyle/>
                    <a:p>
                      <a:pPr marL="0" marR="0">
                        <a:lnSpc>
                          <a:spcPct val="115000"/>
                        </a:lnSpc>
                        <a:spcBef>
                          <a:spcPts val="0"/>
                        </a:spcBef>
                        <a:spcAft>
                          <a:spcPts val="0"/>
                        </a:spcAft>
                      </a:pPr>
                      <a:r>
                        <a:rPr lang="en-US" sz="1400" dirty="0">
                          <a:effectLst/>
                          <a:latin typeface="+mj-lt"/>
                        </a:rPr>
                        <a:t>Ending Salary Variance %</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Year-over-year percentage change in Ending Total Salary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31</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9856850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BD4B33-FA6F-B69E-9554-81835BA7918E}"/>
              </a:ext>
            </a:extLst>
          </p:cNvPr>
          <p:cNvPicPr>
            <a:picLocks noChangeAspect="1"/>
          </p:cNvPicPr>
          <p:nvPr/>
        </p:nvPicPr>
        <p:blipFill>
          <a:blip r:embed="rId3"/>
          <a:stretch>
            <a:fillRect/>
          </a:stretch>
        </p:blipFill>
        <p:spPr>
          <a:xfrm>
            <a:off x="609602" y="3575043"/>
            <a:ext cx="9669465" cy="2511375"/>
          </a:xfrm>
          <a:prstGeom prst="rect">
            <a:avLst/>
          </a:prstGeom>
        </p:spPr>
      </p:pic>
      <p:sp>
        <p:nvSpPr>
          <p:cNvPr id="2" name="Title 1"/>
          <p:cNvSpPr>
            <a:spLocks noGrp="1"/>
          </p:cNvSpPr>
          <p:nvPr>
            <p:ph type="title"/>
          </p:nvPr>
        </p:nvSpPr>
        <p:spPr/>
        <p:txBody>
          <a:bodyPr/>
          <a:lstStyle/>
          <a:p>
            <a:r>
              <a:rPr lang="en-US" dirty="0"/>
              <a:t>The Employee Landing Page lists all of the employees in a selected </a:t>
            </a:r>
            <a:r>
              <a:rPr lang="en-US" dirty="0" err="1"/>
              <a:t>MyOrg</a:t>
            </a:r>
            <a:endParaRPr lang="en-US" dirty="0"/>
          </a:p>
        </p:txBody>
      </p:sp>
      <p:sp>
        <p:nvSpPr>
          <p:cNvPr id="3" name="Content Placeholder 2"/>
          <p:cNvSpPr>
            <a:spLocks noGrp="1"/>
          </p:cNvSpPr>
          <p:nvPr>
            <p:ph idx="1"/>
          </p:nvPr>
        </p:nvSpPr>
        <p:spPr>
          <a:xfrm>
            <a:off x="609602" y="1226739"/>
            <a:ext cx="11100731" cy="4011503"/>
          </a:xfrm>
        </p:spPr>
        <p:txBody>
          <a:bodyPr/>
          <a:lstStyle/>
          <a:p>
            <a:r>
              <a:rPr lang="en-US" sz="2000" dirty="0"/>
              <a:t>Displays a roster of current employees owned by the DeptIDs in the </a:t>
            </a:r>
            <a:r>
              <a:rPr lang="en-US" sz="2000" dirty="0" err="1"/>
              <a:t>MyOrg</a:t>
            </a:r>
            <a:r>
              <a:rPr lang="en-US" sz="2000" dirty="0"/>
              <a:t> selection</a:t>
            </a:r>
          </a:p>
          <a:p>
            <a:r>
              <a:rPr lang="en-US" sz="2000" dirty="0"/>
              <a:t>Rows are (home) DeptID, Employee, and </a:t>
            </a:r>
            <a:r>
              <a:rPr lang="en-US" sz="2000" dirty="0" err="1"/>
              <a:t>Jobcode</a:t>
            </a:r>
            <a:endParaRPr lang="en-US" sz="2000" dirty="0"/>
          </a:p>
          <a:p>
            <a:r>
              <a:rPr lang="en-US" sz="2000" dirty="0"/>
              <a:t>Columns include current year and Year 1 with additional account detail</a:t>
            </a:r>
          </a:p>
          <a:p>
            <a:r>
              <a:rPr lang="en-US" sz="2000" dirty="0"/>
              <a:t>Provides a bird’s-eye view of employees and their compensation information</a:t>
            </a:r>
          </a:p>
        </p:txBody>
      </p:sp>
      <p:sp>
        <p:nvSpPr>
          <p:cNvPr id="6" name="TextBox 5"/>
          <p:cNvSpPr txBox="1"/>
          <p:nvPr/>
        </p:nvSpPr>
        <p:spPr>
          <a:xfrm>
            <a:off x="6288617" y="3052704"/>
            <a:ext cx="3581400" cy="338554"/>
          </a:xfrm>
          <a:prstGeom prst="rect">
            <a:avLst/>
          </a:prstGeom>
          <a:noFill/>
        </p:spPr>
        <p:txBody>
          <a:bodyPr wrap="square" rtlCol="0">
            <a:spAutoFit/>
          </a:bodyPr>
          <a:lstStyle/>
          <a:p>
            <a:r>
              <a:rPr lang="en-US" sz="1600" dirty="0">
                <a:solidFill>
                  <a:schemeClr val="tx2"/>
                </a:solidFill>
                <a:latin typeface="Calibri" panose="020F0502020204030204" pitchFamily="34" charset="0"/>
              </a:rPr>
              <a:t>Data cannot be edited (gray cells)</a:t>
            </a:r>
          </a:p>
        </p:txBody>
      </p:sp>
      <p:sp>
        <p:nvSpPr>
          <p:cNvPr id="8" name="TextBox 7"/>
          <p:cNvSpPr txBox="1"/>
          <p:nvPr/>
        </p:nvSpPr>
        <p:spPr>
          <a:xfrm>
            <a:off x="2502683" y="3185255"/>
            <a:ext cx="4077195" cy="584775"/>
          </a:xfrm>
          <a:prstGeom prst="rect">
            <a:avLst/>
          </a:prstGeom>
          <a:noFill/>
        </p:spPr>
        <p:txBody>
          <a:bodyPr wrap="square" rtlCol="0">
            <a:spAutoFit/>
          </a:bodyPr>
          <a:lstStyle/>
          <a:p>
            <a:pPr algn="l"/>
            <a:r>
              <a:rPr lang="en-US" sz="1600" dirty="0">
                <a:solidFill>
                  <a:schemeClr val="tx2"/>
                </a:solidFill>
                <a:latin typeface="Calibri" panose="020F0502020204030204" pitchFamily="34" charset="0"/>
              </a:rPr>
              <a:t>Right-click on a </a:t>
            </a:r>
            <a:r>
              <a:rPr lang="en-US" sz="1600" dirty="0" err="1">
                <a:solidFill>
                  <a:schemeClr val="tx2"/>
                </a:solidFill>
                <a:latin typeface="Calibri" panose="020F0502020204030204" pitchFamily="34" charset="0"/>
              </a:rPr>
              <a:t>Jobcode</a:t>
            </a:r>
            <a:r>
              <a:rPr lang="en-US" sz="1600" dirty="0">
                <a:solidFill>
                  <a:schemeClr val="tx2"/>
                </a:solidFill>
                <a:latin typeface="Calibri" panose="020F0502020204030204" pitchFamily="34" charset="0"/>
              </a:rPr>
              <a:t> to go to the data entry form for the corresponding employee </a:t>
            </a:r>
          </a:p>
        </p:txBody>
      </p:sp>
      <p:cxnSp>
        <p:nvCxnSpPr>
          <p:cNvPr id="7" name="Straight Arrow Connector 6"/>
          <p:cNvCxnSpPr/>
          <p:nvPr/>
        </p:nvCxnSpPr>
        <p:spPr bwMode="auto">
          <a:xfrm>
            <a:off x="4114800" y="3748809"/>
            <a:ext cx="962297" cy="1081921"/>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6579878" y="3391258"/>
            <a:ext cx="1118439" cy="1720673"/>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32</a:t>
            </a:fld>
            <a:endParaRPr lang="en-US" dirty="0"/>
          </a:p>
        </p:txBody>
      </p:sp>
      <p:sp>
        <p:nvSpPr>
          <p:cNvPr id="9" name="Date Placeholder 8"/>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28341073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Columns: Employee Landing Page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7955380"/>
              </p:ext>
            </p:extLst>
          </p:nvPr>
        </p:nvGraphicFramePr>
        <p:xfrm>
          <a:off x="573088" y="1511300"/>
          <a:ext cx="11101830" cy="3066441"/>
        </p:xfrm>
        <a:graphic>
          <a:graphicData uri="http://schemas.openxmlformats.org/drawingml/2006/table">
            <a:tbl>
              <a:tblPr firstRow="1" bandRow="1">
                <a:tableStyleId>{5C22544A-7EE6-4342-B048-85BDC9FD1C3A}</a:tableStyleId>
              </a:tblPr>
              <a:tblGrid>
                <a:gridCol w="3317788">
                  <a:extLst>
                    <a:ext uri="{9D8B030D-6E8A-4147-A177-3AD203B41FA5}">
                      <a16:colId xmlns:a16="http://schemas.microsoft.com/office/drawing/2014/main" val="20000"/>
                    </a:ext>
                  </a:extLst>
                </a:gridCol>
                <a:gridCol w="7784042">
                  <a:extLst>
                    <a:ext uri="{9D8B030D-6E8A-4147-A177-3AD203B41FA5}">
                      <a16:colId xmlns:a16="http://schemas.microsoft.com/office/drawing/2014/main" val="20001"/>
                    </a:ext>
                  </a:extLst>
                </a:gridCol>
              </a:tblGrid>
              <a:tr h="421962">
                <a:tc>
                  <a:txBody>
                    <a:bodyPr/>
                    <a:lstStyle/>
                    <a:p>
                      <a:pPr marL="0" marR="0">
                        <a:lnSpc>
                          <a:spcPct val="100000"/>
                        </a:lnSpc>
                        <a:spcBef>
                          <a:spcPts val="0"/>
                        </a:spcBef>
                        <a:spcAft>
                          <a:spcPts val="0"/>
                        </a:spcAft>
                        <a:tabLst>
                          <a:tab pos="1353820" algn="l"/>
                        </a:tabLst>
                      </a:pPr>
                      <a:r>
                        <a:rPr lang="en-US" sz="1800" b="1" dirty="0">
                          <a:solidFill>
                            <a:schemeClr val="bg1"/>
                          </a:solidFill>
                          <a:effectLst/>
                          <a:latin typeface="Arial" panose="020B0604020202020204" pitchFamily="34" charset="0"/>
                          <a:ea typeface="Calibri"/>
                          <a:cs typeface="Arial" panose="020B0604020202020204" pitchFamily="34" charset="0"/>
                        </a:rPr>
                        <a:t>Columns (Accounts)</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0"/>
                        </a:spcAft>
                      </a:pPr>
                      <a:r>
                        <a:rPr lang="en-US" sz="1800" b="1" dirty="0">
                          <a:solidFill>
                            <a:schemeClr val="bg1"/>
                          </a:solidFill>
                          <a:effectLst/>
                          <a:latin typeface="Arial" panose="020B0604020202020204" pitchFamily="34" charset="0"/>
                          <a:ea typeface="Calibri"/>
                          <a:cs typeface="Arial" panose="020B0604020202020204" pitchFamily="34" charset="0"/>
                        </a:rPr>
                        <a:t>Description</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0"/>
                  </a:ext>
                </a:extLst>
              </a:tr>
              <a:tr h="607173">
                <a:tc>
                  <a:txBody>
                    <a:bodyPr/>
                    <a:lstStyle/>
                    <a:p>
                      <a:pPr marL="0" marR="0">
                        <a:lnSpc>
                          <a:spcPct val="100000"/>
                        </a:lnSpc>
                        <a:spcBef>
                          <a:spcPts val="0"/>
                        </a:spcBef>
                        <a:spcAft>
                          <a:spcPts val="0"/>
                        </a:spcAft>
                      </a:pPr>
                      <a:r>
                        <a:rPr lang="en-US" sz="1800" dirty="0">
                          <a:effectLst/>
                          <a:latin typeface="Arial" panose="020B0604020202020204" pitchFamily="34" charset="0"/>
                          <a:ea typeface="Calibri"/>
                          <a:cs typeface="Arial" panose="020B0604020202020204" pitchFamily="34" charset="0"/>
                        </a:rPr>
                        <a:t>New </a:t>
                      </a:r>
                      <a:r>
                        <a:rPr lang="en-US" sz="1800" dirty="0" err="1">
                          <a:effectLst/>
                          <a:latin typeface="Arial" panose="020B0604020202020204" pitchFamily="34" charset="0"/>
                          <a:ea typeface="Calibri"/>
                          <a:cs typeface="Arial" panose="020B0604020202020204" pitchFamily="34" charset="0"/>
                        </a:rPr>
                        <a:t>Base&amp;Neg</a:t>
                      </a:r>
                      <a:r>
                        <a:rPr lang="en-US" sz="1800" dirty="0">
                          <a:effectLst/>
                          <a:latin typeface="Arial" panose="020B0604020202020204" pitchFamily="34" charset="0"/>
                          <a:ea typeface="Calibri"/>
                          <a:cs typeface="Arial" panose="020B0604020202020204" pitchFamily="34" charset="0"/>
                        </a:rPr>
                        <a:t> Salary</a:t>
                      </a:r>
                    </a:p>
                  </a:txBody>
                  <a:tcPr marL="95705" marR="95705" marT="0" marB="0"/>
                </a:tc>
                <a:tc>
                  <a:txBody>
                    <a:bodyPr/>
                    <a:lstStyle/>
                    <a:p>
                      <a:pPr marL="0" marR="0">
                        <a:lnSpc>
                          <a:spcPct val="100000"/>
                        </a:lnSpc>
                        <a:spcBef>
                          <a:spcPts val="0"/>
                        </a:spcBef>
                        <a:spcAft>
                          <a:spcPts val="1000"/>
                        </a:spcAft>
                      </a:pPr>
                      <a:r>
                        <a:rPr lang="en-US" sz="1800" dirty="0">
                          <a:effectLst/>
                          <a:latin typeface="Arial" panose="020B0604020202020204" pitchFamily="34" charset="0"/>
                          <a:ea typeface="Calibri"/>
                          <a:cs typeface="Arial" panose="020B0604020202020204" pitchFamily="34" charset="0"/>
                        </a:rPr>
                        <a:t>Year-total</a:t>
                      </a:r>
                      <a:r>
                        <a:rPr lang="en-US" sz="1800" baseline="0" dirty="0">
                          <a:effectLst/>
                          <a:latin typeface="Arial" panose="020B0604020202020204" pitchFamily="34" charset="0"/>
                          <a:ea typeface="Calibri"/>
                          <a:cs typeface="Arial" panose="020B0604020202020204" pitchFamily="34" charset="0"/>
                        </a:rPr>
                        <a:t> b</a:t>
                      </a:r>
                      <a:r>
                        <a:rPr lang="en-US" sz="1800" dirty="0">
                          <a:effectLst/>
                          <a:latin typeface="Arial" panose="020B0604020202020204" pitchFamily="34" charset="0"/>
                          <a:ea typeface="Calibri"/>
                          <a:cs typeface="Arial" panose="020B0604020202020204" pitchFamily="34" charset="0"/>
                        </a:rPr>
                        <a:t>ase and negotiated</a:t>
                      </a:r>
                      <a:r>
                        <a:rPr lang="en-US" sz="1800" baseline="0" dirty="0">
                          <a:effectLst/>
                          <a:latin typeface="Arial" panose="020B0604020202020204" pitchFamily="34" charset="0"/>
                          <a:ea typeface="Calibri"/>
                          <a:cs typeface="Arial" panose="020B0604020202020204" pitchFamily="34" charset="0"/>
                        </a:rPr>
                        <a:t> salary level planned</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1"/>
                  </a:ext>
                </a:extLst>
              </a:tr>
              <a:tr h="607173">
                <a:tc>
                  <a:txBody>
                    <a:bodyPr/>
                    <a:lstStyle/>
                    <a:p>
                      <a:pPr marL="0" marR="0">
                        <a:lnSpc>
                          <a:spcPct val="100000"/>
                        </a:lnSpc>
                        <a:spcBef>
                          <a:spcPts val="0"/>
                        </a:spcBef>
                        <a:spcAft>
                          <a:spcPts val="0"/>
                        </a:spcAft>
                      </a:pPr>
                      <a:r>
                        <a:rPr lang="en-US" sz="1800" dirty="0">
                          <a:effectLst/>
                          <a:latin typeface="Arial" panose="020B0604020202020204" pitchFamily="34" charset="0"/>
                          <a:ea typeface="Calibri"/>
                          <a:cs typeface="Arial" panose="020B0604020202020204" pitchFamily="34" charset="0"/>
                        </a:rPr>
                        <a:t>FTE</a:t>
                      </a:r>
                    </a:p>
                  </a:txBody>
                  <a:tcPr marL="95705" marR="95705" marT="0" marB="0"/>
                </a:tc>
                <a:tc>
                  <a:txBody>
                    <a:bodyPr/>
                    <a:lstStyle/>
                    <a:p>
                      <a:pPr marL="0" marR="0">
                        <a:lnSpc>
                          <a:spcPct val="100000"/>
                        </a:lnSpc>
                        <a:spcBef>
                          <a:spcPts val="0"/>
                        </a:spcBef>
                        <a:spcAft>
                          <a:spcPts val="1000"/>
                        </a:spcAft>
                      </a:pPr>
                      <a:r>
                        <a:rPr lang="en-US" sz="1800" dirty="0">
                          <a:effectLst/>
                          <a:latin typeface="Arial" panose="020B0604020202020204" pitchFamily="34" charset="0"/>
                          <a:ea typeface="Calibri"/>
                          <a:cs typeface="Arial" panose="020B0604020202020204" pitchFamily="34" charset="0"/>
                        </a:rPr>
                        <a:t>Full Time Equivalent value for the Employee/</a:t>
                      </a:r>
                      <a:r>
                        <a:rPr lang="en-US" sz="1800" dirty="0" err="1">
                          <a:effectLst/>
                          <a:latin typeface="Arial" panose="020B0604020202020204" pitchFamily="34" charset="0"/>
                          <a:ea typeface="Calibri"/>
                          <a:cs typeface="Arial" panose="020B0604020202020204" pitchFamily="34" charset="0"/>
                        </a:rPr>
                        <a:t>Job</a:t>
                      </a:r>
                      <a:r>
                        <a:rPr lang="en-US" sz="1800" baseline="0" dirty="0" err="1">
                          <a:effectLst/>
                          <a:latin typeface="Arial" panose="020B0604020202020204" pitchFamily="34" charset="0"/>
                          <a:ea typeface="Calibri"/>
                          <a:cs typeface="Arial" panose="020B0604020202020204" pitchFamily="34" charset="0"/>
                        </a:rPr>
                        <a:t>code</a:t>
                      </a:r>
                      <a:r>
                        <a:rPr lang="en-US" sz="1800" baseline="0" dirty="0">
                          <a:effectLst/>
                          <a:latin typeface="Arial" panose="020B0604020202020204" pitchFamily="34" charset="0"/>
                          <a:ea typeface="Calibri"/>
                          <a:cs typeface="Arial" panose="020B0604020202020204" pitchFamily="34" charset="0"/>
                        </a:rPr>
                        <a:t> intersection</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2"/>
                  </a:ext>
                </a:extLst>
              </a:tr>
              <a:tr h="607173">
                <a:tc>
                  <a:txBody>
                    <a:bodyPr/>
                    <a:lstStyle/>
                    <a:p>
                      <a:pPr marL="0" marR="0">
                        <a:lnSpc>
                          <a:spcPct val="100000"/>
                        </a:lnSpc>
                        <a:spcBef>
                          <a:spcPts val="0"/>
                        </a:spcBef>
                        <a:spcAft>
                          <a:spcPts val="0"/>
                        </a:spcAft>
                      </a:pPr>
                      <a:r>
                        <a:rPr lang="en-US" sz="1800" dirty="0" err="1">
                          <a:effectLst/>
                          <a:latin typeface="Arial" panose="020B0604020202020204" pitchFamily="34" charset="0"/>
                          <a:ea typeface="Calibri"/>
                          <a:cs typeface="Arial" panose="020B0604020202020204" pitchFamily="34" charset="0"/>
                        </a:rPr>
                        <a:t>Base&amp;Neg</a:t>
                      </a:r>
                      <a:r>
                        <a:rPr lang="en-US" sz="1800" baseline="0" dirty="0">
                          <a:effectLst/>
                          <a:latin typeface="Arial" panose="020B0604020202020204" pitchFamily="34" charset="0"/>
                          <a:ea typeface="Calibri"/>
                          <a:cs typeface="Arial" panose="020B0604020202020204" pitchFamily="34" charset="0"/>
                        </a:rPr>
                        <a:t> </a:t>
                      </a:r>
                      <a:r>
                        <a:rPr lang="en-US" sz="1800" baseline="0" dirty="0" err="1">
                          <a:effectLst/>
                          <a:latin typeface="Arial" panose="020B0604020202020204" pitchFamily="34" charset="0"/>
                          <a:ea typeface="Calibri"/>
                          <a:cs typeface="Arial" panose="020B0604020202020204" pitchFamily="34" charset="0"/>
                        </a:rPr>
                        <a:t>Dist</a:t>
                      </a:r>
                      <a:r>
                        <a:rPr lang="en-US" sz="1800" baseline="0" dirty="0">
                          <a:effectLst/>
                          <a:latin typeface="Arial" panose="020B0604020202020204" pitchFamily="34" charset="0"/>
                          <a:ea typeface="Calibri"/>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1000"/>
                        </a:spcAft>
                      </a:pPr>
                      <a:r>
                        <a:rPr lang="en-US" sz="1800" dirty="0">
                          <a:effectLst/>
                          <a:latin typeface="Arial" panose="020B0604020202020204" pitchFamily="34" charset="0"/>
                          <a:ea typeface="Calibri"/>
                          <a:cs typeface="Arial" panose="020B0604020202020204" pitchFamily="34" charset="0"/>
                        </a:rPr>
                        <a:t>Total percentage of Base</a:t>
                      </a:r>
                      <a:r>
                        <a:rPr lang="en-US" sz="1800" baseline="0" dirty="0">
                          <a:effectLst/>
                          <a:latin typeface="Arial" panose="020B0604020202020204" pitchFamily="34" charset="0"/>
                          <a:ea typeface="Calibri"/>
                          <a:cs typeface="Arial" panose="020B0604020202020204" pitchFamily="34" charset="0"/>
                        </a:rPr>
                        <a:t> and negotiated salary planned for June </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3"/>
                  </a:ext>
                </a:extLst>
              </a:tr>
              <a:tr h="728318">
                <a:tc>
                  <a:txBody>
                    <a:bodyPr/>
                    <a:lstStyle/>
                    <a:p>
                      <a:pPr marL="0" marR="0">
                        <a:lnSpc>
                          <a:spcPct val="100000"/>
                        </a:lnSpc>
                        <a:spcBef>
                          <a:spcPts val="0"/>
                        </a:spcBef>
                        <a:spcAft>
                          <a:spcPts val="0"/>
                        </a:spcAft>
                      </a:pPr>
                      <a:r>
                        <a:rPr lang="en-US" sz="1800" dirty="0">
                          <a:effectLst/>
                          <a:latin typeface="Arial" panose="020B0604020202020204" pitchFamily="34" charset="0"/>
                          <a:ea typeface="Calibri"/>
                          <a:cs typeface="Arial" panose="020B0604020202020204" pitchFamily="34" charset="0"/>
                        </a:rPr>
                        <a:t>[</a:t>
                      </a:r>
                      <a:r>
                        <a:rPr lang="en-US" sz="1800" dirty="0" err="1">
                          <a:effectLst/>
                          <a:latin typeface="Arial" panose="020B0604020202020204" pitchFamily="34" charset="0"/>
                          <a:ea typeface="Calibri"/>
                          <a:cs typeface="Arial" panose="020B0604020202020204" pitchFamily="34" charset="0"/>
                        </a:rPr>
                        <a:t>FTE</a:t>
                      </a:r>
                      <a:r>
                        <a:rPr lang="en-US" sz="1800" baseline="0" dirty="0" err="1">
                          <a:effectLst/>
                          <a:latin typeface="Arial" panose="020B0604020202020204" pitchFamily="34" charset="0"/>
                          <a:ea typeface="Calibri"/>
                          <a:cs typeface="Arial" panose="020B0604020202020204" pitchFamily="34" charset="0"/>
                        </a:rPr>
                        <a:t>-Base&amp;Neg</a:t>
                      </a:r>
                      <a:r>
                        <a:rPr lang="en-US" sz="1800" baseline="0" dirty="0">
                          <a:effectLst/>
                          <a:latin typeface="Arial" panose="020B0604020202020204" pitchFamily="34" charset="0"/>
                          <a:ea typeface="Calibri"/>
                          <a:cs typeface="Arial" panose="020B0604020202020204" pitchFamily="34" charset="0"/>
                        </a:rPr>
                        <a:t> </a:t>
                      </a:r>
                      <a:r>
                        <a:rPr lang="en-US" sz="1800" baseline="0" dirty="0" err="1">
                          <a:effectLst/>
                          <a:latin typeface="Arial" panose="020B0604020202020204" pitchFamily="34" charset="0"/>
                          <a:ea typeface="Calibri"/>
                          <a:cs typeface="Arial" panose="020B0604020202020204" pitchFamily="34" charset="0"/>
                        </a:rPr>
                        <a:t>Dist</a:t>
                      </a:r>
                      <a:r>
                        <a:rPr lang="en-US" sz="1800" baseline="0" dirty="0">
                          <a:effectLst/>
                          <a:latin typeface="Arial" panose="020B0604020202020204" pitchFamily="34" charset="0"/>
                          <a:ea typeface="Calibri"/>
                          <a:cs typeface="Arial" panose="020B0604020202020204" pitchFamily="34" charset="0"/>
                        </a:rPr>
                        <a:t>%]</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720090" algn="l"/>
                        </a:tabLst>
                        <a:defRPr/>
                      </a:pPr>
                      <a:r>
                        <a:rPr lang="en-US" sz="1800" dirty="0">
                          <a:effectLst/>
                          <a:latin typeface="Arial" panose="020B0604020202020204" pitchFamily="34" charset="0"/>
                          <a:ea typeface="Calibri"/>
                          <a:cs typeface="Arial" panose="020B0604020202020204" pitchFamily="34" charset="0"/>
                        </a:rPr>
                        <a:t>Difference between the FTE value and the total percentage of Base</a:t>
                      </a:r>
                      <a:r>
                        <a:rPr lang="en-US" sz="1800" baseline="0" dirty="0">
                          <a:effectLst/>
                          <a:latin typeface="Arial" panose="020B0604020202020204" pitchFamily="34" charset="0"/>
                          <a:ea typeface="Calibri"/>
                          <a:cs typeface="Arial" panose="020B0604020202020204" pitchFamily="34" charset="0"/>
                        </a:rPr>
                        <a:t> and negotiated salary planned for June;  a non-zero value indicates that either the FTE value or the planned distributions are incorrect</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33</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7812321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91467"/>
            <a:ext cx="11045825" cy="533400"/>
          </a:xfrm>
        </p:spPr>
        <p:txBody>
          <a:bodyPr/>
          <a:lstStyle/>
          <a:p>
            <a:pPr marL="0" indent="0" algn="r">
              <a:buNone/>
            </a:pPr>
            <a:r>
              <a:rPr lang="en-US" sz="3600" dirty="0">
                <a:latin typeface="+mn-lt"/>
              </a:rPr>
              <a:t>Multi-Employee Forms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2645335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Multi-employee Salary and Benefit Level form covers base and negotiated compensation</a:t>
            </a:r>
          </a:p>
        </p:txBody>
      </p:sp>
      <p:sp>
        <p:nvSpPr>
          <p:cNvPr id="3" name="Content Placeholder 2"/>
          <p:cNvSpPr>
            <a:spLocks noGrp="1"/>
          </p:cNvSpPr>
          <p:nvPr>
            <p:ph idx="1"/>
          </p:nvPr>
        </p:nvSpPr>
        <p:spPr>
          <a:noFill/>
        </p:spPr>
        <p:txBody>
          <a:bodyPr/>
          <a:lstStyle/>
          <a:p>
            <a:r>
              <a:rPr lang="en-US" sz="2000" dirty="0"/>
              <a:t>Rows include (home) DeptID, Employee and </a:t>
            </a:r>
            <a:r>
              <a:rPr lang="en-US" sz="2000" dirty="0" err="1"/>
              <a:t>Jobcode</a:t>
            </a:r>
            <a:r>
              <a:rPr lang="en-US" sz="2000" dirty="0"/>
              <a:t> </a:t>
            </a:r>
          </a:p>
          <a:p>
            <a:r>
              <a:rPr lang="en-US" sz="2000" dirty="0"/>
              <a:t>Only certain base and negotiated salary and benefit accounts are shown:</a:t>
            </a:r>
          </a:p>
          <a:p>
            <a:endParaRPr lang="en-US" sz="2400" dirty="0"/>
          </a:p>
          <a:p>
            <a:endParaRPr lang="en-US" sz="2000" dirty="0"/>
          </a:p>
          <a:p>
            <a:endParaRPr lang="en-US" sz="2000" dirty="0"/>
          </a:p>
          <a:p>
            <a:endParaRPr lang="en-US" sz="2000" dirty="0"/>
          </a:p>
          <a:p>
            <a:endParaRPr lang="en-US" sz="2000" dirty="0"/>
          </a:p>
          <a:p>
            <a:pPr lvl="1"/>
            <a:endParaRPr lang="en-US" sz="20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729706467"/>
              </p:ext>
            </p:extLst>
          </p:nvPr>
        </p:nvGraphicFramePr>
        <p:xfrm>
          <a:off x="2162591" y="2556092"/>
          <a:ext cx="7680960" cy="2606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0">
                <a:tc>
                  <a:txBody>
                    <a:bodyPr/>
                    <a:lstStyle/>
                    <a:p>
                      <a:r>
                        <a:rPr lang="en-US" sz="1600" dirty="0">
                          <a:latin typeface="Arial" panose="020B0604020202020204" pitchFamily="34" charset="0"/>
                          <a:cs typeface="Arial" panose="020B0604020202020204" pitchFamily="34" charset="0"/>
                        </a:rPr>
                        <a:t>Account</a:t>
                      </a:r>
                    </a:p>
                  </a:txBody>
                  <a:tcPr/>
                </a:tc>
                <a:tc>
                  <a:txBody>
                    <a:bodyPr/>
                    <a:lstStyle/>
                    <a:p>
                      <a:r>
                        <a:rPr lang="en-US" sz="1600" dirty="0">
                          <a:latin typeface="Arial" panose="020B0604020202020204" pitchFamily="34" charset="0"/>
                          <a:cs typeface="Arial" panose="020B0604020202020204" pitchFamily="34" charset="0"/>
                        </a:rPr>
                        <a:t>Use</a:t>
                      </a:r>
                    </a:p>
                  </a:txBody>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Initial </a:t>
                      </a:r>
                      <a:r>
                        <a:rPr lang="en-US" sz="1600" dirty="0" err="1">
                          <a:latin typeface="Arial" panose="020B0604020202020204" pitchFamily="34" charset="0"/>
                          <a:cs typeface="Arial" panose="020B0604020202020204" pitchFamily="34" charset="0"/>
                        </a:rPr>
                        <a:t>Base&amp;Neg</a:t>
                      </a:r>
                      <a:r>
                        <a:rPr lang="en-US" sz="1600" baseline="0" dirty="0">
                          <a:latin typeface="Arial" panose="020B0604020202020204" pitchFamily="34" charset="0"/>
                          <a:cs typeface="Arial" panose="020B0604020202020204" pitchFamily="34" charset="0"/>
                        </a:rPr>
                        <a:t> Salary</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Read-only</a:t>
                      </a:r>
                    </a:p>
                  </a:txBody>
                  <a:tcPr/>
                </a:tc>
                <a:extLst>
                  <a:ext uri="{0D108BD9-81ED-4DB2-BD59-A6C34878D82A}">
                    <a16:rowId xmlns:a16="http://schemas.microsoft.com/office/drawing/2014/main" val="10001"/>
                  </a:ext>
                </a:extLst>
              </a:tr>
              <a:tr h="370840">
                <a:tc>
                  <a:txBody>
                    <a:bodyPr/>
                    <a:lstStyle/>
                    <a:p>
                      <a:r>
                        <a:rPr lang="en-US" sz="1600" dirty="0">
                          <a:latin typeface="Arial" panose="020B0604020202020204" pitchFamily="34" charset="0"/>
                          <a:cs typeface="Arial" panose="020B0604020202020204" pitchFamily="34" charset="0"/>
                        </a:rPr>
                        <a:t>Salary Level Override</a:t>
                      </a:r>
                    </a:p>
                  </a:txBody>
                  <a:tcPr/>
                </a:tc>
                <a:tc>
                  <a:txBody>
                    <a:bodyPr/>
                    <a:lstStyle/>
                    <a:p>
                      <a:r>
                        <a:rPr lang="en-US" sz="1600" dirty="0">
                          <a:latin typeface="Arial" panose="020B0604020202020204" pitchFamily="34" charset="0"/>
                          <a:cs typeface="Arial" panose="020B0604020202020204" pitchFamily="34" charset="0"/>
                        </a:rPr>
                        <a:t>Enter the corrected salary value to override the Initial</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Base&amp;Neg</a:t>
                      </a:r>
                      <a:r>
                        <a:rPr lang="en-US" sz="1600" baseline="0" dirty="0">
                          <a:latin typeface="Arial" panose="020B0604020202020204" pitchFamily="34" charset="0"/>
                          <a:cs typeface="Arial" panose="020B0604020202020204" pitchFamily="34" charset="0"/>
                        </a:rPr>
                        <a:t> Salary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Benefits (%)</a:t>
                      </a:r>
                    </a:p>
                  </a:txBody>
                  <a:tcPr/>
                </a:tc>
                <a:tc>
                  <a:txBody>
                    <a:bodyPr/>
                    <a:lstStyle/>
                    <a:p>
                      <a:r>
                        <a:rPr lang="en-US" sz="1600" dirty="0">
                          <a:latin typeface="Arial" panose="020B0604020202020204" pitchFamily="34" charset="0"/>
                          <a:cs typeface="Arial" panose="020B0604020202020204" pitchFamily="34" charset="0"/>
                        </a:rPr>
                        <a:t>Read-only</a:t>
                      </a:r>
                    </a:p>
                  </a:txBody>
                  <a:tcPr/>
                </a:tc>
                <a:extLst>
                  <a:ext uri="{0D108BD9-81ED-4DB2-BD59-A6C34878D82A}">
                    <a16:rowId xmlns:a16="http://schemas.microsoft.com/office/drawing/2014/main" val="10003"/>
                  </a:ext>
                </a:extLst>
              </a:tr>
              <a:tr h="370840">
                <a:tc>
                  <a:txBody>
                    <a:bodyPr/>
                    <a:lstStyle/>
                    <a:p>
                      <a:r>
                        <a:rPr lang="en-US" sz="1600" dirty="0">
                          <a:latin typeface="Arial" panose="020B0604020202020204" pitchFamily="34" charset="0"/>
                          <a:cs typeface="Arial" panose="020B0604020202020204" pitchFamily="34" charset="0"/>
                        </a:rPr>
                        <a:t>Benefits </a:t>
                      </a:r>
                      <a:r>
                        <a:rPr lang="en-US" sz="1600" dirty="0" err="1">
                          <a:latin typeface="Arial" panose="020B0604020202020204" pitchFamily="34" charset="0"/>
                          <a:cs typeface="Arial" panose="020B0604020202020204" pitchFamily="34" charset="0"/>
                        </a:rPr>
                        <a:t>Adj</a:t>
                      </a:r>
                      <a:r>
                        <a:rPr lang="en-US" sz="1600" dirty="0">
                          <a:latin typeface="Arial" panose="020B0604020202020204" pitchFamily="34" charset="0"/>
                          <a:cs typeface="Arial" panose="020B0604020202020204" pitchFamily="34" charset="0"/>
                        </a:rPr>
                        <a:t> (%)</a:t>
                      </a:r>
                    </a:p>
                  </a:txBody>
                  <a:tcPr/>
                </a:tc>
                <a:tc>
                  <a:txBody>
                    <a:bodyPr/>
                    <a:lstStyle/>
                    <a:p>
                      <a:r>
                        <a:rPr lang="en-US" sz="1600" dirty="0">
                          <a:latin typeface="Arial" panose="020B0604020202020204" pitchFamily="34" charset="0"/>
                          <a:cs typeface="Arial" panose="020B0604020202020204" pitchFamily="34" charset="0"/>
                        </a:rPr>
                        <a:t>Enter the benefits adjustment percentage for each month to override the Benefit (%)</a:t>
                      </a:r>
                    </a:p>
                  </a:txBody>
                  <a:tcPr/>
                </a:tc>
                <a:extLst>
                  <a:ext uri="{0D108BD9-81ED-4DB2-BD59-A6C34878D82A}">
                    <a16:rowId xmlns:a16="http://schemas.microsoft.com/office/drawing/2014/main" val="10004"/>
                  </a:ext>
                </a:extLst>
              </a:tr>
              <a:tr h="370840">
                <a:tc>
                  <a:txBody>
                    <a:bodyPr/>
                    <a:lstStyle/>
                    <a:p>
                      <a:r>
                        <a:rPr lang="en-US" sz="1600" dirty="0">
                          <a:latin typeface="Arial" panose="020B0604020202020204" pitchFamily="34" charset="0"/>
                          <a:cs typeface="Arial" panose="020B0604020202020204" pitchFamily="34" charset="0"/>
                        </a:rPr>
                        <a:t>Benefits</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Read-only</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35</a:t>
            </a:fld>
            <a:endParaRPr lang="en-US" dirty="0"/>
          </a:p>
        </p:txBody>
      </p:sp>
      <p:sp>
        <p:nvSpPr>
          <p:cNvPr id="7" name="Date Placeholder 6"/>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35643461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Layout of Multi-employee Salary and Benefit Level</a:t>
            </a:r>
          </a:p>
        </p:txBody>
      </p:sp>
      <p:sp>
        <p:nvSpPr>
          <p:cNvPr id="3" name="Content Placeholder 2"/>
          <p:cNvSpPr>
            <a:spLocks noGrp="1"/>
          </p:cNvSpPr>
          <p:nvPr>
            <p:ph idx="1"/>
          </p:nvPr>
        </p:nvSpPr>
        <p:spPr>
          <a:noFill/>
        </p:spPr>
        <p:txBody>
          <a:bodyPr/>
          <a:lstStyle/>
          <a:p>
            <a:endParaRPr lang="en-US" sz="2400" dirty="0"/>
          </a:p>
          <a:p>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36</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7" name="Picture 6">
            <a:extLst>
              <a:ext uri="{FF2B5EF4-FFF2-40B4-BE49-F238E27FC236}">
                <a16:creationId xmlns:a16="http://schemas.microsoft.com/office/drawing/2014/main" id="{195F581B-E492-9126-7CDA-AF5F3373F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90" y="1870843"/>
            <a:ext cx="10506666" cy="3293436"/>
          </a:xfrm>
          <a:prstGeom prst="rect">
            <a:avLst/>
          </a:prstGeom>
          <a:noFill/>
          <a:ln>
            <a:noFill/>
          </a:ln>
        </p:spPr>
      </p:pic>
    </p:spTree>
    <p:extLst>
      <p:ext uri="{BB962C8B-B14F-4D97-AF65-F5344CB8AC3E}">
        <p14:creationId xmlns:p14="http://schemas.microsoft.com/office/powerpoint/2010/main" val="347033137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The Multi-employee Pay Distribution form is similar to tab 3 of the individual employee form</a:t>
            </a:r>
          </a:p>
        </p:txBody>
      </p:sp>
      <p:sp>
        <p:nvSpPr>
          <p:cNvPr id="3" name="Content Placeholder 2"/>
          <p:cNvSpPr>
            <a:spLocks noGrp="1"/>
          </p:cNvSpPr>
          <p:nvPr>
            <p:ph idx="1"/>
          </p:nvPr>
        </p:nvSpPr>
        <p:spPr>
          <a:noFill/>
        </p:spPr>
        <p:txBody>
          <a:bodyPr/>
          <a:lstStyle/>
          <a:p>
            <a:r>
              <a:rPr lang="en-US" sz="2000" dirty="0"/>
              <a:t>Rows include Employee, </a:t>
            </a:r>
            <a:r>
              <a:rPr lang="en-US" sz="2000" dirty="0" err="1"/>
              <a:t>Jobcode</a:t>
            </a:r>
            <a:r>
              <a:rPr lang="en-US" sz="2000" dirty="0"/>
              <a:t>, Salary Component, DeptID, Fund, and Project</a:t>
            </a:r>
          </a:p>
          <a:p>
            <a:r>
              <a:rPr lang="en-US" sz="2000" dirty="0"/>
              <a:t>Displays only employees with Home DeptIDs in your </a:t>
            </a:r>
            <a:r>
              <a:rPr lang="en-US" sz="2000" dirty="0" err="1"/>
              <a:t>MyOrg</a:t>
            </a:r>
            <a:endParaRPr lang="en-US" sz="2000" dirty="0"/>
          </a:p>
          <a:p>
            <a:r>
              <a:rPr lang="en-US" sz="2000" dirty="0"/>
              <a:t>An employee cannot be added </a:t>
            </a:r>
          </a:p>
          <a:p>
            <a:r>
              <a:rPr lang="en-US" sz="2000" dirty="0"/>
              <a:t>Add and delete distribution functionality works similarly to the Individual Employee form </a:t>
            </a:r>
          </a:p>
          <a:p>
            <a:r>
              <a:rPr lang="en-US" sz="2000" b="1" dirty="0">
                <a:solidFill>
                  <a:schemeClr val="accent2"/>
                </a:solidFill>
              </a:rPr>
              <a:t>Hint:</a:t>
            </a:r>
            <a:r>
              <a:rPr lang="en-US" sz="2000" b="1" dirty="0">
                <a:solidFill>
                  <a:srgbClr val="C00000"/>
                </a:solidFill>
              </a:rPr>
              <a:t>  </a:t>
            </a:r>
            <a:r>
              <a:rPr lang="en-US" sz="2000" dirty="0"/>
              <a:t>You can make changes for multiple employees and submit (save) the data to UPlan when you are finished </a:t>
            </a:r>
          </a:p>
          <a:p>
            <a:pPr lvl="1"/>
            <a:r>
              <a:rPr lang="en-US" b="1" dirty="0">
                <a:solidFill>
                  <a:srgbClr val="C00000"/>
                </a:solidFill>
              </a:rPr>
              <a:t>Except,</a:t>
            </a:r>
            <a:r>
              <a:rPr lang="en-US" dirty="0">
                <a:solidFill>
                  <a:srgbClr val="C00000"/>
                </a:solidFill>
              </a:rPr>
              <a:t> </a:t>
            </a:r>
            <a:r>
              <a:rPr lang="en-US" dirty="0"/>
              <a:t>if you are going to add or delete distributions, you should submit/save any changes you have made up to that point</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37</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71747239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Layout of Multi-employee Distribution Form</a:t>
            </a:r>
            <a:br>
              <a:rPr lang="en-US" sz="3200" dirty="0"/>
            </a:br>
            <a:endParaRPr lang="en-US" sz="3200" dirty="0"/>
          </a:p>
        </p:txBody>
      </p:sp>
      <p:sp>
        <p:nvSpPr>
          <p:cNvPr id="3" name="Content Placeholder 2"/>
          <p:cNvSpPr>
            <a:spLocks noGrp="1"/>
          </p:cNvSpPr>
          <p:nvPr>
            <p:ph idx="1"/>
          </p:nvPr>
        </p:nvSpPr>
        <p:spPr>
          <a:noFill/>
        </p:spPr>
        <p:txBody>
          <a:bodyPr/>
          <a:lstStyle/>
          <a:p>
            <a:endParaRPr lang="en-US" sz="2400" dirty="0"/>
          </a:p>
          <a:p>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38</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7" name="Picture 6">
            <a:extLst>
              <a:ext uri="{FF2B5EF4-FFF2-40B4-BE49-F238E27FC236}">
                <a16:creationId xmlns:a16="http://schemas.microsoft.com/office/drawing/2014/main" id="{58585476-DD61-9F0A-F1D1-F77622DF245A}"/>
              </a:ext>
            </a:extLst>
          </p:cNvPr>
          <p:cNvPicPr>
            <a:picLocks noChangeAspect="1"/>
          </p:cNvPicPr>
          <p:nvPr/>
        </p:nvPicPr>
        <p:blipFill>
          <a:blip r:embed="rId3"/>
          <a:stretch>
            <a:fillRect/>
          </a:stretch>
        </p:blipFill>
        <p:spPr>
          <a:xfrm>
            <a:off x="251751" y="2108589"/>
            <a:ext cx="11502236" cy="2369264"/>
          </a:xfrm>
          <a:prstGeom prst="rect">
            <a:avLst/>
          </a:prstGeom>
        </p:spPr>
      </p:pic>
    </p:spTree>
    <p:extLst>
      <p:ext uri="{BB962C8B-B14F-4D97-AF65-F5344CB8AC3E}">
        <p14:creationId xmlns:p14="http://schemas.microsoft.com/office/powerpoint/2010/main" val="13216918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66067"/>
            <a:ext cx="11045825" cy="533400"/>
          </a:xfrm>
        </p:spPr>
        <p:txBody>
          <a:bodyPr/>
          <a:lstStyle/>
          <a:p>
            <a:pPr marL="0" indent="0" algn="r">
              <a:buNone/>
            </a:pPr>
            <a:r>
              <a:rPr lang="en-US" sz="3600" dirty="0">
                <a:latin typeface="+mn-lt"/>
              </a:rPr>
              <a:t>To-Be-Hired Employee Forms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39</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6453250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90800"/>
            <a:ext cx="11430000" cy="575094"/>
          </a:xfrm>
        </p:spPr>
        <p:txBody>
          <a:bodyPr/>
          <a:lstStyle/>
          <a:p>
            <a:pPr algn="r"/>
            <a:r>
              <a:rPr lang="en-US" sz="3600" dirty="0"/>
              <a:t>Employee Planning Overview and Concepts</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07527436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To-Be-Hired Employee is a provision for a new hire(s) or salary savings </a:t>
            </a:r>
          </a:p>
        </p:txBody>
      </p:sp>
      <p:sp>
        <p:nvSpPr>
          <p:cNvPr id="3" name="Content Placeholder 2"/>
          <p:cNvSpPr>
            <a:spLocks noGrp="1"/>
          </p:cNvSpPr>
          <p:nvPr>
            <p:ph idx="1"/>
          </p:nvPr>
        </p:nvSpPr>
        <p:spPr>
          <a:xfrm>
            <a:off x="573024" y="1334814"/>
            <a:ext cx="11100731" cy="4740165"/>
          </a:xfrm>
          <a:noFill/>
        </p:spPr>
        <p:txBody>
          <a:bodyPr/>
          <a:lstStyle/>
          <a:p>
            <a:r>
              <a:rPr lang="en-US" sz="2200" dirty="0"/>
              <a:t>A line item that shows expected plans </a:t>
            </a:r>
          </a:p>
          <a:p>
            <a:pPr lvl="1"/>
            <a:r>
              <a:rPr lang="en-US" dirty="0"/>
              <a:t>Provisions for planned new hires</a:t>
            </a:r>
          </a:p>
          <a:p>
            <a:pPr lvl="1"/>
            <a:r>
              <a:rPr lang="en-US" dirty="0"/>
              <a:t>Negative provisions for salary savings</a:t>
            </a:r>
          </a:p>
          <a:p>
            <a:r>
              <a:rPr lang="en-US" sz="2200" dirty="0"/>
              <a:t>These provisions may be individuals or groups and </a:t>
            </a:r>
            <a:r>
              <a:rPr lang="en-US" sz="2200" dirty="0" err="1"/>
              <a:t>jobcode</a:t>
            </a:r>
            <a:r>
              <a:rPr lang="en-US" sz="2200" dirty="0"/>
              <a:t> may or may not be specified</a:t>
            </a:r>
          </a:p>
          <a:p>
            <a:pPr lvl="1"/>
            <a:r>
              <a:rPr lang="en-US" dirty="0" err="1"/>
              <a:t>NoTitleCode</a:t>
            </a:r>
            <a:r>
              <a:rPr lang="en-US" dirty="0"/>
              <a:t> rolls up to Staff (Union Code 99)</a:t>
            </a:r>
          </a:p>
          <a:p>
            <a:r>
              <a:rPr lang="en-US" sz="2200" dirty="0"/>
              <a:t>Almost identical to Individual Employee forms</a:t>
            </a:r>
          </a:p>
          <a:p>
            <a:pPr lvl="1"/>
            <a:r>
              <a:rPr lang="en-US" dirty="0"/>
              <a:t>Salary level may be planned across salary components</a:t>
            </a:r>
          </a:p>
          <a:p>
            <a:pPr lvl="1"/>
            <a:r>
              <a:rPr lang="en-US" dirty="0"/>
              <a:t>Benefits rates can be adjusted</a:t>
            </a:r>
          </a:p>
          <a:p>
            <a:pPr lvl="1"/>
            <a:r>
              <a:rPr lang="en-US" dirty="0"/>
              <a:t>Salary and benefits can be distributed for each salary component across multiple DFPs</a:t>
            </a:r>
          </a:p>
          <a:p>
            <a:endParaRPr lang="en-US" sz="24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40</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5138883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TBH forms have a few differences</a:t>
            </a:r>
          </a:p>
        </p:txBody>
      </p:sp>
      <p:sp>
        <p:nvSpPr>
          <p:cNvPr id="10" name="Content Placeholder 9"/>
          <p:cNvSpPr>
            <a:spLocks noGrp="1"/>
          </p:cNvSpPr>
          <p:nvPr>
            <p:ph idx="1"/>
          </p:nvPr>
        </p:nvSpPr>
        <p:spPr>
          <a:xfrm>
            <a:off x="609602" y="1838382"/>
            <a:ext cx="11100731" cy="4011503"/>
          </a:xfrm>
        </p:spPr>
        <p:txBody>
          <a:bodyPr/>
          <a:lstStyle/>
          <a:p>
            <a:r>
              <a:rPr lang="en-US" sz="2200" dirty="0"/>
              <a:t>The TBH Landing Page lists the to-be-hired provisions created within your </a:t>
            </a:r>
            <a:r>
              <a:rPr lang="en-US" sz="2200" dirty="0" err="1"/>
              <a:t>MyOrg</a:t>
            </a:r>
            <a:endParaRPr lang="en-US" sz="2200" dirty="0"/>
          </a:p>
          <a:p>
            <a:r>
              <a:rPr lang="en-US" sz="2200" dirty="0"/>
              <a:t>The Search TBH Form is where you modify data about your TBHs</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41</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6982591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TBH landing page is where you add new to-be-hired provisions</a:t>
            </a:r>
          </a:p>
        </p:txBody>
      </p:sp>
      <p:sp>
        <p:nvSpPr>
          <p:cNvPr id="10" name="Content Placeholder 9"/>
          <p:cNvSpPr>
            <a:spLocks noGrp="1"/>
          </p:cNvSpPr>
          <p:nvPr>
            <p:ph idx="1"/>
          </p:nvPr>
        </p:nvSpPr>
        <p:spPr>
          <a:xfrm>
            <a:off x="609602" y="1259561"/>
            <a:ext cx="11100731" cy="4011503"/>
          </a:xfrm>
        </p:spPr>
        <p:txBody>
          <a:bodyPr/>
          <a:lstStyle/>
          <a:p>
            <a:r>
              <a:rPr lang="en-US" sz="2000" dirty="0"/>
              <a:t>To add a TBH, right-click on the right-most row header and select </a:t>
            </a:r>
            <a:r>
              <a:rPr lang="en-US" sz="2000" b="1" dirty="0"/>
              <a:t>Add a TBH</a:t>
            </a:r>
          </a:p>
          <a:p>
            <a:pPr lvl="1"/>
            <a:r>
              <a:rPr lang="en-US" dirty="0"/>
              <a:t>If no rows are currently displaying, right-click on the missing row-header</a:t>
            </a:r>
          </a:p>
          <a:p>
            <a:r>
              <a:rPr lang="en-US" sz="2000" dirty="0"/>
              <a:t>Similarly, to delete a TBH or adjust data for a TBH, right-click on the right-most row header for the TBH you want to delete or adjust</a:t>
            </a:r>
            <a:endParaRPr lang="en-US" sz="2000" b="1"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42</a:t>
            </a:fld>
            <a:endParaRPr lang="en-US" dirty="0"/>
          </a:p>
        </p:txBody>
      </p:sp>
      <p:sp>
        <p:nvSpPr>
          <p:cNvPr id="5" name="Date Placeholder 4"/>
          <p:cNvSpPr>
            <a:spLocks noGrp="1"/>
          </p:cNvSpPr>
          <p:nvPr>
            <p:ph type="dt" sz="half" idx="2"/>
          </p:nvPr>
        </p:nvSpPr>
        <p:spPr/>
        <p:txBody>
          <a:bodyPr/>
          <a:lstStyle/>
          <a:p>
            <a:r>
              <a:rPr lang="en-US" dirty="0"/>
              <a:t>01/18/2024</a:t>
            </a:r>
          </a:p>
        </p:txBody>
      </p:sp>
      <p:pic>
        <p:nvPicPr>
          <p:cNvPr id="6" name="Picture 5">
            <a:extLst>
              <a:ext uri="{FF2B5EF4-FFF2-40B4-BE49-F238E27FC236}">
                <a16:creationId xmlns:a16="http://schemas.microsoft.com/office/drawing/2014/main" id="{91668CD5-4F5A-52F0-CD73-2B5112D81B85}"/>
              </a:ext>
            </a:extLst>
          </p:cNvPr>
          <p:cNvPicPr>
            <a:picLocks noChangeAspect="1"/>
          </p:cNvPicPr>
          <p:nvPr/>
        </p:nvPicPr>
        <p:blipFill>
          <a:blip r:embed="rId3"/>
          <a:stretch>
            <a:fillRect/>
          </a:stretch>
        </p:blipFill>
        <p:spPr>
          <a:xfrm>
            <a:off x="1846678" y="2693586"/>
            <a:ext cx="8312381" cy="3296534"/>
          </a:xfrm>
          <a:prstGeom prst="rect">
            <a:avLst/>
          </a:prstGeom>
        </p:spPr>
      </p:pic>
    </p:spTree>
    <p:extLst>
      <p:ext uri="{BB962C8B-B14F-4D97-AF65-F5344CB8AC3E}">
        <p14:creationId xmlns:p14="http://schemas.microsoft.com/office/powerpoint/2010/main" val="94475214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 add a TBH, use the right-click menu from the TBH landing page</a:t>
            </a:r>
          </a:p>
        </p:txBody>
      </p:sp>
      <p:sp>
        <p:nvSpPr>
          <p:cNvPr id="5" name="Content Placeholder 4"/>
          <p:cNvSpPr>
            <a:spLocks noGrp="1"/>
          </p:cNvSpPr>
          <p:nvPr>
            <p:ph idx="1"/>
          </p:nvPr>
        </p:nvSpPr>
        <p:spPr>
          <a:xfrm>
            <a:off x="609602" y="1228031"/>
            <a:ext cx="11100731" cy="4011503"/>
          </a:xfrm>
        </p:spPr>
        <p:txBody>
          <a:bodyPr/>
          <a:lstStyle/>
          <a:p>
            <a:pPr marL="0" indent="0">
              <a:buNone/>
            </a:pPr>
            <a:r>
              <a:rPr lang="en-US" sz="2200" dirty="0"/>
              <a:t>After selecting this option via the right-click menu:</a:t>
            </a:r>
          </a:p>
          <a:p>
            <a:r>
              <a:rPr lang="en-US" dirty="0"/>
              <a:t>Prompt box opens to create the TBH provision</a:t>
            </a:r>
          </a:p>
          <a:p>
            <a:r>
              <a:rPr lang="en-US" dirty="0"/>
              <a:t>Fields with Asterisks (*) are required to create a new TBH</a:t>
            </a:r>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0" indent="0">
              <a:buNone/>
            </a:pPr>
            <a:endParaRPr lang="en-US" dirty="0"/>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43</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8" name="Picture 7"/>
          <p:cNvPicPr/>
          <p:nvPr/>
        </p:nvPicPr>
        <p:blipFill>
          <a:blip r:embed="rId3"/>
          <a:stretch>
            <a:fillRect/>
          </a:stretch>
        </p:blipFill>
        <p:spPr>
          <a:xfrm>
            <a:off x="3236809" y="2510126"/>
            <a:ext cx="5532120" cy="3648075"/>
          </a:xfrm>
          <a:prstGeom prst="rect">
            <a:avLst/>
          </a:prstGeom>
        </p:spPr>
      </p:pic>
    </p:spTree>
    <p:extLst>
      <p:ext uri="{BB962C8B-B14F-4D97-AF65-F5344CB8AC3E}">
        <p14:creationId xmlns:p14="http://schemas.microsoft.com/office/powerpoint/2010/main" val="6296631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426659"/>
            <a:ext cx="7924798" cy="1091056"/>
          </a:xfrm>
        </p:spPr>
        <p:txBody>
          <a:bodyPr/>
          <a:lstStyle/>
          <a:p>
            <a:r>
              <a:rPr lang="en-US" dirty="0"/>
              <a:t>Data Elements for Adding a TBH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0387974"/>
              </p:ext>
            </p:extLst>
          </p:nvPr>
        </p:nvGraphicFramePr>
        <p:xfrm>
          <a:off x="508376" y="953133"/>
          <a:ext cx="11166762" cy="5284749"/>
        </p:xfrm>
        <a:graphic>
          <a:graphicData uri="http://schemas.openxmlformats.org/drawingml/2006/table">
            <a:tbl>
              <a:tblPr firstRow="1" bandRow="1">
                <a:tableStyleId>{5C22544A-7EE6-4342-B048-85BDC9FD1C3A}</a:tableStyleId>
              </a:tblPr>
              <a:tblGrid>
                <a:gridCol w="2105888">
                  <a:extLst>
                    <a:ext uri="{9D8B030D-6E8A-4147-A177-3AD203B41FA5}">
                      <a16:colId xmlns:a16="http://schemas.microsoft.com/office/drawing/2014/main" val="20000"/>
                    </a:ext>
                  </a:extLst>
                </a:gridCol>
                <a:gridCol w="9060874">
                  <a:extLst>
                    <a:ext uri="{9D8B030D-6E8A-4147-A177-3AD203B41FA5}">
                      <a16:colId xmlns:a16="http://schemas.microsoft.com/office/drawing/2014/main" val="20001"/>
                    </a:ext>
                  </a:extLst>
                </a:gridCol>
              </a:tblGrid>
              <a:tr h="181607">
                <a:tc>
                  <a:txBody>
                    <a:bodyPr/>
                    <a:lstStyle/>
                    <a:p>
                      <a:pPr marL="457200" marR="0">
                        <a:spcBef>
                          <a:spcPts val="0"/>
                        </a:spcBef>
                        <a:spcAft>
                          <a:spcPts val="0"/>
                        </a:spcAft>
                      </a:pPr>
                      <a:r>
                        <a:rPr lang="en-US" sz="1200" dirty="0">
                          <a:effectLst/>
                          <a:latin typeface="+mj-lt"/>
                        </a:rPr>
                        <a:t>Field</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457200" marR="0">
                        <a:spcBef>
                          <a:spcPts val="0"/>
                        </a:spcBef>
                        <a:spcAft>
                          <a:spcPts val="0"/>
                        </a:spcAft>
                      </a:pPr>
                      <a:r>
                        <a:rPr lang="en-US" sz="1200" dirty="0">
                          <a:effectLst/>
                          <a:latin typeface="+mj-lt"/>
                        </a:rPr>
                        <a:t>Details</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extLst>
                  <a:ext uri="{0D108BD9-81ED-4DB2-BD59-A6C34878D82A}">
                    <a16:rowId xmlns:a16="http://schemas.microsoft.com/office/drawing/2014/main" val="10000"/>
                  </a:ext>
                </a:extLst>
              </a:tr>
              <a:tr h="203260">
                <a:tc>
                  <a:txBody>
                    <a:bodyPr/>
                    <a:lstStyle/>
                    <a:p>
                      <a:pPr marL="0" marR="0">
                        <a:lnSpc>
                          <a:spcPct val="115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Name</a:t>
                      </a: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ea typeface="Calibri" panose="020F0502020204030204" pitchFamily="34" charset="0"/>
                          <a:cs typeface="Arial" panose="020B0604020202020204" pitchFamily="34" charset="0"/>
                        </a:rPr>
                        <a:t>Enter the unique name </a:t>
                      </a:r>
                    </a:p>
                  </a:txBody>
                  <a:tcPr marL="40498" marR="40498" marT="0" marB="0"/>
                </a:tc>
                <a:extLst>
                  <a:ext uri="{0D108BD9-81ED-4DB2-BD59-A6C34878D82A}">
                    <a16:rowId xmlns:a16="http://schemas.microsoft.com/office/drawing/2014/main" val="3262860718"/>
                  </a:ext>
                </a:extLst>
              </a:tr>
              <a:tr h="212436">
                <a:tc>
                  <a:txBody>
                    <a:bodyPr/>
                    <a:lstStyle/>
                    <a:p>
                      <a:pPr marL="0" marR="0">
                        <a:lnSpc>
                          <a:spcPct val="115000"/>
                        </a:lnSpc>
                        <a:spcBef>
                          <a:spcPts val="0"/>
                        </a:spcBef>
                        <a:spcAft>
                          <a:spcPts val="0"/>
                        </a:spcAft>
                      </a:pPr>
                      <a:r>
                        <a:rPr lang="en-US" sz="1200" dirty="0">
                          <a:effectLst/>
                          <a:latin typeface="+mj-lt"/>
                        </a:rPr>
                        <a:t>Salary Level Planning </a:t>
                      </a:r>
                      <a:r>
                        <a:rPr lang="en-US" sz="1200" dirty="0" err="1">
                          <a:effectLst/>
                          <a:latin typeface="+mj-lt"/>
                        </a:rPr>
                        <a:t>DeptID</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home </a:t>
                      </a:r>
                      <a:r>
                        <a:rPr lang="en-US" sz="1200" dirty="0" err="1">
                          <a:effectLst/>
                          <a:latin typeface="+mj-lt"/>
                        </a:rPr>
                        <a:t>DeptID</a:t>
                      </a:r>
                      <a:r>
                        <a:rPr lang="en-US" sz="1200" dirty="0">
                          <a:effectLst/>
                          <a:latin typeface="+mj-lt"/>
                        </a:rPr>
                        <a:t>, preceded by the letter “D”; must be a planning-level </a:t>
                      </a:r>
                      <a:r>
                        <a:rPr lang="en-US" sz="1200" dirty="0" err="1">
                          <a:effectLst/>
                          <a:latin typeface="+mj-lt"/>
                        </a:rPr>
                        <a:t>DeptID</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1"/>
                  </a:ext>
                </a:extLst>
              </a:tr>
              <a:tr h="203200">
                <a:tc>
                  <a:txBody>
                    <a:bodyPr/>
                    <a:lstStyle/>
                    <a:p>
                      <a:pPr marL="0" marR="0">
                        <a:lnSpc>
                          <a:spcPct val="115000"/>
                        </a:lnSpc>
                        <a:spcBef>
                          <a:spcPts val="0"/>
                        </a:spcBef>
                        <a:spcAft>
                          <a:spcPts val="0"/>
                        </a:spcAft>
                      </a:pPr>
                      <a:r>
                        <a:rPr lang="en-US" sz="1200">
                          <a:effectLst/>
                          <a:latin typeface="+mj-lt"/>
                        </a:rPr>
                        <a:t>Year</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specific fiscal year for the Forecast or Year 1 (e.g. FY24 or 2023-24)</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2"/>
                  </a:ext>
                </a:extLst>
              </a:tr>
              <a:tr h="184728">
                <a:tc>
                  <a:txBody>
                    <a:bodyPr/>
                    <a:lstStyle/>
                    <a:p>
                      <a:pPr marL="0" marR="0">
                        <a:lnSpc>
                          <a:spcPct val="115000"/>
                        </a:lnSpc>
                        <a:spcBef>
                          <a:spcPts val="0"/>
                        </a:spcBef>
                        <a:spcAft>
                          <a:spcPts val="0"/>
                        </a:spcAft>
                      </a:pPr>
                      <a:r>
                        <a:rPr lang="en-US" sz="1200">
                          <a:effectLst/>
                          <a:latin typeface="+mj-lt"/>
                        </a:rPr>
                        <a:t>Planning Scenario</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“Forecast” or “Plan”</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3"/>
                  </a:ext>
                </a:extLst>
              </a:tr>
              <a:tr h="197912">
                <a:tc>
                  <a:txBody>
                    <a:bodyPr/>
                    <a:lstStyle/>
                    <a:p>
                      <a:pPr marL="0" marR="0">
                        <a:lnSpc>
                          <a:spcPct val="115000"/>
                        </a:lnSpc>
                        <a:spcBef>
                          <a:spcPts val="0"/>
                        </a:spcBef>
                        <a:spcAft>
                          <a:spcPts val="0"/>
                        </a:spcAft>
                      </a:pPr>
                      <a:r>
                        <a:rPr lang="en-US" sz="1200" dirty="0">
                          <a:effectLst/>
                          <a:latin typeface="+mj-lt"/>
                        </a:rPr>
                        <a:t>Planning Version</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Working (only option</a:t>
                      </a:r>
                      <a:r>
                        <a:rPr lang="en-US" sz="1200" baseline="0" dirty="0">
                          <a:effectLst/>
                          <a:latin typeface="+mj-lt"/>
                        </a:rPr>
                        <a:t> available)</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4"/>
                  </a:ext>
                </a:extLst>
              </a:tr>
              <a:tr h="579960">
                <a:tc>
                  <a:txBody>
                    <a:bodyPr/>
                    <a:lstStyle/>
                    <a:p>
                      <a:pPr marL="0" marR="0">
                        <a:lnSpc>
                          <a:spcPct val="115000"/>
                        </a:lnSpc>
                        <a:spcBef>
                          <a:spcPts val="0"/>
                        </a:spcBef>
                        <a:spcAft>
                          <a:spcPts val="0"/>
                        </a:spcAft>
                      </a:pPr>
                      <a:r>
                        <a:rPr lang="en-US" sz="1200" dirty="0" err="1">
                          <a:effectLst/>
                          <a:latin typeface="+mj-lt"/>
                        </a:rPr>
                        <a:t>Jobcode</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Select a specific </a:t>
                      </a:r>
                      <a:r>
                        <a:rPr lang="en-US" sz="1200" dirty="0" err="1">
                          <a:effectLst/>
                          <a:latin typeface="+mj-lt"/>
                        </a:rPr>
                        <a:t>Jobcode</a:t>
                      </a:r>
                      <a:r>
                        <a:rPr lang="en-US" sz="1200" dirty="0">
                          <a:effectLst/>
                          <a:latin typeface="+mj-lt"/>
                        </a:rPr>
                        <a:t>; the code must be preceded by the letter “J”</a:t>
                      </a:r>
                    </a:p>
                    <a:p>
                      <a:pPr marL="342900" lvl="0" indent="-342900">
                        <a:spcBef>
                          <a:spcPts val="0"/>
                        </a:spcBef>
                        <a:spcAft>
                          <a:spcPts val="0"/>
                        </a:spcAft>
                        <a:buFont typeface="Symbol" panose="05050102010706020507" pitchFamily="18" charset="2"/>
                        <a:buChar char=""/>
                      </a:pPr>
                      <a:r>
                        <a:rPr lang="en-US" sz="1200" dirty="0">
                          <a:effectLst/>
                          <a:latin typeface="+mj-lt"/>
                        </a:rPr>
                        <a:t>Select </a:t>
                      </a:r>
                      <a:r>
                        <a:rPr lang="en-US" sz="1200" dirty="0" err="1">
                          <a:effectLst/>
                          <a:latin typeface="+mj-lt"/>
                        </a:rPr>
                        <a:t>NoTitleCode</a:t>
                      </a:r>
                      <a:r>
                        <a:rPr lang="en-US" sz="1200" dirty="0">
                          <a:effectLst/>
                          <a:latin typeface="+mj-lt"/>
                        </a:rPr>
                        <a:t> to plan for many employees with different job functions or if you don’t yet know what the </a:t>
                      </a:r>
                      <a:r>
                        <a:rPr lang="en-US" sz="1200" dirty="0" err="1">
                          <a:effectLst/>
                          <a:latin typeface="+mj-lt"/>
                        </a:rPr>
                        <a:t>jobcode</a:t>
                      </a:r>
                      <a:r>
                        <a:rPr lang="en-US" sz="1200" dirty="0">
                          <a:effectLst/>
                          <a:latin typeface="+mj-lt"/>
                        </a:rPr>
                        <a:t> will be</a:t>
                      </a:r>
                    </a:p>
                    <a:p>
                      <a:pPr marL="342900" lvl="0" indent="-342900">
                        <a:spcBef>
                          <a:spcPts val="0"/>
                        </a:spcBef>
                        <a:spcAft>
                          <a:spcPts val="0"/>
                        </a:spcAft>
                        <a:buFont typeface="Symbol" panose="05050102010706020507" pitchFamily="18" charset="2"/>
                        <a:buChar char=""/>
                      </a:pPr>
                      <a:r>
                        <a:rPr lang="en-US" sz="1200" dirty="0">
                          <a:effectLst/>
                          <a:latin typeface="+mj-lt"/>
                        </a:rPr>
                        <a:t>Note that “</a:t>
                      </a:r>
                      <a:r>
                        <a:rPr lang="en-US" sz="1200" dirty="0" err="1">
                          <a:effectLst/>
                          <a:latin typeface="+mj-lt"/>
                        </a:rPr>
                        <a:t>NoTitleCode</a:t>
                      </a:r>
                      <a:r>
                        <a:rPr lang="en-US" sz="1200" dirty="0">
                          <a:effectLst/>
                          <a:latin typeface="+mj-lt"/>
                        </a:rPr>
                        <a:t>” flows to General Planning “staff” salary and benefit accounts upon integration</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5"/>
                  </a:ext>
                </a:extLst>
              </a:tr>
              <a:tr h="578244">
                <a:tc>
                  <a:txBody>
                    <a:bodyPr/>
                    <a:lstStyle/>
                    <a:p>
                      <a:pPr marL="0" marR="0">
                        <a:lnSpc>
                          <a:spcPct val="115000"/>
                        </a:lnSpc>
                        <a:spcBef>
                          <a:spcPts val="0"/>
                        </a:spcBef>
                        <a:spcAft>
                          <a:spcPts val="0"/>
                        </a:spcAft>
                      </a:pPr>
                      <a:r>
                        <a:rPr lang="en-US" sz="1200">
                          <a:effectLst/>
                          <a:latin typeface="+mj-lt"/>
                        </a:rPr>
                        <a:t>Hire Date</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a date in the format M/D/YY or use the calendar look-up feature</a:t>
                      </a:r>
                    </a:p>
                    <a:p>
                      <a:pPr marL="342900" lvl="0" indent="-342900">
                        <a:spcBef>
                          <a:spcPts val="0"/>
                        </a:spcBef>
                        <a:spcAft>
                          <a:spcPts val="0"/>
                        </a:spcAft>
                        <a:buFont typeface="Symbol" panose="05050102010706020507" pitchFamily="18" charset="2"/>
                        <a:buChar char=""/>
                      </a:pPr>
                      <a:r>
                        <a:rPr lang="en-US" sz="1200" dirty="0">
                          <a:effectLst/>
                          <a:latin typeface="+mj-lt"/>
                        </a:rPr>
                        <a:t>The data entered will prepopulate the months for the salary rate level, benefit rate level, and DFP distributions. For example, if the planning scenario is Forecast and 3/1/24 entered as the hire date, March-June of the Forecast will pre-populate. </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6"/>
                  </a:ext>
                </a:extLst>
              </a:tr>
              <a:tr h="1120724">
                <a:tc>
                  <a:txBody>
                    <a:bodyPr/>
                    <a:lstStyle/>
                    <a:p>
                      <a:pPr marL="0" marR="0">
                        <a:lnSpc>
                          <a:spcPct val="115000"/>
                        </a:lnSpc>
                        <a:spcBef>
                          <a:spcPts val="0"/>
                        </a:spcBef>
                        <a:spcAft>
                          <a:spcPts val="0"/>
                        </a:spcAft>
                      </a:pPr>
                      <a:r>
                        <a:rPr lang="en-US" sz="1200">
                          <a:effectLst/>
                          <a:latin typeface="+mj-lt"/>
                        </a:rPr>
                        <a:t>Total FTE (Full Time Equivalent)</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1 for a specific individual full time requisition </a:t>
                      </a:r>
                    </a:p>
                    <a:p>
                      <a:pPr marL="342900" lvl="0" indent="-342900">
                        <a:spcBef>
                          <a:spcPts val="0"/>
                        </a:spcBef>
                        <a:spcAft>
                          <a:spcPts val="0"/>
                        </a:spcAft>
                        <a:buFont typeface="Symbol" panose="05050102010706020507" pitchFamily="18" charset="2"/>
                        <a:buChar char=""/>
                      </a:pPr>
                      <a:r>
                        <a:rPr lang="en-US" sz="1200" dirty="0">
                          <a:effectLst/>
                          <a:latin typeface="+mj-lt"/>
                        </a:rPr>
                        <a:t>More than one headcount can equate to one full time equivalent employee (e.g. you can have 1 FTE but 2 headcount if TBH represents 2 part-time provisions) </a:t>
                      </a:r>
                    </a:p>
                    <a:p>
                      <a:pPr marL="342900" lvl="0" indent="-342900">
                        <a:spcBef>
                          <a:spcPts val="0"/>
                        </a:spcBef>
                        <a:spcAft>
                          <a:spcPts val="0"/>
                        </a:spcAft>
                        <a:buFont typeface="Symbol" panose="05050102010706020507" pitchFamily="18" charset="2"/>
                        <a:buChar char=""/>
                      </a:pPr>
                      <a:r>
                        <a:rPr lang="en-US" sz="1200" dirty="0">
                          <a:effectLst/>
                          <a:latin typeface="+mj-lt"/>
                        </a:rPr>
                        <a:t>Type a decimal for one part time hire (such as .50 for one half time) </a:t>
                      </a:r>
                    </a:p>
                    <a:p>
                      <a:pPr marL="342900" lvl="0" indent="-342900">
                        <a:spcBef>
                          <a:spcPts val="0"/>
                        </a:spcBef>
                        <a:spcAft>
                          <a:spcPts val="0"/>
                        </a:spcAft>
                        <a:buFont typeface="Symbol" panose="05050102010706020507" pitchFamily="18" charset="2"/>
                        <a:buChar char=""/>
                      </a:pPr>
                      <a:r>
                        <a:rPr lang="en-US" sz="1200" dirty="0">
                          <a:effectLst/>
                          <a:latin typeface="+mj-lt"/>
                        </a:rPr>
                        <a:t>Type a whole number greater than 1 to indicate group provisions; can be multiple full time or part time individuals, and it can be for similar </a:t>
                      </a:r>
                      <a:r>
                        <a:rPr lang="en-US" sz="1200" dirty="0" err="1">
                          <a:effectLst/>
                          <a:latin typeface="+mj-lt"/>
                        </a:rPr>
                        <a:t>jobcodes</a:t>
                      </a:r>
                      <a:r>
                        <a:rPr lang="en-US" sz="1200" dirty="0">
                          <a:effectLst/>
                          <a:latin typeface="+mj-lt"/>
                        </a:rPr>
                        <a:t> or generic </a:t>
                      </a:r>
                      <a:r>
                        <a:rPr lang="en-US" sz="1200" dirty="0" err="1">
                          <a:effectLst/>
                          <a:latin typeface="+mj-lt"/>
                        </a:rPr>
                        <a:t>jobcodes</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7"/>
                  </a:ext>
                </a:extLst>
              </a:tr>
              <a:tr h="212437">
                <a:tc>
                  <a:txBody>
                    <a:bodyPr/>
                    <a:lstStyle/>
                    <a:p>
                      <a:pPr marL="0" marR="0">
                        <a:lnSpc>
                          <a:spcPct val="115000"/>
                        </a:lnSpc>
                        <a:spcBef>
                          <a:spcPts val="0"/>
                        </a:spcBef>
                        <a:spcAft>
                          <a:spcPts val="0"/>
                        </a:spcAft>
                      </a:pPr>
                      <a:r>
                        <a:rPr lang="en-US" sz="1200">
                          <a:effectLst/>
                          <a:latin typeface="+mj-lt"/>
                        </a:rPr>
                        <a:t>Total Headcount</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number of individuals this FTE entry represents </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8"/>
                  </a:ext>
                </a:extLst>
              </a:tr>
              <a:tr h="193963">
                <a:tc>
                  <a:txBody>
                    <a:bodyPr/>
                    <a:lstStyle/>
                    <a:p>
                      <a:pPr marL="0" marR="0">
                        <a:lnSpc>
                          <a:spcPct val="115000"/>
                        </a:lnSpc>
                        <a:spcBef>
                          <a:spcPts val="0"/>
                        </a:spcBef>
                        <a:spcAft>
                          <a:spcPts val="0"/>
                        </a:spcAft>
                      </a:pPr>
                      <a:r>
                        <a:rPr lang="en-US" sz="1200">
                          <a:effectLst/>
                          <a:latin typeface="+mj-lt"/>
                        </a:rPr>
                        <a:t>Grade or Step </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Defaults </a:t>
                      </a:r>
                      <a:r>
                        <a:rPr lang="en-US" sz="1200" dirty="0" err="1">
                          <a:effectLst/>
                          <a:latin typeface="+mj-lt"/>
                        </a:rPr>
                        <a:t>NoGradeStep</a:t>
                      </a:r>
                      <a:r>
                        <a:rPr lang="en-US" sz="1200" dirty="0">
                          <a:effectLst/>
                          <a:latin typeface="+mj-lt"/>
                        </a:rPr>
                        <a:t>; selections can be made from the dropdown list</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9"/>
                  </a:ext>
                </a:extLst>
              </a:tr>
              <a:tr h="767599">
                <a:tc>
                  <a:txBody>
                    <a:bodyPr/>
                    <a:lstStyle/>
                    <a:p>
                      <a:pPr marL="0" marR="0">
                        <a:lnSpc>
                          <a:spcPct val="115000"/>
                        </a:lnSpc>
                        <a:spcBef>
                          <a:spcPts val="0"/>
                        </a:spcBef>
                        <a:spcAft>
                          <a:spcPts val="0"/>
                        </a:spcAft>
                      </a:pPr>
                      <a:r>
                        <a:rPr lang="en-US" sz="1200">
                          <a:effectLst/>
                          <a:latin typeface="+mj-lt"/>
                        </a:rPr>
                        <a:t>Base&amp;Neg Salary</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a whole number (with no commas) </a:t>
                      </a:r>
                    </a:p>
                    <a:p>
                      <a:pPr marL="342900" lvl="0" indent="-342900">
                        <a:spcBef>
                          <a:spcPts val="0"/>
                        </a:spcBef>
                        <a:spcAft>
                          <a:spcPts val="0"/>
                        </a:spcAft>
                        <a:buFont typeface="Symbol" panose="05050102010706020507" pitchFamily="18" charset="2"/>
                        <a:buChar char=""/>
                      </a:pPr>
                      <a:r>
                        <a:rPr lang="en-US" sz="1200" dirty="0">
                          <a:effectLst/>
                          <a:latin typeface="+mj-lt"/>
                        </a:rPr>
                        <a:t>Enter the annualized salary; the monthly amount is pro-rated based on hire date entered</a:t>
                      </a:r>
                    </a:p>
                    <a:p>
                      <a:pPr marL="342900" lvl="0" indent="-342900">
                        <a:spcBef>
                          <a:spcPts val="0"/>
                        </a:spcBef>
                        <a:spcAft>
                          <a:spcPts val="0"/>
                        </a:spcAft>
                        <a:buFont typeface="Symbol" panose="05050102010706020507" pitchFamily="18" charset="2"/>
                        <a:buChar char=""/>
                      </a:pPr>
                      <a:r>
                        <a:rPr lang="en-US" sz="1200" dirty="0">
                          <a:effectLst/>
                          <a:latin typeface="+mj-lt"/>
                        </a:rPr>
                        <a:t>If TBH is a group provision, the value should be combined total base and negotiated salary of the FTE and headcount (e.g. 5 FTE/headcount @ $50,000 = $250,000)</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10"/>
                  </a:ext>
                </a:extLst>
              </a:tr>
              <a:tr h="639665">
                <a:tc>
                  <a:txBody>
                    <a:bodyPr/>
                    <a:lstStyle/>
                    <a:p>
                      <a:pPr marL="0" marR="0">
                        <a:lnSpc>
                          <a:spcPct val="115000"/>
                        </a:lnSpc>
                        <a:spcBef>
                          <a:spcPts val="0"/>
                        </a:spcBef>
                        <a:spcAft>
                          <a:spcPts val="0"/>
                        </a:spcAft>
                      </a:pPr>
                      <a:r>
                        <a:rPr lang="en-US" sz="1200" dirty="0">
                          <a:effectLst/>
                          <a:latin typeface="+mj-lt"/>
                        </a:rPr>
                        <a:t>Benefits </a:t>
                      </a:r>
                      <a:r>
                        <a:rPr lang="en-US" sz="1200" dirty="0" err="1">
                          <a:effectLst/>
                          <a:latin typeface="+mj-lt"/>
                        </a:rPr>
                        <a:t>Adj</a:t>
                      </a: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percentage benefits rate to be applied to the base and negotiated salary</a:t>
                      </a:r>
                    </a:p>
                    <a:p>
                      <a:pPr marL="342900" lvl="0" indent="-342900">
                        <a:spcBef>
                          <a:spcPts val="0"/>
                        </a:spcBef>
                        <a:spcAft>
                          <a:spcPts val="0"/>
                        </a:spcAft>
                        <a:buFont typeface="Symbol" panose="05050102010706020507" pitchFamily="18" charset="2"/>
                        <a:buChar char=""/>
                      </a:pPr>
                      <a:r>
                        <a:rPr lang="en-US" sz="1200" dirty="0">
                          <a:effectLst/>
                          <a:latin typeface="+mj-lt"/>
                        </a:rPr>
                        <a:t>Simply enter the value without formatting.  Do not use the % sign or the decimal. For example, if you want to enter a 15% benefits rate, simply enter 15, not 15% or 0.15.</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11"/>
                  </a:ext>
                </a:extLst>
              </a:tr>
            </a:tbl>
          </a:graphicData>
        </a:graphic>
      </p:graphicFrame>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44</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3764899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 remove a TBH, also use the right-click menu from the TBH landing page</a:t>
            </a:r>
          </a:p>
        </p:txBody>
      </p:sp>
      <p:sp>
        <p:nvSpPr>
          <p:cNvPr id="5" name="Content Placeholder 4"/>
          <p:cNvSpPr>
            <a:spLocks noGrp="1"/>
          </p:cNvSpPr>
          <p:nvPr>
            <p:ph idx="1"/>
          </p:nvPr>
        </p:nvSpPr>
        <p:spPr>
          <a:xfrm>
            <a:off x="452503" y="1270072"/>
            <a:ext cx="11100731" cy="4011503"/>
          </a:xfrm>
        </p:spPr>
        <p:txBody>
          <a:bodyPr/>
          <a:lstStyle/>
          <a:p>
            <a:r>
              <a:rPr lang="en-US" sz="2000" dirty="0"/>
              <a:t>Why remove a previously-entered TBH?</a:t>
            </a:r>
          </a:p>
          <a:p>
            <a:pPr lvl="1"/>
            <a:r>
              <a:rPr lang="en-US" dirty="0"/>
              <a:t>Employee(s) have been hired for this position</a:t>
            </a:r>
          </a:p>
          <a:p>
            <a:pPr lvl="1"/>
            <a:r>
              <a:rPr lang="en-US" dirty="0"/>
              <a:t>No longer need to hire anyone for this position</a:t>
            </a:r>
          </a:p>
          <a:p>
            <a:r>
              <a:rPr lang="en-US" sz="2000" dirty="0"/>
              <a:t>Right-click menu from Landing Page, choose Remove a TBH</a:t>
            </a:r>
          </a:p>
          <a:p>
            <a:r>
              <a:rPr lang="en-US" sz="2000" dirty="0"/>
              <a:t>Prompt will warn you</a:t>
            </a:r>
          </a:p>
          <a:p>
            <a:pPr lvl="1"/>
            <a:endParaRPr lang="en-US" sz="2800" dirty="0"/>
          </a:p>
        </p:txBody>
      </p:sp>
      <p:sp>
        <p:nvSpPr>
          <p:cNvPr id="17" name="Right Arrow 16"/>
          <p:cNvSpPr/>
          <p:nvPr/>
        </p:nvSpPr>
        <p:spPr bwMode="auto">
          <a:xfrm>
            <a:off x="5901343" y="4234530"/>
            <a:ext cx="685800" cy="3048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schemeClr val="tx1"/>
              </a:solidFill>
              <a:latin typeface="Arial" charset="0"/>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45</a:t>
            </a:fld>
            <a:endParaRPr lang="en-US" dirty="0"/>
          </a:p>
        </p:txBody>
      </p:sp>
      <p:sp>
        <p:nvSpPr>
          <p:cNvPr id="6" name="Date Placeholder 5"/>
          <p:cNvSpPr>
            <a:spLocks noGrp="1"/>
          </p:cNvSpPr>
          <p:nvPr>
            <p:ph type="dt" sz="half" idx="2"/>
          </p:nvPr>
        </p:nvSpPr>
        <p:spPr/>
        <p:txBody>
          <a:bodyPr/>
          <a:lstStyle/>
          <a:p>
            <a:r>
              <a:rPr lang="en-US" dirty="0"/>
              <a:t>01/18/2024</a:t>
            </a:r>
          </a:p>
        </p:txBody>
      </p:sp>
      <p:pic>
        <p:nvPicPr>
          <p:cNvPr id="8" name="Picture 7"/>
          <p:cNvPicPr>
            <a:picLocks noChangeAspect="1"/>
          </p:cNvPicPr>
          <p:nvPr/>
        </p:nvPicPr>
        <p:blipFill>
          <a:blip r:embed="rId3"/>
          <a:stretch>
            <a:fillRect/>
          </a:stretch>
        </p:blipFill>
        <p:spPr>
          <a:xfrm>
            <a:off x="7005133" y="3905977"/>
            <a:ext cx="3504762" cy="961905"/>
          </a:xfrm>
          <a:prstGeom prst="rect">
            <a:avLst/>
          </a:prstGeom>
        </p:spPr>
      </p:pic>
      <p:pic>
        <p:nvPicPr>
          <p:cNvPr id="9" name="Picture 8"/>
          <p:cNvPicPr>
            <a:picLocks noChangeAspect="1"/>
          </p:cNvPicPr>
          <p:nvPr/>
        </p:nvPicPr>
        <p:blipFill>
          <a:blip r:embed="rId4"/>
          <a:stretch>
            <a:fillRect/>
          </a:stretch>
        </p:blipFill>
        <p:spPr>
          <a:xfrm>
            <a:off x="3273632" y="3056845"/>
            <a:ext cx="2285714" cy="3114286"/>
          </a:xfrm>
          <a:prstGeom prst="rect">
            <a:avLst/>
          </a:prstGeom>
        </p:spPr>
      </p:pic>
    </p:spTree>
    <p:extLst>
      <p:ext uri="{BB962C8B-B14F-4D97-AF65-F5344CB8AC3E}">
        <p14:creationId xmlns:p14="http://schemas.microsoft.com/office/powerpoint/2010/main" val="134491737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Planners can leverage the TBH forms to plan for a group of employees</a:t>
            </a:r>
          </a:p>
        </p:txBody>
      </p:sp>
      <p:sp>
        <p:nvSpPr>
          <p:cNvPr id="5" name="Content Placeholder 4"/>
          <p:cNvSpPr>
            <a:spLocks noGrp="1"/>
          </p:cNvSpPr>
          <p:nvPr>
            <p:ph idx="1"/>
          </p:nvPr>
        </p:nvSpPr>
        <p:spPr/>
        <p:txBody>
          <a:bodyPr/>
          <a:lstStyle/>
          <a:p>
            <a:pPr marL="0" indent="0">
              <a:buNone/>
            </a:pPr>
            <a:r>
              <a:rPr lang="en-US" sz="2200" dirty="0"/>
              <a:t>Examples: </a:t>
            </a:r>
          </a:p>
          <a:p>
            <a:r>
              <a:rPr lang="en-US" sz="2000" dirty="0"/>
              <a:t>Include a line item for five new faculty recruitments</a:t>
            </a:r>
          </a:p>
          <a:p>
            <a:r>
              <a:rPr lang="en-US" sz="2000" dirty="0"/>
              <a:t>Plan for twenty new half-time staff employees</a:t>
            </a:r>
          </a:p>
          <a:p>
            <a:r>
              <a:rPr lang="en-US" sz="2000" dirty="0"/>
              <a:t>Add a “dummy” TBH that covers the expected salary and/or benefit increases for the entire DeptID</a:t>
            </a:r>
          </a:p>
          <a:p>
            <a:pPr lvl="2"/>
            <a:endParaRPr lang="en-US" sz="2800" dirty="0"/>
          </a:p>
          <a:p>
            <a:pPr lvl="2"/>
            <a:endParaRPr lang="en-US" sz="2800" dirty="0"/>
          </a:p>
          <a:p>
            <a:pPr marL="0" indent="0">
              <a:buNone/>
            </a:pPr>
            <a:endParaRPr lang="en-US" dirty="0"/>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46</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679879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426659"/>
            <a:ext cx="10786535" cy="467820"/>
          </a:xfrm>
        </p:spPr>
        <p:txBody>
          <a:bodyPr/>
          <a:lstStyle/>
          <a:p>
            <a:r>
              <a:rPr lang="en-US" dirty="0"/>
              <a:t>TBH provisions should be named following </a:t>
            </a:r>
            <a:r>
              <a:rPr lang="en-US" dirty="0" err="1"/>
              <a:t>DeptID</a:t>
            </a:r>
            <a:r>
              <a:rPr lang="en-US" dirty="0"/>
              <a:t> hierarchy protocol</a:t>
            </a:r>
          </a:p>
        </p:txBody>
      </p:sp>
      <p:sp>
        <p:nvSpPr>
          <p:cNvPr id="2" name="Content Placeholder 1"/>
          <p:cNvSpPr>
            <a:spLocks noGrp="1"/>
          </p:cNvSpPr>
          <p:nvPr>
            <p:ph idx="1"/>
          </p:nvPr>
        </p:nvSpPr>
        <p:spPr>
          <a:xfrm>
            <a:off x="609602" y="1256307"/>
            <a:ext cx="11100731" cy="4638067"/>
          </a:xfrm>
        </p:spPr>
        <p:txBody>
          <a:bodyPr/>
          <a:lstStyle/>
          <a:p>
            <a:r>
              <a:rPr lang="en-US" dirty="0"/>
              <a:t>Unique TBH identification numbers removed</a:t>
            </a:r>
          </a:p>
          <a:p>
            <a:pPr lvl="1"/>
            <a:r>
              <a:rPr lang="en-US" dirty="0"/>
              <a:t>Some still around; can delete and replace with unique names</a:t>
            </a:r>
          </a:p>
          <a:p>
            <a:r>
              <a:rPr lang="en-US" dirty="0"/>
              <a:t>Unique names still required.  Some examples:</a:t>
            </a:r>
          </a:p>
          <a:p>
            <a:pPr lvl="1"/>
            <a:r>
              <a:rPr lang="en-US" dirty="0"/>
              <a:t>SOD TBH Provisions: “</a:t>
            </a:r>
            <a:r>
              <a:rPr lang="en-US" dirty="0" err="1"/>
              <a:t>D_M_Residents</a:t>
            </a:r>
            <a:r>
              <a:rPr lang="en-US" dirty="0"/>
              <a:t>”</a:t>
            </a:r>
          </a:p>
          <a:p>
            <a:pPr lvl="1"/>
            <a:r>
              <a:rPr lang="en-US" dirty="0"/>
              <a:t>SON TBH Provisions: “N_OSA_TA_2312”</a:t>
            </a:r>
          </a:p>
          <a:p>
            <a:pPr lvl="1"/>
            <a:r>
              <a:rPr lang="en-US" dirty="0"/>
              <a:t>SOP TBH Provisions: “P_CP”</a:t>
            </a:r>
          </a:p>
          <a:p>
            <a:pPr lvl="1"/>
            <a:r>
              <a:rPr lang="en-US" dirty="0"/>
              <a:t>FAS TBH Provisions: “</a:t>
            </a:r>
            <a:r>
              <a:rPr lang="en-US" dirty="0" err="1"/>
              <a:t>F_RE_Assets&amp;Dev</a:t>
            </a:r>
            <a:r>
              <a:rPr lang="en-US" dirty="0"/>
              <a:t> Operating Analyst 5”</a:t>
            </a:r>
          </a:p>
          <a:p>
            <a:pPr lvl="1"/>
            <a:r>
              <a:rPr lang="en-US" dirty="0"/>
              <a:t>EVCP TBH Provisions: “E_VCR”</a:t>
            </a:r>
          </a:p>
          <a:p>
            <a:pPr lvl="1"/>
            <a:r>
              <a:rPr lang="en-US" dirty="0"/>
              <a:t>CO TBH Provisions: “C_VCDO”</a:t>
            </a:r>
          </a:p>
          <a:p>
            <a:pPr lvl="1"/>
            <a:r>
              <a:rPr lang="en-US" dirty="0"/>
              <a:t>UDAR TBH Provisions: “V_U16_516302_Project Manager”</a:t>
            </a:r>
          </a:p>
          <a:p>
            <a:pPr lvl="1"/>
            <a:r>
              <a:rPr lang="en-US" dirty="0" err="1"/>
              <a:t>Comm</a:t>
            </a:r>
            <a:r>
              <a:rPr lang="en-US" dirty="0"/>
              <a:t> TBH Provisions: “R_MR”</a:t>
            </a:r>
          </a:p>
          <a:p>
            <a:pPr lvl="1"/>
            <a:r>
              <a:rPr lang="en-US" dirty="0"/>
              <a:t>CGR TBH Provisions: “U_”</a:t>
            </a:r>
          </a:p>
          <a:p>
            <a:pPr lvl="1"/>
            <a:r>
              <a:rPr lang="en-US" dirty="0"/>
              <a:t>LA TBH Provisions: “A_”</a:t>
            </a:r>
          </a:p>
          <a:p>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47</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39153590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598334"/>
            <a:ext cx="11045825" cy="533400"/>
          </a:xfrm>
        </p:spPr>
        <p:txBody>
          <a:bodyPr/>
          <a:lstStyle/>
          <a:p>
            <a:pPr marL="0" indent="0" algn="r">
              <a:buNone/>
            </a:pPr>
            <a:r>
              <a:rPr lang="en-US" sz="3600" dirty="0">
                <a:latin typeface="+mn-lt"/>
              </a:rPr>
              <a:t>Global Assumptions and Seeding</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48</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17139559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03" y="411118"/>
            <a:ext cx="10786535" cy="467820"/>
          </a:xfrm>
        </p:spPr>
        <p:txBody>
          <a:bodyPr/>
          <a:lstStyle/>
          <a:p>
            <a:r>
              <a:rPr lang="en-US" dirty="0"/>
              <a:t>Salary Global Assumptions are set by BRM, Level 1 and 2 Coordinators</a:t>
            </a:r>
          </a:p>
        </p:txBody>
      </p:sp>
      <p:sp>
        <p:nvSpPr>
          <p:cNvPr id="3" name="Content Placeholder 2"/>
          <p:cNvSpPr>
            <a:spLocks noGrp="1"/>
          </p:cNvSpPr>
          <p:nvPr>
            <p:ph idx="1"/>
          </p:nvPr>
        </p:nvSpPr>
        <p:spPr>
          <a:xfrm>
            <a:off x="452503" y="1253067"/>
            <a:ext cx="11100731" cy="4842933"/>
          </a:xfrm>
        </p:spPr>
        <p:txBody>
          <a:bodyPr/>
          <a:lstStyle/>
          <a:p>
            <a:r>
              <a:rPr lang="en-US" sz="2000" dirty="0"/>
              <a:t>Budget and Resource Management office (BRM) initially sets global assumptions only for salary increases </a:t>
            </a:r>
          </a:p>
          <a:p>
            <a:pPr lvl="1"/>
            <a:r>
              <a:rPr lang="en-US" dirty="0"/>
              <a:t>These assumptions are based on information from Human Resources</a:t>
            </a:r>
          </a:p>
          <a:p>
            <a:r>
              <a:rPr lang="en-US" sz="2000" dirty="0"/>
              <a:t>Level 1 and 2 Coordinators can adjust salary global assumptions by Union Code for their control points and departments  </a:t>
            </a:r>
          </a:p>
          <a:p>
            <a:r>
              <a:rPr lang="en-US" sz="2000" dirty="0"/>
              <a:t>Global assumptions apply to base and negotiated salary only</a:t>
            </a:r>
          </a:p>
          <a:p>
            <a:pPr lvl="1"/>
            <a:r>
              <a:rPr lang="en-US" dirty="0"/>
              <a:t>Planners may use the Override Global % field on the Salary Level form </a:t>
            </a:r>
          </a:p>
          <a:p>
            <a:pPr lvl="1"/>
            <a:r>
              <a:rPr lang="en-US" dirty="0"/>
              <a:t>Planners may use salary and benefit adjustment accounts in General Planning to make changes for these expense categories for Year 2</a:t>
            </a:r>
          </a:p>
          <a:p>
            <a:pPr lvl="1"/>
            <a:r>
              <a:rPr lang="en-US" dirty="0"/>
              <a:t>Global Assumptions do not apply to TBH provisions during Year 2; salary and benefits carry forward without any adjustments</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49</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1345728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Planning Features</a:t>
            </a:r>
          </a:p>
        </p:txBody>
      </p:sp>
      <p:sp>
        <p:nvSpPr>
          <p:cNvPr id="3" name="Content Placeholder 2"/>
          <p:cNvSpPr>
            <a:spLocks noGrp="1"/>
          </p:cNvSpPr>
          <p:nvPr>
            <p:ph idx="1"/>
          </p:nvPr>
        </p:nvSpPr>
        <p:spPr>
          <a:xfrm>
            <a:off x="609602" y="1221577"/>
            <a:ext cx="11100731" cy="4601154"/>
          </a:xfrm>
        </p:spPr>
        <p:txBody>
          <a:bodyPr/>
          <a:lstStyle/>
          <a:p>
            <a:r>
              <a:rPr lang="en-US" sz="2400" dirty="0"/>
              <a:t>UPlan module allows detailed salary planning for:</a:t>
            </a:r>
          </a:p>
          <a:p>
            <a:pPr lvl="1"/>
            <a:r>
              <a:rPr lang="en-US" sz="2000" dirty="0"/>
              <a:t>Individual employees</a:t>
            </a:r>
          </a:p>
          <a:p>
            <a:pPr lvl="1"/>
            <a:r>
              <a:rPr lang="en-US" sz="2000" dirty="0"/>
              <a:t>To-be-hired (TBH) employees or reductions for an individual or group</a:t>
            </a:r>
          </a:p>
          <a:p>
            <a:r>
              <a:rPr lang="en-US" sz="2400" dirty="0"/>
              <a:t>Data fed from UCPath</a:t>
            </a:r>
            <a:endParaRPr lang="en-US" sz="2200" dirty="0"/>
          </a:p>
          <a:p>
            <a:pPr lvl="1"/>
            <a:r>
              <a:rPr lang="en-US" sz="2000" dirty="0"/>
              <a:t>To avoid duplicative work</a:t>
            </a:r>
          </a:p>
          <a:p>
            <a:r>
              <a:rPr lang="en-US" sz="2400" dirty="0"/>
              <a:t>For each employee and TBH, users can:</a:t>
            </a:r>
          </a:p>
          <a:p>
            <a:pPr lvl="1"/>
            <a:r>
              <a:rPr lang="en-US" sz="2000" b="1" dirty="0"/>
              <a:t>Adjust</a:t>
            </a:r>
            <a:r>
              <a:rPr lang="en-US" sz="2000" dirty="0"/>
              <a:t> the salary and benefit levels </a:t>
            </a:r>
          </a:p>
          <a:p>
            <a:pPr lvl="1"/>
            <a:r>
              <a:rPr lang="en-US" sz="2000" b="1" dirty="0"/>
              <a:t>Distribute</a:t>
            </a:r>
            <a:r>
              <a:rPr lang="en-US" sz="2000" dirty="0"/>
              <a:t> salary and benefits costs across DFPs on a monthly basis</a:t>
            </a:r>
          </a:p>
          <a:p>
            <a:pPr lvl="1"/>
            <a:r>
              <a:rPr lang="en-US" sz="2000" b="1" dirty="0"/>
              <a:t>Identify</a:t>
            </a:r>
            <a:r>
              <a:rPr lang="en-US" sz="2000" dirty="0"/>
              <a:t> sources of funds to cover the NIH OTC amount</a:t>
            </a:r>
          </a:p>
          <a:p>
            <a:r>
              <a:rPr lang="en-US" sz="2400" dirty="0"/>
              <a:t>Employee Planning is enabled for the same timeline as General: current year Forecast (Year 0) and the next two fiscal years’ Plan (Years 1, 2)</a:t>
            </a:r>
          </a:p>
          <a:p>
            <a:pPr marL="0" indent="0">
              <a:buNone/>
            </a:pPr>
            <a:endParaRPr lang="en-US" sz="2600" dirty="0"/>
          </a:p>
          <a:p>
            <a:pPr lvl="2"/>
            <a:endParaRPr lang="en-US" dirty="0"/>
          </a:p>
          <a:p>
            <a:endParaRPr lang="en-US"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a:t>
            </a:fld>
            <a:endParaRPr lang="en-US" dirty="0"/>
          </a:p>
        </p:txBody>
      </p:sp>
      <p:sp>
        <p:nvSpPr>
          <p:cNvPr id="6" name="Date Placeholder 5"/>
          <p:cNvSpPr>
            <a:spLocks noGrp="1"/>
          </p:cNvSpPr>
          <p:nvPr>
            <p:ph type="dt" sz="half" idx="2"/>
          </p:nvPr>
        </p:nvSpPr>
        <p:spPr>
          <a:xfrm>
            <a:off x="8139386" y="6452362"/>
            <a:ext cx="1236257" cy="155747"/>
          </a:xfrm>
        </p:spPr>
        <p:txBody>
          <a:bodyPr/>
          <a:lstStyle/>
          <a:p>
            <a:r>
              <a:rPr lang="en-US" dirty="0"/>
              <a:t>01/18/2024</a:t>
            </a:r>
          </a:p>
        </p:txBody>
      </p:sp>
    </p:spTree>
    <p:extLst>
      <p:ext uri="{BB962C8B-B14F-4D97-AF65-F5344CB8AC3E}">
        <p14:creationId xmlns:p14="http://schemas.microsoft.com/office/powerpoint/2010/main" val="20992868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Salary Global Assumptions Form</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50</a:t>
            </a:fld>
            <a:endParaRPr lang="en-US" dirty="0"/>
          </a:p>
        </p:txBody>
      </p:sp>
      <p:sp>
        <p:nvSpPr>
          <p:cNvPr id="5" name="Date Placeholder 4"/>
          <p:cNvSpPr>
            <a:spLocks noGrp="1"/>
          </p:cNvSpPr>
          <p:nvPr>
            <p:ph type="dt" sz="half" idx="2"/>
          </p:nvPr>
        </p:nvSpPr>
        <p:spPr/>
        <p:txBody>
          <a:bodyPr/>
          <a:lstStyle/>
          <a:p>
            <a:r>
              <a:rPr lang="en-US" dirty="0"/>
              <a:t>01/18/2024</a:t>
            </a:r>
          </a:p>
        </p:txBody>
      </p:sp>
      <p:pic>
        <p:nvPicPr>
          <p:cNvPr id="11" name="Picture 10">
            <a:extLst>
              <a:ext uri="{FF2B5EF4-FFF2-40B4-BE49-F238E27FC236}">
                <a16:creationId xmlns:a16="http://schemas.microsoft.com/office/drawing/2014/main" id="{A288EDD1-3517-493E-FCE4-ABDEFB45803F}"/>
              </a:ext>
            </a:extLst>
          </p:cNvPr>
          <p:cNvPicPr>
            <a:picLocks noChangeAspect="1"/>
          </p:cNvPicPr>
          <p:nvPr/>
        </p:nvPicPr>
        <p:blipFill>
          <a:blip r:embed="rId3"/>
          <a:stretch>
            <a:fillRect/>
          </a:stretch>
        </p:blipFill>
        <p:spPr>
          <a:xfrm>
            <a:off x="1367580" y="1080329"/>
            <a:ext cx="9456840" cy="4697341"/>
          </a:xfrm>
          <a:prstGeom prst="rect">
            <a:avLst/>
          </a:prstGeom>
        </p:spPr>
      </p:pic>
    </p:spTree>
    <p:extLst>
      <p:ext uri="{BB962C8B-B14F-4D97-AF65-F5344CB8AC3E}">
        <p14:creationId xmlns:p14="http://schemas.microsoft.com/office/powerpoint/2010/main" val="93966064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in Employee Planning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939908"/>
              </p:ext>
            </p:extLst>
          </p:nvPr>
        </p:nvGraphicFramePr>
        <p:xfrm>
          <a:off x="573088" y="1511300"/>
          <a:ext cx="11101388" cy="3752065"/>
        </p:xfrm>
        <a:graphic>
          <a:graphicData uri="http://schemas.openxmlformats.org/drawingml/2006/table">
            <a:tbl>
              <a:tblPr firstRow="1" bandRow="1">
                <a:tableStyleId>{5C22544A-7EE6-4342-B048-85BDC9FD1C3A}</a:tableStyleId>
              </a:tblPr>
              <a:tblGrid>
                <a:gridCol w="3083719">
                  <a:extLst>
                    <a:ext uri="{9D8B030D-6E8A-4147-A177-3AD203B41FA5}">
                      <a16:colId xmlns:a16="http://schemas.microsoft.com/office/drawing/2014/main" val="20000"/>
                    </a:ext>
                  </a:extLst>
                </a:gridCol>
                <a:gridCol w="8017669">
                  <a:extLst>
                    <a:ext uri="{9D8B030D-6E8A-4147-A177-3AD203B41FA5}">
                      <a16:colId xmlns:a16="http://schemas.microsoft.com/office/drawing/2014/main" val="20001"/>
                    </a:ext>
                  </a:extLst>
                </a:gridCol>
              </a:tblGrid>
              <a:tr h="346414">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Role</a:t>
                      </a:r>
                      <a:endParaRPr lang="en-US" sz="1800" dirty="0">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Actions</a:t>
                      </a:r>
                      <a:endParaRPr lang="en-US" sz="1800" dirty="0">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0"/>
                  </a:ext>
                </a:extLst>
              </a:tr>
              <a:tr h="415586">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UPlan Administrator (BRM)</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Sets initial global assumptions</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1"/>
                  </a:ext>
                </a:extLst>
              </a:tr>
              <a:tr h="692827">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Level 1 Coordinator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Adjust global assumptions for all departments</a:t>
                      </a:r>
                      <a:r>
                        <a:rPr lang="en-US" sz="1800" baseline="0" dirty="0">
                          <a:solidFill>
                            <a:schemeClr val="tx1"/>
                          </a:solidFill>
                          <a:effectLst/>
                          <a:latin typeface="Arial" panose="020B0604020202020204" pitchFamily="34" charset="0"/>
                          <a:cs typeface="Arial" panose="020B0604020202020204" pitchFamily="34" charset="0"/>
                        </a:rPr>
                        <a:t> </a:t>
                      </a:r>
                      <a:r>
                        <a:rPr lang="en-US" sz="1800" dirty="0">
                          <a:solidFill>
                            <a:schemeClr val="tx1"/>
                          </a:solidFill>
                          <a:effectLst/>
                          <a:latin typeface="Arial" panose="020B0604020202020204" pitchFamily="34" charset="0"/>
                          <a:cs typeface="Arial" panose="020B0604020202020204" pitchFamily="34" charset="0"/>
                        </a:rPr>
                        <a:t>within the control point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2"/>
                  </a:ext>
                </a:extLst>
              </a:tr>
              <a:tr h="696022">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Level 2 Coordinator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Adjust global assumptions for all DeptIDs within the department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3"/>
                  </a:ext>
                </a:extLst>
              </a:tr>
              <a:tr h="943991">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Planner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Seed Year</a:t>
                      </a:r>
                      <a:r>
                        <a:rPr lang="en-US" sz="1800" baseline="0" dirty="0">
                          <a:solidFill>
                            <a:schemeClr val="tx1"/>
                          </a:solidFill>
                          <a:effectLst/>
                          <a:latin typeface="Arial" panose="020B0604020202020204" pitchFamily="34" charset="0"/>
                          <a:cs typeface="Arial" panose="020B0604020202020204" pitchFamily="34" charset="0"/>
                        </a:rPr>
                        <a:t> 1 plan with global assumptions; </a:t>
                      </a:r>
                      <a:r>
                        <a:rPr lang="en-US" sz="1800" dirty="0">
                          <a:solidFill>
                            <a:schemeClr val="tx1"/>
                          </a:solidFill>
                          <a:effectLst/>
                          <a:latin typeface="Arial" panose="020B0604020202020204" pitchFamily="34" charset="0"/>
                          <a:cs typeface="Arial" panose="020B0604020202020204" pitchFamily="34" charset="0"/>
                        </a:rPr>
                        <a:t>adjust Year 1 Plan; global assumptions can be overridden for base and negotiated salary at the individual employee level (Override Global %</a:t>
                      </a:r>
                      <a:r>
                        <a:rPr lang="en-US" sz="1800" baseline="0" dirty="0">
                          <a:solidFill>
                            <a:schemeClr val="tx1"/>
                          </a:solidFill>
                          <a:effectLst/>
                          <a:latin typeface="Arial" panose="020B0604020202020204" pitchFamily="34" charset="0"/>
                          <a:cs typeface="Arial" panose="020B0604020202020204" pitchFamily="34" charset="0"/>
                        </a:rPr>
                        <a:t> field)</a:t>
                      </a:r>
                      <a:endParaRPr lang="en-US" sz="1800" dirty="0">
                        <a:solidFill>
                          <a:schemeClr val="tx1"/>
                        </a:solidFill>
                        <a:effectLst/>
                        <a:latin typeface="Arial" panose="020B0604020202020204" pitchFamily="34" charset="0"/>
                        <a:cs typeface="Arial" panose="020B0604020202020204" pitchFamily="34" charset="0"/>
                      </a:endParaRPr>
                    </a:p>
                  </a:txBody>
                  <a:tcPr marL="100356" marR="100356" marT="0" marB="0"/>
                </a:tc>
                <a:extLst>
                  <a:ext uri="{0D108BD9-81ED-4DB2-BD59-A6C34878D82A}">
                    <a16:rowId xmlns:a16="http://schemas.microsoft.com/office/drawing/2014/main" val="10004"/>
                  </a:ext>
                </a:extLst>
              </a:tr>
              <a:tr h="657225">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Planner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Seed Year 2 Plan for salary and benefits that  will automatically populate Revenue &amp; Expense Form in General Planning Module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51</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46618533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426659"/>
            <a:ext cx="11035529" cy="834074"/>
          </a:xfrm>
        </p:spPr>
        <p:txBody>
          <a:bodyPr/>
          <a:lstStyle/>
          <a:p>
            <a:r>
              <a:rPr lang="en-US" dirty="0"/>
              <a:t>In Employee Planning, planners may seed for the forecast, Year 1, and Year 2</a:t>
            </a:r>
          </a:p>
        </p:txBody>
      </p:sp>
      <p:sp>
        <p:nvSpPr>
          <p:cNvPr id="3" name="Content Placeholder 2"/>
          <p:cNvSpPr>
            <a:spLocks noGrp="1"/>
          </p:cNvSpPr>
          <p:nvPr>
            <p:ph idx="1"/>
          </p:nvPr>
        </p:nvSpPr>
        <p:spPr>
          <a:xfrm>
            <a:off x="573024" y="1107584"/>
            <a:ext cx="11100731" cy="4415730"/>
          </a:xfrm>
        </p:spPr>
        <p:txBody>
          <a:bodyPr/>
          <a:lstStyle/>
          <a:p>
            <a:r>
              <a:rPr lang="en-US" sz="2000" dirty="0"/>
              <a:t>Separate rules exist for salary levels, benefits rates, and pay distributions </a:t>
            </a:r>
          </a:p>
          <a:p>
            <a:r>
              <a:rPr lang="en-US" sz="2000" dirty="0"/>
              <a:t>Planners will need to carefully consider which rule to apply and timing of when to apply. </a:t>
            </a:r>
          </a:p>
          <a:p>
            <a:pPr lvl="1"/>
            <a:r>
              <a:rPr lang="en-US" dirty="0"/>
              <a:t>In most cases, your control point will provide guidelines on timing</a:t>
            </a:r>
          </a:p>
          <a:p>
            <a:pPr lvl="1"/>
            <a:endParaRPr lang="en-US" sz="2000" dirty="0"/>
          </a:p>
          <a:p>
            <a:pPr marL="457200" lvl="1" indent="0">
              <a:buNone/>
            </a:pPr>
            <a:endParaRPr lang="en-US" sz="2000" dirty="0"/>
          </a:p>
          <a:p>
            <a:pPr marL="0" indent="0">
              <a:buNone/>
            </a:pPr>
            <a:endParaRPr lang="en-US" dirty="0"/>
          </a:p>
          <a:p>
            <a:pPr marL="457200" lvl="1" indent="0">
              <a:buNone/>
            </a:pPr>
            <a:endParaRPr lang="en-US" dirty="0"/>
          </a:p>
          <a:p>
            <a:pPr marL="0" indent="0">
              <a:buNone/>
            </a:pPr>
            <a:endParaRPr lang="en-US" sz="2200" dirty="0"/>
          </a:p>
          <a:p>
            <a:pPr marL="0" indent="0">
              <a:buNone/>
            </a:pPr>
            <a:endParaRPr lang="en-US" sz="24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52</a:t>
            </a:fld>
            <a:endParaRPr lang="en-US" dirty="0"/>
          </a:p>
        </p:txBody>
      </p:sp>
      <p:sp>
        <p:nvSpPr>
          <p:cNvPr id="7" name="Date Placeholder 6"/>
          <p:cNvSpPr>
            <a:spLocks noGrp="1"/>
          </p:cNvSpPr>
          <p:nvPr>
            <p:ph type="dt" sz="half" idx="2"/>
          </p:nvPr>
        </p:nvSpPr>
        <p:spPr/>
        <p:txBody>
          <a:bodyPr/>
          <a:lstStyle/>
          <a:p>
            <a:r>
              <a:rPr lang="en-US" dirty="0"/>
              <a:t>01/18/2024</a:t>
            </a:r>
          </a:p>
        </p:txBody>
      </p:sp>
      <p:pic>
        <p:nvPicPr>
          <p:cNvPr id="9" name="Picture 8"/>
          <p:cNvPicPr>
            <a:picLocks noChangeAspect="1"/>
          </p:cNvPicPr>
          <p:nvPr/>
        </p:nvPicPr>
        <p:blipFill>
          <a:blip r:embed="rId3"/>
          <a:stretch>
            <a:fillRect/>
          </a:stretch>
        </p:blipFill>
        <p:spPr>
          <a:xfrm>
            <a:off x="4464086" y="2507872"/>
            <a:ext cx="2828571" cy="3295238"/>
          </a:xfrm>
          <a:prstGeom prst="rect">
            <a:avLst/>
          </a:prstGeom>
        </p:spPr>
      </p:pic>
    </p:spTree>
    <p:extLst>
      <p:ext uri="{BB962C8B-B14F-4D97-AF65-F5344CB8AC3E}">
        <p14:creationId xmlns:p14="http://schemas.microsoft.com/office/powerpoint/2010/main" val="60081415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July base and negotiated salary levels can be seeded from any source month</a:t>
            </a:r>
          </a:p>
        </p:txBody>
      </p:sp>
      <p:sp>
        <p:nvSpPr>
          <p:cNvPr id="3" name="Content Placeholder 2"/>
          <p:cNvSpPr>
            <a:spLocks noGrp="1"/>
          </p:cNvSpPr>
          <p:nvPr>
            <p:ph idx="1"/>
          </p:nvPr>
        </p:nvSpPr>
        <p:spPr/>
        <p:txBody>
          <a:bodyPr/>
          <a:lstStyle/>
          <a:p>
            <a:r>
              <a:rPr lang="en-US" sz="2000" dirty="0"/>
              <a:t>Seeding salary levels not required for the Forecast</a:t>
            </a:r>
          </a:p>
          <a:p>
            <a:r>
              <a:rPr lang="en-US" sz="2000" dirty="0"/>
              <a:t>Applies to base and negotiated salary only</a:t>
            </a:r>
          </a:p>
          <a:p>
            <a:r>
              <a:rPr lang="en-US" sz="2000" dirty="0"/>
              <a:t>Seeds initial (July) salary levels for the </a:t>
            </a:r>
            <a:r>
              <a:rPr lang="en-US" sz="2000" dirty="0">
                <a:solidFill>
                  <a:srgbClr val="FF0000"/>
                </a:solidFill>
              </a:rPr>
              <a:t>Year 1 </a:t>
            </a:r>
            <a:r>
              <a:rPr lang="en-US" sz="2000" dirty="0"/>
              <a:t>Plan by </a:t>
            </a:r>
            <a:r>
              <a:rPr lang="en-US" sz="2000" dirty="0" err="1"/>
              <a:t>MyOrg</a:t>
            </a:r>
            <a:r>
              <a:rPr lang="en-US" sz="2000" dirty="0"/>
              <a:t> </a:t>
            </a:r>
            <a:r>
              <a:rPr lang="en-US" sz="2000" dirty="0" err="1"/>
              <a:t>DeptID</a:t>
            </a:r>
            <a:endParaRPr lang="en-US" sz="2000" dirty="0"/>
          </a:p>
          <a:p>
            <a:r>
              <a:rPr lang="en-US" sz="2000" dirty="0"/>
              <a:t>Planner selects the Source Month, Year, Version and Scenario</a:t>
            </a:r>
          </a:p>
          <a:p>
            <a:r>
              <a:rPr lang="en-US" sz="2000" dirty="0"/>
              <a:t>In most cases, planner should select June of the current year as the Source Month to be applied to July of Year 1</a:t>
            </a:r>
          </a:p>
          <a:p>
            <a:endParaRPr lang="en-US" dirty="0"/>
          </a:p>
          <a:p>
            <a:pPr marL="457200" lvl="1" indent="0">
              <a:buNone/>
            </a:pPr>
            <a:endParaRPr lang="en-US" dirty="0"/>
          </a:p>
          <a:p>
            <a:pPr marL="0" indent="0">
              <a:buNone/>
            </a:pPr>
            <a:endParaRPr lang="en-US" sz="2400" dirty="0"/>
          </a:p>
          <a:p>
            <a:pPr marL="0" indent="0">
              <a:buNone/>
            </a:pPr>
            <a:endParaRPr lang="en-US" sz="24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53</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34816975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a:t>Separate rules are available for seeding benefit rates in the Forecast, Year 1, and Year 2</a:t>
            </a:r>
          </a:p>
        </p:txBody>
      </p:sp>
      <p:sp>
        <p:nvSpPr>
          <p:cNvPr id="3" name="Content Placeholder 2"/>
          <p:cNvSpPr>
            <a:spLocks noGrp="1"/>
          </p:cNvSpPr>
          <p:nvPr>
            <p:ph idx="1"/>
          </p:nvPr>
        </p:nvSpPr>
        <p:spPr>
          <a:xfrm>
            <a:off x="609602" y="1694690"/>
            <a:ext cx="11100731" cy="4011503"/>
          </a:xfrm>
        </p:spPr>
        <p:txBody>
          <a:bodyPr/>
          <a:lstStyle/>
          <a:p>
            <a:r>
              <a:rPr lang="en-US" sz="2000" dirty="0"/>
              <a:t>For the current year forecast, planners may choose to seed from any month (open or closed) during Year 0</a:t>
            </a:r>
          </a:p>
          <a:p>
            <a:pPr lvl="1"/>
            <a:r>
              <a:rPr lang="en-US" dirty="0"/>
              <a:t>Data is pre-populated with the prior year’s Plan Final at the beginning of the fiscal year</a:t>
            </a:r>
          </a:p>
          <a:p>
            <a:pPr lvl="1"/>
            <a:r>
              <a:rPr lang="en-US" dirty="0"/>
              <a:t>Seeding applies only to open months (non-actualized) of the Forecast</a:t>
            </a:r>
          </a:p>
          <a:p>
            <a:r>
              <a:rPr lang="en-US" sz="2000" dirty="0"/>
              <a:t>For the Year 1 plan, planners may choose to seed from any month of the Forecast   </a:t>
            </a:r>
          </a:p>
          <a:p>
            <a:pPr lvl="1"/>
            <a:r>
              <a:rPr lang="en-US" dirty="0"/>
              <a:t>Global assumptions will apply</a:t>
            </a:r>
          </a:p>
          <a:p>
            <a:pPr lvl="1"/>
            <a:r>
              <a:rPr lang="en-US" dirty="0"/>
              <a:t>Populates all months of the Year 1 Plan </a:t>
            </a:r>
          </a:p>
          <a:p>
            <a:r>
              <a:rPr lang="en-US" sz="2000" dirty="0"/>
              <a:t>For Year 2 plan, the rule is combined with seeding the salary rate and DFP distributions</a:t>
            </a:r>
          </a:p>
          <a:p>
            <a:pPr marL="457200" lvl="1"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54</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6728918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Planners can seed DFP pay distributions for the Forecast, Year 1, and Year 2</a:t>
            </a:r>
          </a:p>
        </p:txBody>
      </p:sp>
      <p:sp>
        <p:nvSpPr>
          <p:cNvPr id="3" name="Content Placeholder 2"/>
          <p:cNvSpPr>
            <a:spLocks noGrp="1"/>
          </p:cNvSpPr>
          <p:nvPr>
            <p:ph idx="1"/>
          </p:nvPr>
        </p:nvSpPr>
        <p:spPr/>
        <p:txBody>
          <a:bodyPr/>
          <a:lstStyle/>
          <a:p>
            <a:r>
              <a:rPr lang="en-US" sz="2000" dirty="0"/>
              <a:t>These rules apply to pay distributions for non-FP projects</a:t>
            </a:r>
          </a:p>
          <a:p>
            <a:r>
              <a:rPr lang="en-US" sz="2000" dirty="0"/>
              <a:t>For the current year forecast, planners may choose to seed from any month (open or closed) from the forecast</a:t>
            </a:r>
          </a:p>
          <a:p>
            <a:pPr lvl="1"/>
            <a:r>
              <a:rPr lang="en-US" dirty="0"/>
              <a:t>Applies only to open months (non-actualized) of the Forecast</a:t>
            </a:r>
          </a:p>
          <a:p>
            <a:r>
              <a:rPr lang="en-US" sz="2000" dirty="0"/>
              <a:t>For the Year 1 plan, planners may choose to seed from a single month of the Forecast or Year 1</a:t>
            </a:r>
          </a:p>
          <a:p>
            <a:pPr lvl="1"/>
            <a:r>
              <a:rPr lang="en-US" dirty="0"/>
              <a:t>In most cases, planners should choose to seed from June of the current year Forecast</a:t>
            </a:r>
          </a:p>
          <a:p>
            <a:endParaRPr lang="en-US" sz="2400" dirty="0"/>
          </a:p>
          <a:p>
            <a:pPr marL="457200" lvl="1"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55</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64740317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15266"/>
            <a:ext cx="11045825" cy="533400"/>
          </a:xfrm>
        </p:spPr>
        <p:txBody>
          <a:bodyPr/>
          <a:lstStyle/>
          <a:p>
            <a:pPr marL="0" indent="0" algn="r">
              <a:buNone/>
            </a:pPr>
            <a:r>
              <a:rPr lang="en-US" sz="3600" dirty="0">
                <a:latin typeface="+mn-lt"/>
              </a:rPr>
              <a:t>Employee Form Reports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56</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17249759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Two Employee Reports Available (more may be added in the future)</a:t>
            </a:r>
          </a:p>
        </p:txBody>
      </p:sp>
      <p:sp>
        <p:nvSpPr>
          <p:cNvPr id="3" name="Content Placeholder 2"/>
          <p:cNvSpPr>
            <a:spLocks noGrp="1"/>
          </p:cNvSpPr>
          <p:nvPr>
            <p:ph idx="1"/>
          </p:nvPr>
        </p:nvSpPr>
        <p:spPr>
          <a:xfrm>
            <a:off x="452503" y="1022413"/>
            <a:ext cx="11100731" cy="4463987"/>
          </a:xfrm>
        </p:spPr>
        <p:txBody>
          <a:bodyPr/>
          <a:lstStyle/>
          <a:p>
            <a:r>
              <a:rPr lang="en-US" sz="2000" dirty="0"/>
              <a:t>Compensation Detail by DFP </a:t>
            </a:r>
          </a:p>
          <a:p>
            <a:pPr lvl="1"/>
            <a:r>
              <a:rPr lang="en-US" sz="1600" dirty="0"/>
              <a:t>Shows the details of employees funded by a specific DFP</a:t>
            </a:r>
          </a:p>
          <a:p>
            <a:pPr lvl="1"/>
            <a:r>
              <a:rPr lang="en-US" sz="1600" dirty="0"/>
              <a:t>Can be accessed in Employee Planning &gt; </a:t>
            </a:r>
            <a:r>
              <a:rPr lang="en-US" sz="1600" dirty="0" err="1"/>
              <a:t>Empl</a:t>
            </a:r>
            <a:r>
              <a:rPr lang="en-US" sz="1600" dirty="0"/>
              <a:t> Reports folder</a:t>
            </a:r>
          </a:p>
          <a:p>
            <a:pPr lvl="1"/>
            <a:r>
              <a:rPr lang="en-US" sz="1600" dirty="0"/>
              <a:t>Can be accessed in General Planning &gt; Revenue and Expense forms &gt; right-click on </a:t>
            </a:r>
            <a:r>
              <a:rPr lang="en-US" sz="1600" dirty="0" err="1"/>
              <a:t>ProjectID</a:t>
            </a:r>
            <a:r>
              <a:rPr lang="en-US" sz="1600" dirty="0"/>
              <a:t> in row</a:t>
            </a:r>
          </a:p>
          <a:p>
            <a:pPr lvl="1"/>
            <a:r>
              <a:rPr lang="en-US" sz="1600" dirty="0"/>
              <a:t>Allows navigation to the Search Individual Employee form </a:t>
            </a:r>
          </a:p>
          <a:p>
            <a:pPr lvl="1"/>
            <a:endParaRPr lang="en-US" sz="1600" dirty="0"/>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57</a:t>
            </a:fld>
            <a:endParaRPr lang="en-US" dirty="0"/>
          </a:p>
        </p:txBody>
      </p:sp>
      <p:sp>
        <p:nvSpPr>
          <p:cNvPr id="7" name="Date Placeholder 6"/>
          <p:cNvSpPr>
            <a:spLocks noGrp="1"/>
          </p:cNvSpPr>
          <p:nvPr>
            <p:ph type="dt" sz="half" idx="2"/>
          </p:nvPr>
        </p:nvSpPr>
        <p:spPr/>
        <p:txBody>
          <a:bodyPr/>
          <a:lstStyle/>
          <a:p>
            <a:r>
              <a:rPr lang="en-US" dirty="0"/>
              <a:t>01/18/2024</a:t>
            </a:r>
          </a:p>
        </p:txBody>
      </p:sp>
      <p:pic>
        <p:nvPicPr>
          <p:cNvPr id="4" name="Picture 3">
            <a:extLst>
              <a:ext uri="{FF2B5EF4-FFF2-40B4-BE49-F238E27FC236}">
                <a16:creationId xmlns:a16="http://schemas.microsoft.com/office/drawing/2014/main" id="{5C2D1489-7F70-5D22-53BE-B03B7687E133}"/>
              </a:ext>
            </a:extLst>
          </p:cNvPr>
          <p:cNvPicPr>
            <a:picLocks noChangeAspect="1"/>
          </p:cNvPicPr>
          <p:nvPr/>
        </p:nvPicPr>
        <p:blipFill>
          <a:blip r:embed="rId3"/>
          <a:stretch>
            <a:fillRect/>
          </a:stretch>
        </p:blipFill>
        <p:spPr>
          <a:xfrm>
            <a:off x="2157542" y="2791328"/>
            <a:ext cx="6960332" cy="3388700"/>
          </a:xfrm>
          <a:prstGeom prst="rect">
            <a:avLst/>
          </a:prstGeom>
        </p:spPr>
      </p:pic>
    </p:spTree>
    <p:extLst>
      <p:ext uri="{BB962C8B-B14F-4D97-AF65-F5344CB8AC3E}">
        <p14:creationId xmlns:p14="http://schemas.microsoft.com/office/powerpoint/2010/main" val="117443320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Two Employee Reports Available (more may be added in the future)</a:t>
            </a:r>
          </a:p>
        </p:txBody>
      </p:sp>
      <p:sp>
        <p:nvSpPr>
          <p:cNvPr id="3" name="Content Placeholder 2"/>
          <p:cNvSpPr>
            <a:spLocks noGrp="1"/>
          </p:cNvSpPr>
          <p:nvPr>
            <p:ph idx="1"/>
          </p:nvPr>
        </p:nvSpPr>
        <p:spPr>
          <a:xfrm>
            <a:off x="452503" y="1022413"/>
            <a:ext cx="11100731" cy="4463987"/>
          </a:xfrm>
        </p:spPr>
        <p:txBody>
          <a:bodyPr/>
          <a:lstStyle/>
          <a:p>
            <a:r>
              <a:rPr lang="en-US" sz="2000" dirty="0"/>
              <a:t>Multi-</a:t>
            </a:r>
            <a:r>
              <a:rPr lang="en-US" sz="2000" dirty="0" err="1"/>
              <a:t>Empl</a:t>
            </a:r>
            <a:r>
              <a:rPr lang="en-US" sz="2000" dirty="0"/>
              <a:t> </a:t>
            </a:r>
            <a:r>
              <a:rPr lang="en-US" sz="2000" dirty="0" err="1"/>
              <a:t>Distr</a:t>
            </a:r>
            <a:r>
              <a:rPr lang="en-US" sz="2000" dirty="0"/>
              <a:t> </a:t>
            </a:r>
            <a:r>
              <a:rPr lang="en-US" sz="2000" dirty="0" err="1"/>
              <a:t>Pct</a:t>
            </a:r>
            <a:r>
              <a:rPr lang="en-US" sz="2000" dirty="0"/>
              <a:t> and $ </a:t>
            </a:r>
          </a:p>
          <a:p>
            <a:pPr lvl="1"/>
            <a:r>
              <a:rPr lang="en-US" sz="1600" dirty="0"/>
              <a:t>Shows the DFP distribution percentages and calculated distribution dollars for salary and benefits for employees under the selected </a:t>
            </a:r>
            <a:r>
              <a:rPr lang="en-US" sz="1600" dirty="0" err="1"/>
              <a:t>MyOrg</a:t>
            </a:r>
            <a:r>
              <a:rPr lang="en-US" sz="1600" dirty="0"/>
              <a:t> </a:t>
            </a:r>
            <a:r>
              <a:rPr lang="en-US" sz="1600" dirty="0" err="1"/>
              <a:t>DeptID</a:t>
            </a:r>
            <a:endParaRPr lang="en-US" sz="1600" dirty="0"/>
          </a:p>
          <a:p>
            <a:pPr lvl="1"/>
            <a:r>
              <a:rPr lang="en-US" sz="1600" dirty="0"/>
              <a:t>Allows navigation to the Search Individual Employee form </a:t>
            </a: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58</a:t>
            </a:fld>
            <a:endParaRPr lang="en-US" dirty="0"/>
          </a:p>
        </p:txBody>
      </p:sp>
      <p:sp>
        <p:nvSpPr>
          <p:cNvPr id="7" name="Date Placeholder 6"/>
          <p:cNvSpPr>
            <a:spLocks noGrp="1"/>
          </p:cNvSpPr>
          <p:nvPr>
            <p:ph type="dt" sz="half" idx="2"/>
          </p:nvPr>
        </p:nvSpPr>
        <p:spPr/>
        <p:txBody>
          <a:bodyPr/>
          <a:lstStyle/>
          <a:p>
            <a:r>
              <a:rPr lang="en-US" dirty="0"/>
              <a:t>01/18/2024</a:t>
            </a:r>
          </a:p>
        </p:txBody>
      </p:sp>
      <p:pic>
        <p:nvPicPr>
          <p:cNvPr id="4" name="Picture 3">
            <a:extLst>
              <a:ext uri="{FF2B5EF4-FFF2-40B4-BE49-F238E27FC236}">
                <a16:creationId xmlns:a16="http://schemas.microsoft.com/office/drawing/2014/main" id="{0C31631C-12DC-C797-E3F3-ED349735648A}"/>
              </a:ext>
            </a:extLst>
          </p:cNvPr>
          <p:cNvPicPr>
            <a:picLocks noChangeAspect="1"/>
          </p:cNvPicPr>
          <p:nvPr/>
        </p:nvPicPr>
        <p:blipFill>
          <a:blip r:embed="rId3"/>
          <a:stretch>
            <a:fillRect/>
          </a:stretch>
        </p:blipFill>
        <p:spPr>
          <a:xfrm>
            <a:off x="872176" y="2723184"/>
            <a:ext cx="10447648" cy="1914286"/>
          </a:xfrm>
          <a:prstGeom prst="rect">
            <a:avLst/>
          </a:prstGeom>
        </p:spPr>
      </p:pic>
    </p:spTree>
    <p:extLst>
      <p:ext uri="{BB962C8B-B14F-4D97-AF65-F5344CB8AC3E}">
        <p14:creationId xmlns:p14="http://schemas.microsoft.com/office/powerpoint/2010/main" val="187562508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15266"/>
            <a:ext cx="11045825" cy="533400"/>
          </a:xfrm>
        </p:spPr>
        <p:txBody>
          <a:bodyPr/>
          <a:lstStyle/>
          <a:p>
            <a:pPr marL="0" indent="0" algn="r">
              <a:buNone/>
            </a:pPr>
            <a:r>
              <a:rPr lang="en-US" sz="3600" dirty="0">
                <a:latin typeface="+mn-lt"/>
              </a:rPr>
              <a:t>Other Employee Topics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59</a:t>
            </a:fld>
            <a:endParaRPr lang="en-US" dirty="0"/>
          </a:p>
        </p:txBody>
      </p:sp>
      <p:sp>
        <p:nvSpPr>
          <p:cNvPr id="5" name="Date Placeholder 4"/>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20986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030014"/>
            <a:ext cx="11100731" cy="5160579"/>
          </a:xfrm>
          <a:solidFill>
            <a:schemeClr val="bg1"/>
          </a:solidFill>
        </p:spPr>
        <p:txBody>
          <a:bodyPr/>
          <a:lstStyle/>
          <a:p>
            <a:r>
              <a:rPr lang="en-US" sz="2200" dirty="0"/>
              <a:t>Salary levels can be adjusted across two pay components, which are mapped by Earnings (ERN) Codes: </a:t>
            </a:r>
          </a:p>
          <a:p>
            <a:pPr lvl="1"/>
            <a:r>
              <a:rPr lang="en-US" sz="1800" dirty="0"/>
              <a:t>Base and Negotiated salary</a:t>
            </a:r>
          </a:p>
          <a:p>
            <a:pPr lvl="1"/>
            <a:r>
              <a:rPr lang="en-US" sz="1800" dirty="0"/>
              <a:t>Additional salary</a:t>
            </a:r>
            <a:endParaRPr lang="en-US" dirty="0"/>
          </a:p>
          <a:p>
            <a:r>
              <a:rPr lang="en-US" sz="2200" dirty="0"/>
              <a:t>Benefits are adjusted by increasing or decreasing benefit rates</a:t>
            </a:r>
          </a:p>
          <a:p>
            <a:r>
              <a:rPr lang="en-US" sz="2200" dirty="0"/>
              <a:t>Users can distribute salary and benefit costs for each pay component across multiple DFP’s</a:t>
            </a:r>
          </a:p>
          <a:p>
            <a:r>
              <a:rPr lang="en-US" sz="2200" dirty="0"/>
              <a:t>By planning at the individual employee level, you can:</a:t>
            </a:r>
          </a:p>
          <a:p>
            <a:pPr lvl="1"/>
            <a:r>
              <a:rPr lang="en-US" sz="1800" dirty="0"/>
              <a:t>Plan for employees within your home department</a:t>
            </a:r>
          </a:p>
          <a:p>
            <a:pPr lvl="1"/>
            <a:r>
              <a:rPr lang="en-US" sz="1800" dirty="0"/>
              <a:t>Plan for other employees that your planning department funds</a:t>
            </a:r>
            <a:endParaRPr lang="en-US" dirty="0"/>
          </a:p>
          <a:p>
            <a:pPr lvl="1"/>
            <a:r>
              <a:rPr lang="en-US" sz="1800" dirty="0"/>
              <a:t>Reminder: </a:t>
            </a:r>
          </a:p>
          <a:p>
            <a:pPr lvl="2"/>
            <a:r>
              <a:rPr lang="en-US" sz="1400" dirty="0"/>
              <a:t>Non-planning home departments were mapped to planning departments </a:t>
            </a:r>
          </a:p>
          <a:p>
            <a:pPr lvl="2"/>
            <a:r>
              <a:rPr lang="en-US" sz="1400" dirty="0"/>
              <a:t>These planning departments plan salary levels for employees</a:t>
            </a:r>
          </a:p>
        </p:txBody>
      </p:sp>
      <p:sp>
        <p:nvSpPr>
          <p:cNvPr id="2" name="Title 1"/>
          <p:cNvSpPr>
            <a:spLocks noGrp="1"/>
          </p:cNvSpPr>
          <p:nvPr>
            <p:ph type="title"/>
          </p:nvPr>
        </p:nvSpPr>
        <p:spPr/>
        <p:txBody>
          <a:bodyPr/>
          <a:lstStyle/>
          <a:p>
            <a:r>
              <a:rPr lang="en-US" dirty="0"/>
              <a:t>Employee Planning Features (continued)</a:t>
            </a: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92597465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Employees with a UCSF Health home department are not included in UPlan</a:t>
            </a:r>
          </a:p>
        </p:txBody>
      </p:sp>
      <p:sp>
        <p:nvSpPr>
          <p:cNvPr id="4" name="Content Placeholder 3"/>
          <p:cNvSpPr>
            <a:spLocks noGrp="1"/>
          </p:cNvSpPr>
          <p:nvPr>
            <p:ph idx="1"/>
          </p:nvPr>
        </p:nvSpPr>
        <p:spPr/>
        <p:txBody>
          <a:bodyPr/>
          <a:lstStyle/>
          <a:p>
            <a:r>
              <a:rPr lang="en-US" sz="2200" dirty="0"/>
              <a:t>In addition, distributions funded by UCSF Health will not be loaded to UPlan</a:t>
            </a:r>
          </a:p>
          <a:p>
            <a:r>
              <a:rPr lang="en-US" sz="2200" dirty="0"/>
              <a:t>If your department funds a UCSF Health employee </a:t>
            </a:r>
          </a:p>
          <a:p>
            <a:pPr lvl="1"/>
            <a:r>
              <a:rPr lang="en-US" dirty="0"/>
              <a:t>Create a TBH </a:t>
            </a:r>
          </a:p>
          <a:p>
            <a:r>
              <a:rPr lang="en-US" sz="2200" dirty="0"/>
              <a:t>If UCSF Health funds one of your employees</a:t>
            </a:r>
          </a:p>
          <a:p>
            <a:pPr lvl="1"/>
            <a:r>
              <a:rPr lang="en-US" dirty="0"/>
              <a:t>Do nothing; the medical center is not using UPlan  </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60</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72883141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Fellows and Residents with No Salary </a:t>
            </a:r>
          </a:p>
        </p:txBody>
      </p:sp>
      <p:sp>
        <p:nvSpPr>
          <p:cNvPr id="4" name="Content Placeholder 3"/>
          <p:cNvSpPr>
            <a:spLocks noGrp="1"/>
          </p:cNvSpPr>
          <p:nvPr>
            <p:ph idx="1"/>
          </p:nvPr>
        </p:nvSpPr>
        <p:spPr/>
        <p:txBody>
          <a:bodyPr/>
          <a:lstStyle/>
          <a:p>
            <a:r>
              <a:rPr lang="en-US" sz="2200" dirty="0"/>
              <a:t>Postdocs who have no salary, but do have benefits:  </a:t>
            </a:r>
          </a:p>
          <a:p>
            <a:pPr lvl="1"/>
            <a:r>
              <a:rPr lang="en-US" dirty="0"/>
              <a:t>They will appear on the employee roster but no ability to plan benefit rate </a:t>
            </a:r>
          </a:p>
          <a:p>
            <a:pPr lvl="2"/>
            <a:r>
              <a:rPr lang="en-US" dirty="0"/>
              <a:t>Pending possible enhancement</a:t>
            </a:r>
          </a:p>
          <a:p>
            <a:pPr lvl="1"/>
            <a:r>
              <a:rPr lang="en-US" dirty="0"/>
              <a:t>Use the benefits adjustment accounts in Revenue &amp; Expense form in General Planning to add benefits</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61</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270964472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Adjustments to salary and benefits can be made in General Planning</a:t>
            </a:r>
          </a:p>
        </p:txBody>
      </p:sp>
      <p:sp>
        <p:nvSpPr>
          <p:cNvPr id="4" name="Content Placeholder 3"/>
          <p:cNvSpPr>
            <a:spLocks noGrp="1"/>
          </p:cNvSpPr>
          <p:nvPr>
            <p:ph idx="1"/>
          </p:nvPr>
        </p:nvSpPr>
        <p:spPr/>
        <p:txBody>
          <a:bodyPr/>
          <a:lstStyle/>
          <a:p>
            <a:r>
              <a:rPr lang="en-US" sz="2000" dirty="0"/>
              <a:t>The </a:t>
            </a:r>
            <a:r>
              <a:rPr lang="en-US" sz="2000" b="1" dirty="0"/>
              <a:t>Revenue &amp; Expense form </a:t>
            </a:r>
            <a:r>
              <a:rPr lang="en-US" sz="2000" dirty="0"/>
              <a:t>in the </a:t>
            </a:r>
            <a:r>
              <a:rPr lang="en-US" sz="2000" b="1" dirty="0"/>
              <a:t>General Planning Module </a:t>
            </a:r>
            <a:r>
              <a:rPr lang="en-US" sz="2000" dirty="0"/>
              <a:t>can be used to forecast or plan if your department or Control Point does not require detailed salary and benefit expense information</a:t>
            </a:r>
          </a:p>
          <a:p>
            <a:r>
              <a:rPr lang="en-US" sz="2000" dirty="0"/>
              <a:t>You may also want to perform the majority of your salary and expense planning within </a:t>
            </a:r>
            <a:r>
              <a:rPr lang="en-US" sz="2000" b="1" dirty="0"/>
              <a:t>Employee Planning </a:t>
            </a:r>
            <a:r>
              <a:rPr lang="en-US" sz="2000" dirty="0"/>
              <a:t>but still use the </a:t>
            </a:r>
            <a:r>
              <a:rPr lang="en-US" sz="2000" b="1" dirty="0"/>
              <a:t>General Planning </a:t>
            </a:r>
            <a:r>
              <a:rPr lang="en-US" sz="2000" dirty="0"/>
              <a:t>module for related adjustments</a:t>
            </a:r>
          </a:p>
          <a:p>
            <a:r>
              <a:rPr lang="en-US" sz="2000" dirty="0"/>
              <a:t>Using the Revenue &amp; Expense form requires working with DFP combinations</a:t>
            </a:r>
          </a:p>
          <a:p>
            <a:endParaRPr lang="en-US" sz="2400" dirty="0"/>
          </a:p>
          <a:p>
            <a:endParaRPr lang="en-US" sz="2000"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62</a:t>
            </a:fld>
            <a:endParaRPr lang="en-US" dirty="0"/>
          </a:p>
        </p:txBody>
      </p:sp>
      <p:sp>
        <p:nvSpPr>
          <p:cNvPr id="6" name="Date Placeholder 5"/>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208926073"/>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a:t>The Revenue and Expense form includes 7 salary and benefit adjustment accounts</a:t>
            </a:r>
          </a:p>
        </p:txBody>
      </p:sp>
      <p:sp>
        <p:nvSpPr>
          <p:cNvPr id="4" name="Content Placeholder 3"/>
          <p:cNvSpPr>
            <a:spLocks noGrp="1"/>
          </p:cNvSpPr>
          <p:nvPr>
            <p:ph idx="1"/>
          </p:nvPr>
        </p:nvSpPr>
        <p:spPr/>
        <p:txBody>
          <a:bodyPr/>
          <a:lstStyle/>
          <a:p>
            <a:r>
              <a:rPr lang="en-US" sz="2000" dirty="0"/>
              <a:t>The Revenue &amp; Expense form includes 14 accounts related to salary and benefit expenses</a:t>
            </a:r>
          </a:p>
          <a:p>
            <a:pPr lvl="1"/>
            <a:r>
              <a:rPr lang="en-US" dirty="0"/>
              <a:t>7 read-only, numbered accounts that pull data from Employee Planning</a:t>
            </a:r>
          </a:p>
          <a:p>
            <a:pPr lvl="1"/>
            <a:r>
              <a:rPr lang="en-US" dirty="0"/>
              <a:t>7 writable, non-numbered accounts that allow salary or benefit adjustments by DFP</a:t>
            </a: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63</a:t>
            </a:fld>
            <a:endParaRPr lang="en-US" dirty="0"/>
          </a:p>
        </p:txBody>
      </p:sp>
      <p:sp>
        <p:nvSpPr>
          <p:cNvPr id="6" name="Date Placeholder 5"/>
          <p:cNvSpPr>
            <a:spLocks noGrp="1"/>
          </p:cNvSpPr>
          <p:nvPr>
            <p:ph type="dt" sz="half" idx="2"/>
          </p:nvPr>
        </p:nvSpPr>
        <p:spPr>
          <a:xfrm>
            <a:off x="8139386" y="6452362"/>
            <a:ext cx="1236257" cy="155747"/>
          </a:xfrm>
        </p:spPr>
        <p:txBody>
          <a:bodyPr/>
          <a:lstStyle/>
          <a:p>
            <a:r>
              <a:rPr lang="en-US" dirty="0"/>
              <a:t>01/18/2024</a:t>
            </a:r>
          </a:p>
        </p:txBody>
      </p:sp>
      <p:grpSp>
        <p:nvGrpSpPr>
          <p:cNvPr id="16" name="Group 15"/>
          <p:cNvGrpSpPr/>
          <p:nvPr/>
        </p:nvGrpSpPr>
        <p:grpSpPr>
          <a:xfrm>
            <a:off x="2736040" y="2738930"/>
            <a:ext cx="6729246" cy="3333333"/>
            <a:chOff x="2736040" y="2738930"/>
            <a:chExt cx="6729246" cy="3333333"/>
          </a:xfrm>
        </p:grpSpPr>
        <p:sp>
          <p:nvSpPr>
            <p:cNvPr id="8" name="5-Point Star 7"/>
            <p:cNvSpPr/>
            <p:nvPr/>
          </p:nvSpPr>
          <p:spPr bwMode="auto">
            <a:xfrm>
              <a:off x="2736040" y="3611084"/>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p:nvPicPr>
          <p:blipFill>
            <a:blip r:embed="rId3"/>
            <a:stretch>
              <a:fillRect/>
            </a:stretch>
          </p:blipFill>
          <p:spPr>
            <a:xfrm>
              <a:off x="2951000" y="2738930"/>
              <a:ext cx="6514286" cy="3333333"/>
            </a:xfrm>
            <a:prstGeom prst="rect">
              <a:avLst/>
            </a:prstGeom>
          </p:spPr>
        </p:pic>
        <p:sp>
          <p:nvSpPr>
            <p:cNvPr id="10" name="5-Point Star 9"/>
            <p:cNvSpPr/>
            <p:nvPr/>
          </p:nvSpPr>
          <p:spPr bwMode="auto">
            <a:xfrm>
              <a:off x="2736040" y="4354087"/>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5-Point Star 10"/>
            <p:cNvSpPr/>
            <p:nvPr/>
          </p:nvSpPr>
          <p:spPr bwMode="auto">
            <a:xfrm>
              <a:off x="2742144" y="4744691"/>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2" name="5-Point Star 11"/>
            <p:cNvSpPr/>
            <p:nvPr/>
          </p:nvSpPr>
          <p:spPr bwMode="auto">
            <a:xfrm>
              <a:off x="2743609" y="5106769"/>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5-Point Star 12"/>
            <p:cNvSpPr/>
            <p:nvPr/>
          </p:nvSpPr>
          <p:spPr bwMode="auto">
            <a:xfrm>
              <a:off x="2743610" y="5508068"/>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5-Point Star 13"/>
            <p:cNvSpPr/>
            <p:nvPr/>
          </p:nvSpPr>
          <p:spPr bwMode="auto">
            <a:xfrm>
              <a:off x="2743611" y="5859858"/>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5-Point Star 14"/>
            <p:cNvSpPr/>
            <p:nvPr/>
          </p:nvSpPr>
          <p:spPr bwMode="auto">
            <a:xfrm>
              <a:off x="2750010" y="3994163"/>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grpSp>
    </p:spTree>
    <p:extLst>
      <p:ext uri="{BB962C8B-B14F-4D97-AF65-F5344CB8AC3E}">
        <p14:creationId xmlns:p14="http://schemas.microsoft.com/office/powerpoint/2010/main" val="7633823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521425"/>
          </a:xfrm>
        </p:spPr>
        <p:txBody>
          <a:bodyPr/>
          <a:lstStyle/>
          <a:p>
            <a:r>
              <a:rPr lang="en-US" sz="3200" dirty="0"/>
              <a:t>Salary and benefit levels are planned by the HR department</a:t>
            </a:r>
          </a:p>
        </p:txBody>
      </p:sp>
      <p:sp>
        <p:nvSpPr>
          <p:cNvPr id="3" name="Content Placeholder 2"/>
          <p:cNvSpPr>
            <a:spLocks noGrp="1"/>
          </p:cNvSpPr>
          <p:nvPr>
            <p:ph idx="1"/>
          </p:nvPr>
        </p:nvSpPr>
        <p:spPr/>
        <p:txBody>
          <a:bodyPr/>
          <a:lstStyle/>
          <a:p>
            <a:r>
              <a:rPr lang="en-US" sz="2000" dirty="0"/>
              <a:t>Because UCPath primary </a:t>
            </a:r>
            <a:r>
              <a:rPr lang="en-US" sz="2000" dirty="0" err="1"/>
              <a:t>jobcode</a:t>
            </a:r>
            <a:r>
              <a:rPr lang="en-US" sz="2000" dirty="0"/>
              <a:t> </a:t>
            </a:r>
            <a:r>
              <a:rPr lang="en-US" sz="2000" dirty="0" err="1"/>
              <a:t>DeptIDs</a:t>
            </a:r>
            <a:r>
              <a:rPr lang="en-US" sz="2000" dirty="0"/>
              <a:t> may not be planning DeptIDs themselves, employees are mapped from primary </a:t>
            </a:r>
            <a:r>
              <a:rPr lang="en-US" sz="2000" dirty="0" err="1"/>
              <a:t>jobcode</a:t>
            </a:r>
            <a:r>
              <a:rPr lang="en-US" sz="2000" dirty="0"/>
              <a:t> </a:t>
            </a:r>
            <a:r>
              <a:rPr lang="en-US" sz="2000" dirty="0" err="1"/>
              <a:t>DeptIDs</a:t>
            </a:r>
            <a:r>
              <a:rPr lang="en-US" sz="2000" dirty="0"/>
              <a:t> to salary level planning DeptIDs based on Control Point and department input</a:t>
            </a:r>
          </a:p>
          <a:p>
            <a:r>
              <a:rPr lang="en-US" sz="2000" dirty="0"/>
              <a:t>Pay distributions are planned by the funding department</a:t>
            </a:r>
          </a:p>
          <a:p>
            <a:r>
              <a:rPr lang="en-US" sz="2000" dirty="0"/>
              <a:t>The following table summarizes the relationships between the UCPath </a:t>
            </a:r>
            <a:r>
              <a:rPr lang="en-US" sz="2000" dirty="0" err="1"/>
              <a:t>DeptID</a:t>
            </a:r>
            <a:r>
              <a:rPr lang="en-US" sz="2000" dirty="0"/>
              <a:t> terminology and the UPlan DeptID terminology:</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3542309"/>
              </p:ext>
            </p:extLst>
          </p:nvPr>
        </p:nvGraphicFramePr>
        <p:xfrm>
          <a:off x="1761068" y="3521591"/>
          <a:ext cx="8267699" cy="2487123"/>
        </p:xfrm>
        <a:graphic>
          <a:graphicData uri="http://schemas.openxmlformats.org/drawingml/2006/table">
            <a:tbl>
              <a:tblPr firstRow="1" firstCol="1" bandRow="1">
                <a:tableStyleId>{69012ECD-51FC-41F1-AA8D-1B2483CD663E}</a:tableStyleId>
              </a:tblPr>
              <a:tblGrid>
                <a:gridCol w="2814883">
                  <a:extLst>
                    <a:ext uri="{9D8B030D-6E8A-4147-A177-3AD203B41FA5}">
                      <a16:colId xmlns:a16="http://schemas.microsoft.com/office/drawing/2014/main" val="20000"/>
                    </a:ext>
                  </a:extLst>
                </a:gridCol>
                <a:gridCol w="2814883">
                  <a:extLst>
                    <a:ext uri="{9D8B030D-6E8A-4147-A177-3AD203B41FA5}">
                      <a16:colId xmlns:a16="http://schemas.microsoft.com/office/drawing/2014/main" val="20001"/>
                    </a:ext>
                  </a:extLst>
                </a:gridCol>
                <a:gridCol w="2637933">
                  <a:extLst>
                    <a:ext uri="{9D8B030D-6E8A-4147-A177-3AD203B41FA5}">
                      <a16:colId xmlns:a16="http://schemas.microsoft.com/office/drawing/2014/main" val="20002"/>
                    </a:ext>
                  </a:extLst>
                </a:gridCol>
              </a:tblGrid>
              <a:tr h="226102">
                <a:tc>
                  <a:txBody>
                    <a:bodyPr/>
                    <a:lstStyle/>
                    <a:p>
                      <a:pPr marL="0" marR="0">
                        <a:lnSpc>
                          <a:spcPct val="100000"/>
                        </a:lnSpc>
                        <a:spcBef>
                          <a:spcPts val="0"/>
                        </a:spcBef>
                        <a:spcAft>
                          <a:spcPts val="0"/>
                        </a:spcAft>
                      </a:pPr>
                      <a:r>
                        <a:rPr lang="en-US" sz="1400" dirty="0">
                          <a:effectLst/>
                          <a:latin typeface="+mj-lt"/>
                        </a:rPr>
                        <a:t>In UCPath</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In UPlan</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a:effectLst/>
                          <a:latin typeface="+mj-lt"/>
                        </a:rPr>
                        <a:t>Notes</a:t>
                      </a:r>
                      <a:endParaRPr lang="en-US" sz="140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0"/>
                  </a:ext>
                </a:extLst>
              </a:tr>
              <a:tr h="1356613">
                <a:tc>
                  <a:txBody>
                    <a:bodyPr/>
                    <a:lstStyle/>
                    <a:p>
                      <a:pPr marL="0" marR="0">
                        <a:lnSpc>
                          <a:spcPct val="100000"/>
                        </a:lnSpc>
                        <a:spcBef>
                          <a:spcPts val="0"/>
                        </a:spcBef>
                        <a:spcAft>
                          <a:spcPts val="0"/>
                        </a:spcAft>
                      </a:pPr>
                      <a:r>
                        <a:rPr lang="en-US" sz="1400" dirty="0">
                          <a:effectLst/>
                          <a:latin typeface="+mj-lt"/>
                        </a:rPr>
                        <a:t>HR Department:  Each employee has one Primary Job Department in UCPath that manages employee data, salary levels, etc.</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Salary Level Planning Department:  Plans employee salary and benefit levels in UPlan.  Each employee is assigned to one and only one Salary Level Planning Department.</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These may be the same, but only if the UCPath HR Department is a planning department in UPlan.</a:t>
                      </a:r>
                      <a:endParaRPr lang="en-US" sz="1400" dirty="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1"/>
                  </a:ext>
                </a:extLst>
              </a:tr>
              <a:tr h="904408">
                <a:tc>
                  <a:txBody>
                    <a:bodyPr/>
                    <a:lstStyle/>
                    <a:p>
                      <a:pPr marL="0" marR="0">
                        <a:lnSpc>
                          <a:spcPct val="100000"/>
                        </a:lnSpc>
                        <a:spcBef>
                          <a:spcPts val="0"/>
                        </a:spcBef>
                        <a:spcAft>
                          <a:spcPts val="0"/>
                        </a:spcAft>
                      </a:pPr>
                      <a:r>
                        <a:rPr lang="en-US" sz="1400" dirty="0">
                          <a:effectLst/>
                          <a:latin typeface="+mj-lt"/>
                        </a:rPr>
                        <a:t>Funding Department:  Any number of departments may provide funds to cover an employee’s salary and benefits.</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Planning Department:  Any number of departments may </a:t>
                      </a:r>
                      <a:r>
                        <a:rPr lang="en-US" sz="1400" u="sng" dirty="0">
                          <a:effectLst/>
                          <a:latin typeface="+mj-lt"/>
                        </a:rPr>
                        <a:t>plan</a:t>
                      </a:r>
                      <a:r>
                        <a:rPr lang="en-US" sz="1400" dirty="0">
                          <a:effectLst/>
                          <a:latin typeface="+mj-lt"/>
                        </a:rPr>
                        <a:t> funds to cover an employee’s salary and benefits.</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These may also be the same, but only if the payroll department is a planning department in UPlan.</a:t>
                      </a:r>
                      <a:endParaRPr lang="en-US" sz="1400" dirty="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2032001" y="3152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en-US" altLang="en-US" sz="1800" b="0">
              <a:latin typeface="Arial" pitchFamily="34" charset="0"/>
              <a:cs typeface="Arial" pitchFamily="34" charset="0"/>
            </a:endParaRPr>
          </a:p>
        </p:txBody>
      </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
        <p:nvSpPr>
          <p:cNvPr id="8" name="Date Placeholder 7"/>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15831073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is enabled for two Pay Components </a:t>
            </a:r>
          </a:p>
        </p:txBody>
      </p:sp>
      <p:sp>
        <p:nvSpPr>
          <p:cNvPr id="3" name="Content Placeholder 2"/>
          <p:cNvSpPr>
            <a:spLocks noGrp="1"/>
          </p:cNvSpPr>
          <p:nvPr>
            <p:ph idx="1"/>
          </p:nvPr>
        </p:nvSpPr>
        <p:spPr>
          <a:xfrm>
            <a:off x="573024" y="1511810"/>
            <a:ext cx="11100731" cy="3925163"/>
          </a:xfrm>
        </p:spPr>
        <p:txBody>
          <a:bodyPr/>
          <a:lstStyle/>
          <a:p>
            <a:r>
              <a:rPr lang="en-US" sz="2000" dirty="0"/>
              <a:t>Each employee’s compensation can be comprised of many payroll components (ERN codes)</a:t>
            </a:r>
            <a:endParaRPr lang="en-US" sz="1000" dirty="0"/>
          </a:p>
          <a:p>
            <a:r>
              <a:rPr lang="en-US" sz="2000" dirty="0"/>
              <a:t>UPlan maps ERN codes from UCPath into two pay components:</a:t>
            </a:r>
          </a:p>
          <a:p>
            <a:endParaRPr lang="en-US" sz="2000" dirty="0"/>
          </a:p>
          <a:p>
            <a:endParaRPr lang="en-US" sz="2000" dirty="0"/>
          </a:p>
          <a:p>
            <a:endParaRPr lang="en-US" sz="2000" dirty="0"/>
          </a:p>
          <a:p>
            <a:pPr marL="0" indent="0">
              <a:buNone/>
            </a:pPr>
            <a:endParaRPr lang="en-US" dirty="0"/>
          </a:p>
          <a:p>
            <a:pPr marL="0" indent="0">
              <a:buNone/>
            </a:pPr>
            <a:endParaRPr lang="en-US" dirty="0"/>
          </a:p>
          <a:p>
            <a:pPr marL="0" indent="0">
              <a:buNone/>
            </a:pPr>
            <a:endParaRPr lang="en-US" dirty="0"/>
          </a:p>
          <a:p>
            <a:pPr marL="1371600" lvl="3" indent="0">
              <a:buNone/>
            </a:pPr>
            <a:endParaRPr lang="en-US" dirty="0"/>
          </a:p>
          <a:p>
            <a:pPr marL="1371600" lvl="3" indent="0">
              <a:buNone/>
            </a:pPr>
            <a:endParaRPr lang="en-US" dirty="0"/>
          </a:p>
          <a:p>
            <a:pPr marL="1371600" lvl="3" indent="0">
              <a:buNone/>
            </a:pPr>
            <a:endParaRPr lang="en-US" sz="1000" dirty="0"/>
          </a:p>
          <a:p>
            <a:r>
              <a:rPr lang="en-US" sz="2000" dirty="0"/>
              <a:t>Exclusions include ERN codes that are inactive or have no pay/expense associated.</a:t>
            </a:r>
          </a:p>
          <a:p>
            <a:pPr marL="0" indent="0">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350147149"/>
              </p:ext>
            </p:extLst>
          </p:nvPr>
        </p:nvGraphicFramePr>
        <p:xfrm>
          <a:off x="817150" y="2528235"/>
          <a:ext cx="10371438" cy="2678078"/>
        </p:xfrm>
        <a:graphic>
          <a:graphicData uri="http://schemas.openxmlformats.org/drawingml/2006/table">
            <a:tbl>
              <a:tblPr firstRow="1" bandRow="1">
                <a:tableStyleId>{5C22544A-7EE6-4342-B048-85BDC9FD1C3A}</a:tableStyleId>
              </a:tblPr>
              <a:tblGrid>
                <a:gridCol w="2108887">
                  <a:extLst>
                    <a:ext uri="{9D8B030D-6E8A-4147-A177-3AD203B41FA5}">
                      <a16:colId xmlns:a16="http://schemas.microsoft.com/office/drawing/2014/main" val="20000"/>
                    </a:ext>
                  </a:extLst>
                </a:gridCol>
                <a:gridCol w="4366054">
                  <a:extLst>
                    <a:ext uri="{9D8B030D-6E8A-4147-A177-3AD203B41FA5}">
                      <a16:colId xmlns:a16="http://schemas.microsoft.com/office/drawing/2014/main" val="20001"/>
                    </a:ext>
                  </a:extLst>
                </a:gridCol>
                <a:gridCol w="3896497">
                  <a:extLst>
                    <a:ext uri="{9D8B030D-6E8A-4147-A177-3AD203B41FA5}">
                      <a16:colId xmlns:a16="http://schemas.microsoft.com/office/drawing/2014/main" val="20002"/>
                    </a:ext>
                  </a:extLst>
                </a:gridCol>
              </a:tblGrid>
              <a:tr h="525005">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Salary Component</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Faculty Salary and Benefits</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Non-Faculty Academic/Staff Salary and Benefits</a:t>
                      </a:r>
                      <a:endParaRPr lang="en-US" sz="1400" dirty="0">
                        <a:effectLst/>
                        <a:latin typeface="Arial" panose="020B0604020202020204" pitchFamily="34" charset="0"/>
                        <a:ea typeface="Calibri"/>
                        <a:cs typeface="Arial" panose="020B0604020202020204" pitchFamily="34" charset="0"/>
                      </a:endParaRPr>
                    </a:p>
                  </a:txBody>
                  <a:tcPr marL="73025" marR="73025" marT="0" marB="0"/>
                </a:tc>
                <a:extLst>
                  <a:ext uri="{0D108BD9-81ED-4DB2-BD59-A6C34878D82A}">
                    <a16:rowId xmlns:a16="http://schemas.microsoft.com/office/drawing/2014/main" val="10000"/>
                  </a:ext>
                </a:extLst>
              </a:tr>
              <a:tr h="1441185">
                <a:tc>
                  <a:txBody>
                    <a:bodyPr/>
                    <a:lstStyle/>
                    <a:p>
                      <a:pPr marL="0" marR="0">
                        <a:lnSpc>
                          <a:spcPct val="115000"/>
                        </a:lnSpc>
                        <a:spcBef>
                          <a:spcPts val="0"/>
                        </a:spcBef>
                        <a:spcAft>
                          <a:spcPts val="0"/>
                        </a:spcAft>
                      </a:pPr>
                      <a:r>
                        <a:rPr lang="en-US" sz="1400" b="1" dirty="0">
                          <a:effectLst/>
                          <a:latin typeface="Arial" panose="020B0604020202020204" pitchFamily="34" charset="0"/>
                          <a:ea typeface="Calibri"/>
                          <a:cs typeface="Arial" panose="020B0604020202020204" pitchFamily="34" charset="0"/>
                        </a:rPr>
                        <a:t>Base &amp; Negotiated</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X and X' portion</a:t>
                      </a:r>
                      <a:r>
                        <a:rPr lang="en-US" sz="1400" baseline="0" dirty="0">
                          <a:effectLst/>
                          <a:latin typeface="Arial" panose="020B0604020202020204" pitchFamily="34" charset="0"/>
                          <a:ea typeface="Calibri"/>
                          <a:cs typeface="Arial" panose="020B0604020202020204" pitchFamily="34" charset="0"/>
                        </a:rPr>
                        <a:t> </a:t>
                      </a:r>
                      <a:r>
                        <a:rPr lang="en-US" sz="1400" dirty="0">
                          <a:effectLst/>
                          <a:latin typeface="Arial" panose="020B0604020202020204" pitchFamily="34" charset="0"/>
                          <a:ea typeface="Calibri"/>
                          <a:cs typeface="Arial" panose="020B0604020202020204" pitchFamily="34" charset="0"/>
                        </a:rPr>
                        <a:t>of faculty salary (Health Sciences Compensation Plan) as well as credits that impact base pay</a:t>
                      </a:r>
                    </a:p>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Y portion of faculty salary (Health Sciences Compensation Plan) </a:t>
                      </a: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a:effectLst/>
                          <a:latin typeface="Arial" panose="020B0604020202020204" pitchFamily="34" charset="0"/>
                          <a:ea typeface="Calibri"/>
                          <a:cs typeface="Arial" panose="020B0604020202020204" pitchFamily="34" charset="0"/>
                        </a:rPr>
                        <a:t>Includes regular salary and those salaries that are treated like regular pay as well as credits that impact base pay.</a:t>
                      </a:r>
                    </a:p>
                  </a:txBody>
                  <a:tcPr marL="73025" marR="73025" marT="0" marB="0"/>
                </a:tc>
                <a:extLst>
                  <a:ext uri="{0D108BD9-81ED-4DB2-BD59-A6C34878D82A}">
                    <a16:rowId xmlns:a16="http://schemas.microsoft.com/office/drawing/2014/main" val="10001"/>
                  </a:ext>
                </a:extLst>
              </a:tr>
              <a:tr h="711888">
                <a:tc>
                  <a:txBody>
                    <a:bodyPr/>
                    <a:lstStyle/>
                    <a:p>
                      <a:pPr marL="0" marR="0">
                        <a:lnSpc>
                          <a:spcPct val="115000"/>
                        </a:lnSpc>
                        <a:spcBef>
                          <a:spcPts val="0"/>
                        </a:spcBef>
                        <a:spcAft>
                          <a:spcPts val="0"/>
                        </a:spcAft>
                      </a:pPr>
                      <a:r>
                        <a:rPr lang="en-US" sz="1400" b="1" dirty="0">
                          <a:effectLst/>
                          <a:latin typeface="Arial" panose="020B0604020202020204" pitchFamily="34" charset="0"/>
                          <a:ea typeface="Calibri"/>
                          <a:cs typeface="Arial" panose="020B0604020202020204" pitchFamily="34" charset="0"/>
                        </a:rPr>
                        <a:t>Additional/Other</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all salary not included in the X</a:t>
                      </a:r>
                      <a:r>
                        <a:rPr lang="en-US" sz="1400" baseline="0" dirty="0">
                          <a:effectLst/>
                          <a:latin typeface="Arial" panose="020B0604020202020204" pitchFamily="34" charset="0"/>
                          <a:ea typeface="Calibri"/>
                          <a:cs typeface="Arial" panose="020B0604020202020204" pitchFamily="34" charset="0"/>
                        </a:rPr>
                        <a:t> and</a:t>
                      </a:r>
                      <a:r>
                        <a:rPr lang="en-US" sz="1400" dirty="0">
                          <a:effectLst/>
                          <a:latin typeface="Arial" panose="020B0604020202020204" pitchFamily="34" charset="0"/>
                          <a:ea typeface="Calibri"/>
                          <a:cs typeface="Arial" panose="020B0604020202020204" pitchFamily="34" charset="0"/>
                        </a:rPr>
                        <a:t> Y</a:t>
                      </a:r>
                      <a:r>
                        <a:rPr lang="en-US" sz="1400" baseline="0" dirty="0">
                          <a:effectLst/>
                          <a:latin typeface="Arial" panose="020B0604020202020204" pitchFamily="34" charset="0"/>
                          <a:ea typeface="Calibri"/>
                          <a:cs typeface="Arial" panose="020B0604020202020204" pitchFamily="34" charset="0"/>
                        </a:rPr>
                        <a:t> </a:t>
                      </a:r>
                      <a:r>
                        <a:rPr lang="en-US" sz="1400" dirty="0">
                          <a:effectLst/>
                          <a:latin typeface="Arial" panose="020B0604020202020204" pitchFamily="34" charset="0"/>
                          <a:ea typeface="Calibri"/>
                          <a:cs typeface="Arial" panose="020B0604020202020204" pitchFamily="34" charset="0"/>
                        </a:rPr>
                        <a:t>components of faculty salary.</a:t>
                      </a: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all non-base salary, such as shift differentials and overtime.</a:t>
                      </a:r>
                    </a:p>
                  </a:txBody>
                  <a:tcPr marL="73025" marR="73025"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8</a:t>
            </a:fld>
            <a:endParaRPr lang="en-US" dirty="0"/>
          </a:p>
        </p:txBody>
      </p:sp>
      <p:sp>
        <p:nvSpPr>
          <p:cNvPr id="7" name="Date Placeholder 6"/>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30997587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Results are sent to General Planning in three employee groups</a:t>
            </a:r>
          </a:p>
        </p:txBody>
      </p:sp>
      <p:sp>
        <p:nvSpPr>
          <p:cNvPr id="7" name="Content Placeholder 6"/>
          <p:cNvSpPr>
            <a:spLocks noGrp="1"/>
          </p:cNvSpPr>
          <p:nvPr>
            <p:ph idx="1"/>
          </p:nvPr>
        </p:nvSpPr>
        <p:spPr/>
        <p:txBody>
          <a:bodyPr/>
          <a:lstStyle/>
          <a:p>
            <a:r>
              <a:rPr lang="en-US" sz="2200" dirty="0"/>
              <a:t>Employees are grouped based on </a:t>
            </a:r>
            <a:r>
              <a:rPr lang="en-US" sz="2200" dirty="0" err="1"/>
              <a:t>Jobcodes</a:t>
            </a:r>
            <a:r>
              <a:rPr lang="en-US" sz="2200" dirty="0"/>
              <a:t>:</a:t>
            </a:r>
          </a:p>
          <a:p>
            <a:pPr lvl="1"/>
            <a:r>
              <a:rPr lang="en-US" dirty="0"/>
              <a:t>Faculty Academic (5000C: Faculty salaries, 5010C: Faculty bonuses &amp; incentive, 5030C: Faculty benefits)</a:t>
            </a:r>
          </a:p>
          <a:p>
            <a:pPr lvl="1"/>
            <a:r>
              <a:rPr lang="en-US" dirty="0"/>
              <a:t>Non-faculty Academic (5020C: Non-faculty academic salaries, 5040C: Non-faculty academic benefits)</a:t>
            </a:r>
          </a:p>
          <a:p>
            <a:pPr lvl="1"/>
            <a:r>
              <a:rPr lang="en-US" dirty="0"/>
              <a:t>Staff (5050C: Staff salaries and overtime, 5060C: Staff benefits)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9</a:t>
            </a:fld>
            <a:endParaRPr lang="en-US" dirty="0"/>
          </a:p>
        </p:txBody>
      </p:sp>
      <p:sp>
        <p:nvSpPr>
          <p:cNvPr id="4" name="Date Placeholder 3"/>
          <p:cNvSpPr>
            <a:spLocks noGrp="1"/>
          </p:cNvSpPr>
          <p:nvPr>
            <p:ph type="dt" sz="half" idx="2"/>
          </p:nvPr>
        </p:nvSpPr>
        <p:spPr/>
        <p:txBody>
          <a:bodyPr/>
          <a:lstStyle/>
          <a:p>
            <a:r>
              <a:rPr lang="en-US" dirty="0"/>
              <a:t>01/18/2024</a:t>
            </a:r>
          </a:p>
        </p:txBody>
      </p:sp>
    </p:spTree>
    <p:extLst>
      <p:ext uri="{BB962C8B-B14F-4D97-AF65-F5344CB8AC3E}">
        <p14:creationId xmlns:p14="http://schemas.microsoft.com/office/powerpoint/2010/main" val="4187235205"/>
      </p:ext>
    </p:extLst>
  </p:cSld>
  <p:clrMapOvr>
    <a:masterClrMapping/>
  </p:clrMapOvr>
  <p:transition>
    <p:fade/>
  </p:transition>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17070</TotalTime>
  <Words>5598</Words>
  <Application>Microsoft Office PowerPoint</Application>
  <PresentationFormat>Widescreen</PresentationFormat>
  <Paragraphs>805</Paragraphs>
  <Slides>63</Slides>
  <Notes>63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63</vt:i4>
      </vt:variant>
    </vt:vector>
  </HeadingPairs>
  <TitlesOfParts>
    <vt:vector size="77" baseType="lpstr">
      <vt:lpstr>Arial</vt:lpstr>
      <vt:lpstr>Calibri</vt:lpstr>
      <vt:lpstr>Garamond</vt:lpstr>
      <vt:lpstr>Helvetica</vt:lpstr>
      <vt:lpstr>Symbol</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UPlan Employee Planning</vt:lpstr>
      <vt:lpstr>PowerPoint Presentation</vt:lpstr>
      <vt:lpstr>Contents</vt:lpstr>
      <vt:lpstr>Employee Planning Overview and Concepts</vt:lpstr>
      <vt:lpstr>Employee Planning Features</vt:lpstr>
      <vt:lpstr>Employee Planning Features (continued)</vt:lpstr>
      <vt:lpstr>Salary and benefit levels are planned by the HR department</vt:lpstr>
      <vt:lpstr>Planning is enabled for two Pay Components </vt:lpstr>
      <vt:lpstr>Results are sent to General Planning in three employee groups</vt:lpstr>
      <vt:lpstr>What is not included in Employee Planning?</vt:lpstr>
      <vt:lpstr>Users can plan at the employee level for Year 2 or use Adjustment accounts</vt:lpstr>
      <vt:lpstr>External Data Integration</vt:lpstr>
      <vt:lpstr>Employee Planning Business Process</vt:lpstr>
      <vt:lpstr>Employee Planning includes three sets of planning forms along with reports and other functionality on the Task List</vt:lpstr>
      <vt:lpstr>PowerPoint Presentation</vt:lpstr>
      <vt:lpstr>Search Individual Employee form allows data entry for a single employee </vt:lpstr>
      <vt:lpstr>Tab 1 (Empl Salary) allows for updates to the salary levels by component</vt:lpstr>
      <vt:lpstr>Tab 1 (Empl Salary &amp; Benefits) allows for updates to the salary levels and adjustments to benefits rates by salary component</vt:lpstr>
      <vt:lpstr>Rows: Employee Salary Level Data</vt:lpstr>
      <vt:lpstr>Rows: Employee Benefits Level Data</vt:lpstr>
      <vt:lpstr>The new base and negotiated salary is calculated based on the four rows above</vt:lpstr>
      <vt:lpstr>Empl Benefits allows adjustments to benefits rates</vt:lpstr>
      <vt:lpstr>Tab 2 (Empl Distr Pct) allows adjustments to pay distributions by salary component</vt:lpstr>
      <vt:lpstr>Tab 2 (Empl Distr Pct) allows adjustments to pay distributions by salary component</vt:lpstr>
      <vt:lpstr>The time-balance-last feature for the YearTotal column on Tab 2 Empl Distr Pct </vt:lpstr>
      <vt:lpstr>To add a DFP distribution, right-click anywhere in the tab workspace</vt:lpstr>
      <vt:lpstr>Then, use the prompt to select the Jobcode, Pay Component, DeptID, Fund and Project</vt:lpstr>
      <vt:lpstr>Tabs 3 and 4 display the dollar amounts of planned pay distributions by DFP</vt:lpstr>
      <vt:lpstr>Tabs 3 and 4 display the dollar amounts of planned pay distributions by DFP (cont’d)</vt:lpstr>
      <vt:lpstr>Tab 5 (Empl Summary) contains summary information about the employee </vt:lpstr>
      <vt:lpstr>Rows: Employee Summary Page Data Form</vt:lpstr>
      <vt:lpstr>The Employee Landing Page lists all of the employees in a selected MyOrg</vt:lpstr>
      <vt:lpstr>Columns: Employee Landing Page</vt:lpstr>
      <vt:lpstr>PowerPoint Presentation</vt:lpstr>
      <vt:lpstr>The Multi-employee Salary and Benefit Level form covers base and negotiated compensation</vt:lpstr>
      <vt:lpstr>Layout of Multi-employee Salary and Benefit Level</vt:lpstr>
      <vt:lpstr>The Multi-employee Pay Distribution form is similar to tab 3 of the individual employee form</vt:lpstr>
      <vt:lpstr>Layout of Multi-employee Distribution Form </vt:lpstr>
      <vt:lpstr>PowerPoint Presentation</vt:lpstr>
      <vt:lpstr>A To-Be-Hired Employee is a provision for a new hire(s) or salary savings </vt:lpstr>
      <vt:lpstr>TBH forms have a few differences</vt:lpstr>
      <vt:lpstr>The TBH landing page is where you add new to-be-hired provisions</vt:lpstr>
      <vt:lpstr>To add a TBH, use the right-click menu from the TBH landing page</vt:lpstr>
      <vt:lpstr>Data Elements for Adding a TBH</vt:lpstr>
      <vt:lpstr>To remove a TBH, also use the right-click menu from the TBH landing page</vt:lpstr>
      <vt:lpstr>Planners can leverage the TBH forms to plan for a group of employees</vt:lpstr>
      <vt:lpstr>TBH provisions should be named following DeptID hierarchy protocol</vt:lpstr>
      <vt:lpstr>PowerPoint Presentation</vt:lpstr>
      <vt:lpstr>Salary Global Assumptions are set by BRM, Level 1 and 2 Coordinators</vt:lpstr>
      <vt:lpstr>Salary Global Assumptions Form</vt:lpstr>
      <vt:lpstr>Responsibilities in Employee Planning</vt:lpstr>
      <vt:lpstr>In Employee Planning, planners may seed for the forecast, Year 1, and Year 2</vt:lpstr>
      <vt:lpstr>July base and negotiated salary levels can be seeded from any source month</vt:lpstr>
      <vt:lpstr>Separate rules are available for seeding benefit rates in the Forecast, Year 1, and Year 2</vt:lpstr>
      <vt:lpstr>Planners can seed DFP pay distributions for the Forecast, Year 1, and Year 2</vt:lpstr>
      <vt:lpstr>PowerPoint Presentation</vt:lpstr>
      <vt:lpstr>Two Employee Reports Available (more may be added in the future)</vt:lpstr>
      <vt:lpstr>Two Employee Reports Available (more may be added in the future)</vt:lpstr>
      <vt:lpstr>PowerPoint Presentation</vt:lpstr>
      <vt:lpstr>Employees with a UCSF Health home department are not included in UPlan</vt:lpstr>
      <vt:lpstr>Benefits for Fellows and Residents with No Salary </vt:lpstr>
      <vt:lpstr>Adjustments to salary and benefits can be made in General Planning</vt:lpstr>
      <vt:lpstr>The Revenue and Expense form includes 7 salary and benefit adjustment accounts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Luong, Carol</cp:lastModifiedBy>
  <cp:revision>618</cp:revision>
  <cp:lastPrinted>2017-01-23T17:15:27Z</cp:lastPrinted>
  <dcterms:created xsi:type="dcterms:W3CDTF">2008-05-30T21:40:53Z</dcterms:created>
  <dcterms:modified xsi:type="dcterms:W3CDTF">2024-01-23T23:14:45Z</dcterms:modified>
</cp:coreProperties>
</file>