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836" r:id="rId2"/>
    <p:sldMasterId id="2147483851" r:id="rId3"/>
    <p:sldMasterId id="2147484087" r:id="rId4"/>
    <p:sldMasterId id="2147484091" r:id="rId5"/>
    <p:sldMasterId id="2147484098" r:id="rId6"/>
    <p:sldMasterId id="2147484124" r:id="rId7"/>
    <p:sldMasterId id="2147484143" r:id="rId8"/>
  </p:sldMasterIdLst>
  <p:notesMasterIdLst>
    <p:notesMasterId r:id="rId79"/>
  </p:notesMasterIdLst>
  <p:handoutMasterIdLst>
    <p:handoutMasterId r:id="rId80"/>
  </p:handoutMasterIdLst>
  <p:sldIdLst>
    <p:sldId id="358" r:id="rId9"/>
    <p:sldId id="357" r:id="rId10"/>
    <p:sldId id="263" r:id="rId11"/>
    <p:sldId id="359" r:id="rId12"/>
    <p:sldId id="265" r:id="rId13"/>
    <p:sldId id="267" r:id="rId14"/>
    <p:sldId id="365" r:id="rId15"/>
    <p:sldId id="266" r:id="rId16"/>
    <p:sldId id="268" r:id="rId17"/>
    <p:sldId id="269" r:id="rId18"/>
    <p:sldId id="270" r:id="rId19"/>
    <p:sldId id="271" r:id="rId20"/>
    <p:sldId id="332" r:id="rId21"/>
    <p:sldId id="360" r:id="rId22"/>
    <p:sldId id="272" r:id="rId23"/>
    <p:sldId id="273" r:id="rId24"/>
    <p:sldId id="274" r:id="rId25"/>
    <p:sldId id="361" r:id="rId26"/>
    <p:sldId id="275" r:id="rId27"/>
    <p:sldId id="362" r:id="rId28"/>
    <p:sldId id="277" r:id="rId29"/>
    <p:sldId id="278" r:id="rId30"/>
    <p:sldId id="282" r:id="rId31"/>
    <p:sldId id="279" r:id="rId32"/>
    <p:sldId id="280" r:id="rId33"/>
    <p:sldId id="281" r:id="rId34"/>
    <p:sldId id="283" r:id="rId35"/>
    <p:sldId id="284" r:id="rId36"/>
    <p:sldId id="285" r:id="rId37"/>
    <p:sldId id="286" r:id="rId38"/>
    <p:sldId id="287" r:id="rId39"/>
    <p:sldId id="288" r:id="rId40"/>
    <p:sldId id="289" r:id="rId41"/>
    <p:sldId id="292" r:id="rId42"/>
    <p:sldId id="293" r:id="rId43"/>
    <p:sldId id="295" r:id="rId44"/>
    <p:sldId id="296" r:id="rId45"/>
    <p:sldId id="298" r:id="rId46"/>
    <p:sldId id="299" r:id="rId47"/>
    <p:sldId id="300" r:id="rId48"/>
    <p:sldId id="327" r:id="rId49"/>
    <p:sldId id="331" r:id="rId50"/>
    <p:sldId id="363" r:id="rId51"/>
    <p:sldId id="323" r:id="rId52"/>
    <p:sldId id="326" r:id="rId53"/>
    <p:sldId id="333" r:id="rId54"/>
    <p:sldId id="334" r:id="rId55"/>
    <p:sldId id="335" r:id="rId56"/>
    <p:sldId id="324" r:id="rId57"/>
    <p:sldId id="325" r:id="rId58"/>
    <p:sldId id="305" r:id="rId59"/>
    <p:sldId id="307" r:id="rId60"/>
    <p:sldId id="310" r:id="rId61"/>
    <p:sldId id="314" r:id="rId62"/>
    <p:sldId id="315" r:id="rId63"/>
    <p:sldId id="316" r:id="rId64"/>
    <p:sldId id="364" r:id="rId65"/>
    <p:sldId id="336" r:id="rId66"/>
    <p:sldId id="337" r:id="rId67"/>
    <p:sldId id="338" r:id="rId68"/>
    <p:sldId id="340" r:id="rId69"/>
    <p:sldId id="341" r:id="rId70"/>
    <p:sldId id="342" r:id="rId71"/>
    <p:sldId id="343" r:id="rId72"/>
    <p:sldId id="339" r:id="rId73"/>
    <p:sldId id="322" r:id="rId74"/>
    <p:sldId id="319" r:id="rId75"/>
    <p:sldId id="320" r:id="rId76"/>
    <p:sldId id="321" r:id="rId77"/>
    <p:sldId id="356" r:id="rId78"/>
  </p:sldIdLst>
  <p:sldSz cx="12192000" cy="6858000"/>
  <p:notesSz cx="7023100" cy="93091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 Caro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CCB"/>
    <a:srgbClr val="90BD31"/>
    <a:srgbClr val="003366"/>
    <a:srgbClr val="990000"/>
    <a:srgbClr val="7799BB"/>
    <a:srgbClr val="999933"/>
    <a:srgbClr val="CC9933"/>
    <a:srgbClr val="FFFF99"/>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3881" autoAdjust="0"/>
  </p:normalViewPr>
  <p:slideViewPr>
    <p:cSldViewPr snapToGrid="0">
      <p:cViewPr>
        <p:scale>
          <a:sx n="100" d="100"/>
          <a:sy n="100" d="100"/>
        </p:scale>
        <p:origin x="450"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5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l" defTabSz="924124">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3977929" y="1"/>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4124">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8841184"/>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l" defTabSz="924124">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3977929" y="8841184"/>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4124">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43918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l" defTabSz="924124">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3977929" y="1"/>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4124">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07988" y="696913"/>
            <a:ext cx="6207125" cy="3490912"/>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02616" y="4422131"/>
            <a:ext cx="5617870" cy="41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41184"/>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l" defTabSz="924124">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3977929" y="8841184"/>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4124">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3740273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32114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10</a:t>
            </a:fld>
            <a:endParaRPr lang="en-US"/>
          </a:p>
        </p:txBody>
      </p:sp>
    </p:spTree>
    <p:extLst>
      <p:ext uri="{BB962C8B-B14F-4D97-AF65-F5344CB8AC3E}">
        <p14:creationId xmlns:p14="http://schemas.microsoft.com/office/powerpoint/2010/main" val="232700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11</a:t>
            </a:fld>
            <a:endParaRPr lang="en-US" dirty="0"/>
          </a:p>
        </p:txBody>
      </p:sp>
    </p:spTree>
    <p:extLst>
      <p:ext uri="{BB962C8B-B14F-4D97-AF65-F5344CB8AC3E}">
        <p14:creationId xmlns:p14="http://schemas.microsoft.com/office/powerpoint/2010/main" val="229580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12</a:t>
            </a:fld>
            <a:endParaRPr lang="en-US" dirty="0"/>
          </a:p>
        </p:txBody>
      </p:sp>
    </p:spTree>
    <p:extLst>
      <p:ext uri="{BB962C8B-B14F-4D97-AF65-F5344CB8AC3E}">
        <p14:creationId xmlns:p14="http://schemas.microsoft.com/office/powerpoint/2010/main" val="195085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13</a:t>
            </a:fld>
            <a:endParaRPr lang="en-US"/>
          </a:p>
        </p:txBody>
      </p:sp>
    </p:spTree>
    <p:extLst>
      <p:ext uri="{BB962C8B-B14F-4D97-AF65-F5344CB8AC3E}">
        <p14:creationId xmlns:p14="http://schemas.microsoft.com/office/powerpoint/2010/main" val="197128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14</a:t>
            </a:fld>
            <a:endParaRPr lang="en-US"/>
          </a:p>
        </p:txBody>
      </p:sp>
    </p:spTree>
    <p:extLst>
      <p:ext uri="{BB962C8B-B14F-4D97-AF65-F5344CB8AC3E}">
        <p14:creationId xmlns:p14="http://schemas.microsoft.com/office/powerpoint/2010/main" val="729564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intuitive</a:t>
            </a:r>
          </a:p>
        </p:txBody>
      </p:sp>
      <p:sp>
        <p:nvSpPr>
          <p:cNvPr id="4" name="Slide Number Placeholder 3"/>
          <p:cNvSpPr>
            <a:spLocks noGrp="1"/>
          </p:cNvSpPr>
          <p:nvPr>
            <p:ph type="sldNum" sz="quarter" idx="10"/>
          </p:nvPr>
        </p:nvSpPr>
        <p:spPr/>
        <p:txBody>
          <a:bodyPr/>
          <a:lstStyle/>
          <a:p>
            <a:fld id="{672DBADA-7137-4FF6-9D46-D14E4D75BF29}" type="slidenum">
              <a:rPr lang="en-US" smtClean="0"/>
              <a:t>15</a:t>
            </a:fld>
            <a:endParaRPr lang="en-US" dirty="0"/>
          </a:p>
        </p:txBody>
      </p:sp>
    </p:spTree>
    <p:extLst>
      <p:ext uri="{BB962C8B-B14F-4D97-AF65-F5344CB8AC3E}">
        <p14:creationId xmlns:p14="http://schemas.microsoft.com/office/powerpoint/2010/main" val="355392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16</a:t>
            </a:fld>
            <a:endParaRPr lang="en-US"/>
          </a:p>
        </p:txBody>
      </p:sp>
    </p:spTree>
    <p:extLst>
      <p:ext uri="{BB962C8B-B14F-4D97-AF65-F5344CB8AC3E}">
        <p14:creationId xmlns:p14="http://schemas.microsoft.com/office/powerpoint/2010/main" val="3505734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17</a:t>
            </a:fld>
            <a:endParaRPr lang="en-US"/>
          </a:p>
        </p:txBody>
      </p:sp>
    </p:spTree>
    <p:extLst>
      <p:ext uri="{BB962C8B-B14F-4D97-AF65-F5344CB8AC3E}">
        <p14:creationId xmlns:p14="http://schemas.microsoft.com/office/powerpoint/2010/main" val="2728871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18</a:t>
            </a:fld>
            <a:endParaRPr lang="en-US"/>
          </a:p>
        </p:txBody>
      </p:sp>
    </p:spTree>
    <p:extLst>
      <p:ext uri="{BB962C8B-B14F-4D97-AF65-F5344CB8AC3E}">
        <p14:creationId xmlns:p14="http://schemas.microsoft.com/office/powerpoint/2010/main" val="270527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19</a:t>
            </a:fld>
            <a:endParaRPr lang="en-US"/>
          </a:p>
        </p:txBody>
      </p:sp>
    </p:spTree>
    <p:extLst>
      <p:ext uri="{BB962C8B-B14F-4D97-AF65-F5344CB8AC3E}">
        <p14:creationId xmlns:p14="http://schemas.microsoft.com/office/powerpoint/2010/main" val="186310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a:t>
            </a:fld>
            <a:endParaRPr lang="en-US"/>
          </a:p>
        </p:txBody>
      </p:sp>
    </p:spTree>
    <p:extLst>
      <p:ext uri="{BB962C8B-B14F-4D97-AF65-F5344CB8AC3E}">
        <p14:creationId xmlns:p14="http://schemas.microsoft.com/office/powerpoint/2010/main" val="85365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20</a:t>
            </a:fld>
            <a:endParaRPr lang="en-US"/>
          </a:p>
        </p:txBody>
      </p:sp>
    </p:spTree>
    <p:extLst>
      <p:ext uri="{BB962C8B-B14F-4D97-AF65-F5344CB8AC3E}">
        <p14:creationId xmlns:p14="http://schemas.microsoft.com/office/powerpoint/2010/main" val="233696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Cannot modify the actual design of the form</a:t>
            </a:r>
          </a:p>
          <a:p>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21</a:t>
            </a:fld>
            <a:endParaRPr lang="en-US"/>
          </a:p>
        </p:txBody>
      </p:sp>
    </p:spTree>
    <p:extLst>
      <p:ext uri="{BB962C8B-B14F-4D97-AF65-F5344CB8AC3E}">
        <p14:creationId xmlns:p14="http://schemas.microsoft.com/office/powerpoint/2010/main" val="235689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22</a:t>
            </a:fld>
            <a:endParaRPr lang="en-US"/>
          </a:p>
        </p:txBody>
      </p:sp>
    </p:spTree>
    <p:extLst>
      <p:ext uri="{BB962C8B-B14F-4D97-AF65-F5344CB8AC3E}">
        <p14:creationId xmlns:p14="http://schemas.microsoft.com/office/powerpoint/2010/main" val="384614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23</a:t>
            </a:fld>
            <a:endParaRPr lang="en-US"/>
          </a:p>
        </p:txBody>
      </p:sp>
    </p:spTree>
    <p:extLst>
      <p:ext uri="{BB962C8B-B14F-4D97-AF65-F5344CB8AC3E}">
        <p14:creationId xmlns:p14="http://schemas.microsoft.com/office/powerpoint/2010/main" val="1221310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pPr lvl="1"/>
            <a:r>
              <a:rPr lang="en-US" b="0" dirty="0"/>
              <a:t>Landing Page: </a:t>
            </a:r>
          </a:p>
          <a:p>
            <a:pPr marL="641540" lvl="1" indent="-174966">
              <a:buFont typeface="Arial" panose="020B0604020202020204" pitchFamily="34" charset="0"/>
              <a:buChar char="•"/>
            </a:pPr>
            <a:r>
              <a:rPr lang="en-US" b="0" dirty="0"/>
              <a:t>Summary listing</a:t>
            </a:r>
            <a:r>
              <a:rPr lang="en-US" b="1" dirty="0"/>
              <a:t> </a:t>
            </a:r>
            <a:r>
              <a:rPr lang="en-US" dirty="0"/>
              <a:t>of information;</a:t>
            </a:r>
            <a:r>
              <a:rPr lang="en-US" baseline="0" dirty="0"/>
              <a:t> </a:t>
            </a:r>
            <a:r>
              <a:rPr lang="en-US" dirty="0"/>
              <a:t>Not for entering data</a:t>
            </a:r>
          </a:p>
          <a:p>
            <a:pPr marL="641540" lvl="1" indent="-174966">
              <a:buFont typeface="Arial" panose="020B0604020202020204" pitchFamily="34" charset="0"/>
              <a:buChar char="•"/>
            </a:pPr>
            <a:r>
              <a:rPr lang="en-US" dirty="0"/>
              <a:t>Used to jump to related Data Entry Form</a:t>
            </a:r>
          </a:p>
          <a:p>
            <a:pPr marL="641540" lvl="1" indent="-174966">
              <a:buFont typeface="Arial" panose="020B0604020202020204" pitchFamily="34" charset="0"/>
              <a:buChar char="•"/>
            </a:pPr>
            <a:r>
              <a:rPr lang="en-US" dirty="0"/>
              <a:t>In Commitment Tracking and Employee Planning modules</a:t>
            </a:r>
          </a:p>
          <a:p>
            <a:pPr marL="641540" lvl="1" indent="-174966">
              <a:buFont typeface="Arial" panose="020B0604020202020204" pitchFamily="34" charset="0"/>
              <a:buChar char="•"/>
            </a:pPr>
            <a:endParaRPr lang="en-US" dirty="0"/>
          </a:p>
          <a:p>
            <a:pPr marL="466574" lvl="1"/>
            <a:r>
              <a:rPr lang="en-US" dirty="0"/>
              <a:t>Data Entry Form: allows data entry</a:t>
            </a:r>
            <a:r>
              <a:rPr lang="en-US" baseline="0" dirty="0"/>
              <a:t> (when in a planning intersection)</a:t>
            </a:r>
          </a:p>
          <a:p>
            <a:pPr marL="466574" lvl="1"/>
            <a:endParaRPr lang="en-US" baseline="0" dirty="0"/>
          </a:p>
          <a:p>
            <a:pPr marL="466574" lvl="1"/>
            <a:r>
              <a:rPr lang="en-US" baseline="0" dirty="0"/>
              <a:t>Form Reports: in General Planning and Employee Planning </a:t>
            </a:r>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24</a:t>
            </a:fld>
            <a:endParaRPr lang="en-US"/>
          </a:p>
        </p:txBody>
      </p:sp>
    </p:spTree>
    <p:extLst>
      <p:ext uri="{BB962C8B-B14F-4D97-AF65-F5344CB8AC3E}">
        <p14:creationId xmlns:p14="http://schemas.microsoft.com/office/powerpoint/2010/main" val="233510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Landing pages: show you a summary listing and enable you to jump to other detailed Data Entry Forms. </a:t>
            </a:r>
          </a:p>
          <a:p>
            <a:r>
              <a:rPr lang="en-US" dirty="0"/>
              <a:t>Not listing read only form reports on this slide</a:t>
            </a:r>
          </a:p>
        </p:txBody>
      </p:sp>
      <p:sp>
        <p:nvSpPr>
          <p:cNvPr id="4" name="Slide Number Placeholder 3"/>
          <p:cNvSpPr>
            <a:spLocks noGrp="1"/>
          </p:cNvSpPr>
          <p:nvPr>
            <p:ph type="sldNum" sz="quarter" idx="10"/>
          </p:nvPr>
        </p:nvSpPr>
        <p:spPr/>
        <p:txBody>
          <a:bodyPr/>
          <a:lstStyle/>
          <a:p>
            <a:fld id="{672DBADA-7137-4FF6-9D46-D14E4D75BF29}" type="slidenum">
              <a:rPr lang="en-US" smtClean="0"/>
              <a:t>25</a:t>
            </a:fld>
            <a:endParaRPr lang="en-US"/>
          </a:p>
        </p:txBody>
      </p:sp>
    </p:spTree>
    <p:extLst>
      <p:ext uri="{BB962C8B-B14F-4D97-AF65-F5344CB8AC3E}">
        <p14:creationId xmlns:p14="http://schemas.microsoft.com/office/powerpoint/2010/main" val="2404564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26</a:t>
            </a:fld>
            <a:endParaRPr lang="en-US"/>
          </a:p>
        </p:txBody>
      </p:sp>
    </p:spTree>
    <p:extLst>
      <p:ext uri="{BB962C8B-B14F-4D97-AF65-F5344CB8AC3E}">
        <p14:creationId xmlns:p14="http://schemas.microsoft.com/office/powerpoint/2010/main" val="202991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Content pane displays the form-</a:t>
            </a:r>
            <a:r>
              <a:rPr lang="en-US" baseline="0" dirty="0"/>
              <a:t> expand the content pane to display more of the form on your screen</a:t>
            </a:r>
          </a:p>
          <a:p>
            <a:r>
              <a:rPr lang="en-US" baseline="0" dirty="0"/>
              <a:t>Page filters change the DFP (or other dimensions) for which you are planning or forecasting with the form.</a:t>
            </a:r>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27</a:t>
            </a:fld>
            <a:endParaRPr lang="en-US"/>
          </a:p>
        </p:txBody>
      </p:sp>
    </p:spTree>
    <p:extLst>
      <p:ext uri="{BB962C8B-B14F-4D97-AF65-F5344CB8AC3E}">
        <p14:creationId xmlns:p14="http://schemas.microsoft.com/office/powerpoint/2010/main" val="385904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2000" dirty="0"/>
              <a:t>Point of View (POV) contains the dimensions that are hard-coded by the UPlan Administrator on the Data Entry Form </a:t>
            </a:r>
          </a:p>
          <a:p>
            <a:pPr marL="291609" indent="-291609">
              <a:buFont typeface="Arial" panose="020B0604020202020204" pitchFamily="34" charset="0"/>
              <a:buChar char="•"/>
            </a:pPr>
            <a:r>
              <a:rPr lang="en-US" sz="1600" dirty="0"/>
              <a:t>On some forms, the POV also identifies the MyOrg value</a:t>
            </a:r>
          </a:p>
          <a:p>
            <a:pPr marL="291609" indent="-291609">
              <a:buFont typeface="Arial" panose="020B0604020202020204" pitchFamily="34" charset="0"/>
              <a:buChar char="•"/>
            </a:pPr>
            <a:r>
              <a:rPr lang="en-US" sz="1600" dirty="0"/>
              <a:t>In some cases, these are hidden; in others they appear at the top of the form</a:t>
            </a:r>
          </a:p>
          <a:p>
            <a:r>
              <a:rPr lang="en-US" sz="2000" dirty="0"/>
              <a:t>Page Filters are dimensions that can be changed </a:t>
            </a:r>
          </a:p>
          <a:p>
            <a:pPr marL="291609" indent="-291609">
              <a:buFont typeface="Arial" panose="020B0604020202020204" pitchFamily="34" charset="0"/>
              <a:buChar char="•"/>
            </a:pPr>
            <a:r>
              <a:rPr lang="en-US" sz="1600" dirty="0"/>
              <a:t>For each Page Filter dimension, a drop-down list can be used to select another member for that dimension</a:t>
            </a:r>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28</a:t>
            </a:fld>
            <a:endParaRPr lang="en-US"/>
          </a:p>
        </p:txBody>
      </p:sp>
    </p:spTree>
    <p:extLst>
      <p:ext uri="{BB962C8B-B14F-4D97-AF65-F5344CB8AC3E}">
        <p14:creationId xmlns:p14="http://schemas.microsoft.com/office/powerpoint/2010/main" val="852653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Can’t type right into the Page filter box, need to drop down the pick list</a:t>
            </a:r>
          </a:p>
        </p:txBody>
      </p:sp>
      <p:sp>
        <p:nvSpPr>
          <p:cNvPr id="4" name="Slide Number Placeholder 3"/>
          <p:cNvSpPr>
            <a:spLocks noGrp="1"/>
          </p:cNvSpPr>
          <p:nvPr>
            <p:ph type="sldNum" sz="quarter" idx="10"/>
          </p:nvPr>
        </p:nvSpPr>
        <p:spPr/>
        <p:txBody>
          <a:bodyPr/>
          <a:lstStyle/>
          <a:p>
            <a:fld id="{672DBADA-7137-4FF6-9D46-D14E4D75BF29}" type="slidenum">
              <a:rPr lang="en-US" smtClean="0"/>
              <a:t>29</a:t>
            </a:fld>
            <a:endParaRPr lang="en-US"/>
          </a:p>
        </p:txBody>
      </p:sp>
    </p:spTree>
    <p:extLst>
      <p:ext uri="{BB962C8B-B14F-4D97-AF65-F5344CB8AC3E}">
        <p14:creationId xmlns:p14="http://schemas.microsoft.com/office/powerpoint/2010/main" val="408182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a:t>
            </a:fld>
            <a:endParaRPr lang="en-US"/>
          </a:p>
        </p:txBody>
      </p:sp>
    </p:spTree>
    <p:extLst>
      <p:ext uri="{BB962C8B-B14F-4D97-AF65-F5344CB8AC3E}">
        <p14:creationId xmlns:p14="http://schemas.microsoft.com/office/powerpoint/2010/main" val="2926268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Rows are not the entire row, they are the beige colored dimensions</a:t>
            </a:r>
            <a:r>
              <a:rPr lang="en-US" baseline="0" dirty="0"/>
              <a:t> that you will see on any given form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30</a:t>
            </a:fld>
            <a:endParaRPr lang="en-US"/>
          </a:p>
        </p:txBody>
      </p:sp>
    </p:spTree>
    <p:extLst>
      <p:ext uri="{BB962C8B-B14F-4D97-AF65-F5344CB8AC3E}">
        <p14:creationId xmlns:p14="http://schemas.microsoft.com/office/powerpoint/2010/main" val="253527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b="1" dirty="0">
                <a:ea typeface="MS PGothic" pitchFamily="34" charset="-128"/>
              </a:rPr>
              <a:t>Formatting- Cell Shading</a:t>
            </a:r>
            <a:endParaRPr lang="en-US" dirty="0">
              <a:ea typeface="MS PGothic" pitchFamily="34" charset="-128"/>
            </a:endParaRPr>
          </a:p>
          <a:p>
            <a:r>
              <a:rPr lang="en-US" dirty="0">
                <a:ea typeface="MS PGothic" pitchFamily="34" charset="-128"/>
              </a:rPr>
              <a:t>You’ll notice different colors on the form. The cells in which you can enter data are white. Once you’ve entered data, they will turn bright yellow, meaning you have to save the form to send your new data to the database. The orange rows represent subtotals. Gray cells indicate that data are pulled from another source and are therefore also not writable.  In some forms, gray cells may also indicate the result of a calculation.  Blue cells indicate there is supporting detail that generated the cell value.  Finally, pinks cells indicate the completion tracking row on the general planning revenue and expense form.</a:t>
            </a:r>
          </a:p>
          <a:p>
            <a:endParaRPr lang="en-US" dirty="0"/>
          </a:p>
          <a:p>
            <a:r>
              <a:rPr lang="en-US" dirty="0"/>
              <a:t>Not pictured here:</a:t>
            </a:r>
            <a:r>
              <a:rPr lang="en-US" baseline="0" dirty="0"/>
              <a:t> </a:t>
            </a:r>
          </a:p>
          <a:p>
            <a:pPr marL="174966" indent="-174966">
              <a:buFont typeface="Arial" panose="020B0604020202020204" pitchFamily="34" charset="0"/>
              <a:buChar char="•"/>
            </a:pPr>
            <a:r>
              <a:rPr lang="en-US" baseline="0" dirty="0"/>
              <a:t>Blue triangle in the right hand corner of a cell indicates comments or a document attached to a cell</a:t>
            </a:r>
          </a:p>
          <a:p>
            <a:pPr marL="174966" indent="-174966">
              <a:buFont typeface="Arial" panose="020B0604020202020204" pitchFamily="34" charset="0"/>
              <a:buChar char="•"/>
            </a:pPr>
            <a:r>
              <a:rPr lang="en-US" baseline="0" dirty="0"/>
              <a:t>Black cell (on global assumptions): indicates no data entry (not literally blocked, but don’t enter)</a:t>
            </a:r>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93140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32</a:t>
            </a:fld>
            <a:endParaRPr lang="en-US"/>
          </a:p>
        </p:txBody>
      </p:sp>
    </p:spTree>
    <p:extLst>
      <p:ext uri="{BB962C8B-B14F-4D97-AF65-F5344CB8AC3E}">
        <p14:creationId xmlns:p14="http://schemas.microsoft.com/office/powerpoint/2010/main" val="280802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Rows are not the entire row, they are the beige colored dimensions</a:t>
            </a:r>
            <a:r>
              <a:rPr lang="en-US" baseline="0" dirty="0"/>
              <a:t> that you will see on any given form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33</a:t>
            </a:fld>
            <a:endParaRPr lang="en-US"/>
          </a:p>
        </p:txBody>
      </p:sp>
    </p:spTree>
    <p:extLst>
      <p:ext uri="{BB962C8B-B14F-4D97-AF65-F5344CB8AC3E}">
        <p14:creationId xmlns:p14="http://schemas.microsoft.com/office/powerpoint/2010/main" val="2535273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34</a:t>
            </a:fld>
            <a:endParaRPr lang="en-US"/>
          </a:p>
        </p:txBody>
      </p:sp>
    </p:spTree>
    <p:extLst>
      <p:ext uri="{BB962C8B-B14F-4D97-AF65-F5344CB8AC3E}">
        <p14:creationId xmlns:p14="http://schemas.microsoft.com/office/powerpoint/2010/main" val="142251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35</a:t>
            </a:fld>
            <a:endParaRPr lang="en-US"/>
          </a:p>
        </p:txBody>
      </p:sp>
    </p:spTree>
    <p:extLst>
      <p:ext uri="{BB962C8B-B14F-4D97-AF65-F5344CB8AC3E}">
        <p14:creationId xmlns:p14="http://schemas.microsoft.com/office/powerpoint/2010/main" val="409258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36</a:t>
            </a:fld>
            <a:endParaRPr lang="en-US"/>
          </a:p>
        </p:txBody>
      </p:sp>
    </p:spTree>
    <p:extLst>
      <p:ext uri="{BB962C8B-B14F-4D97-AF65-F5344CB8AC3E}">
        <p14:creationId xmlns:p14="http://schemas.microsoft.com/office/powerpoint/2010/main" val="2279825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37</a:t>
            </a:fld>
            <a:endParaRPr lang="en-US"/>
          </a:p>
        </p:txBody>
      </p:sp>
    </p:spTree>
    <p:extLst>
      <p:ext uri="{BB962C8B-B14F-4D97-AF65-F5344CB8AC3E}">
        <p14:creationId xmlns:p14="http://schemas.microsoft.com/office/powerpoint/2010/main" val="1331880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38</a:t>
            </a:fld>
            <a:endParaRPr lang="en-US"/>
          </a:p>
        </p:txBody>
      </p:sp>
    </p:spTree>
    <p:extLst>
      <p:ext uri="{BB962C8B-B14F-4D97-AF65-F5344CB8AC3E}">
        <p14:creationId xmlns:p14="http://schemas.microsoft.com/office/powerpoint/2010/main" val="2586441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39</a:t>
            </a:fld>
            <a:endParaRPr lang="en-US"/>
          </a:p>
        </p:txBody>
      </p:sp>
    </p:spTree>
    <p:extLst>
      <p:ext uri="{BB962C8B-B14F-4D97-AF65-F5344CB8AC3E}">
        <p14:creationId xmlns:p14="http://schemas.microsoft.com/office/powerpoint/2010/main" val="235991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3771514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40</a:t>
            </a:fld>
            <a:endParaRPr lang="en-US"/>
          </a:p>
        </p:txBody>
      </p:sp>
    </p:spTree>
    <p:extLst>
      <p:ext uri="{BB962C8B-B14F-4D97-AF65-F5344CB8AC3E}">
        <p14:creationId xmlns:p14="http://schemas.microsoft.com/office/powerpoint/2010/main" val="409294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41</a:t>
            </a:fld>
            <a:endParaRPr lang="en-US"/>
          </a:p>
        </p:txBody>
      </p:sp>
    </p:spTree>
    <p:extLst>
      <p:ext uri="{BB962C8B-B14F-4D97-AF65-F5344CB8AC3E}">
        <p14:creationId xmlns:p14="http://schemas.microsoft.com/office/powerpoint/2010/main" val="2882415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42</a:t>
            </a:fld>
            <a:endParaRPr lang="en-US"/>
          </a:p>
        </p:txBody>
      </p:sp>
    </p:spTree>
    <p:extLst>
      <p:ext uri="{BB962C8B-B14F-4D97-AF65-F5344CB8AC3E}">
        <p14:creationId xmlns:p14="http://schemas.microsoft.com/office/powerpoint/2010/main" val="2839266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43</a:t>
            </a:fld>
            <a:endParaRPr lang="en-US"/>
          </a:p>
        </p:txBody>
      </p:sp>
    </p:spTree>
    <p:extLst>
      <p:ext uri="{BB962C8B-B14F-4D97-AF65-F5344CB8AC3E}">
        <p14:creationId xmlns:p14="http://schemas.microsoft.com/office/powerpoint/2010/main" val="1889716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44</a:t>
            </a:fld>
            <a:endParaRPr lang="en-US"/>
          </a:p>
        </p:txBody>
      </p:sp>
    </p:spTree>
    <p:extLst>
      <p:ext uri="{BB962C8B-B14F-4D97-AF65-F5344CB8AC3E}">
        <p14:creationId xmlns:p14="http://schemas.microsoft.com/office/powerpoint/2010/main" val="3145837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45</a:t>
            </a:fld>
            <a:endParaRPr lang="en-US"/>
          </a:p>
        </p:txBody>
      </p:sp>
    </p:spTree>
    <p:extLst>
      <p:ext uri="{BB962C8B-B14F-4D97-AF65-F5344CB8AC3E}">
        <p14:creationId xmlns:p14="http://schemas.microsoft.com/office/powerpoint/2010/main" val="2244602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46</a:t>
            </a:fld>
            <a:endParaRPr lang="en-US"/>
          </a:p>
        </p:txBody>
      </p:sp>
    </p:spTree>
    <p:extLst>
      <p:ext uri="{BB962C8B-B14F-4D97-AF65-F5344CB8AC3E}">
        <p14:creationId xmlns:p14="http://schemas.microsoft.com/office/powerpoint/2010/main" val="28653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47</a:t>
            </a:fld>
            <a:endParaRPr lang="en-US"/>
          </a:p>
        </p:txBody>
      </p:sp>
    </p:spTree>
    <p:extLst>
      <p:ext uri="{BB962C8B-B14F-4D97-AF65-F5344CB8AC3E}">
        <p14:creationId xmlns:p14="http://schemas.microsoft.com/office/powerpoint/2010/main" val="1757950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Note: More detailed step-by-step</a:t>
            </a:r>
            <a:r>
              <a:rPr lang="en-US" baseline="0" dirty="0"/>
              <a:t> instructions in manual</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48</a:t>
            </a:fld>
            <a:endParaRPr lang="en-US"/>
          </a:p>
        </p:txBody>
      </p:sp>
    </p:spTree>
    <p:extLst>
      <p:ext uri="{BB962C8B-B14F-4D97-AF65-F5344CB8AC3E}">
        <p14:creationId xmlns:p14="http://schemas.microsoft.com/office/powerpoint/2010/main" val="2703765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1300" dirty="0">
                <a:latin typeface="+mn-lt"/>
              </a:rPr>
              <a:t>Accounts with no data are suppressed in the form.  As a result, sometimes, you will not see revenue or expense accounts for which you want to enter data.  In this case, you may need to add accounts.</a:t>
            </a:r>
          </a:p>
          <a:p>
            <a:endParaRPr lang="en-US" sz="1300" dirty="0">
              <a:latin typeface="+mn-lt"/>
            </a:endParaRPr>
          </a:p>
          <a:p>
            <a:pPr defTabSz="933148" eaLnBrk="1" fontAlgn="auto" hangingPunct="1">
              <a:spcBef>
                <a:spcPts val="0"/>
              </a:spcBef>
              <a:spcAft>
                <a:spcPts val="0"/>
              </a:spcAft>
              <a:defRPr/>
            </a:pPr>
            <a:r>
              <a:rPr lang="en-US" sz="1300" dirty="0">
                <a:latin typeface="+mn-lt"/>
              </a:rPr>
              <a:t>After you add accounts, they will display for this DFP combination in future sessions, whether they have data or not.  If you want to remove a blank row you had added, you can select Remove Account.  See the Removing Accounts section.</a:t>
            </a:r>
          </a:p>
          <a:p>
            <a:endParaRPr lang="en-US" sz="1300" dirty="0">
              <a:latin typeface="+mn-lt"/>
            </a:endParaRPr>
          </a:p>
        </p:txBody>
      </p:sp>
      <p:sp>
        <p:nvSpPr>
          <p:cNvPr id="4" name="Slide Number Placeholder 3"/>
          <p:cNvSpPr>
            <a:spLocks noGrp="1"/>
          </p:cNvSpPr>
          <p:nvPr>
            <p:ph type="sldNum" sz="quarter" idx="10"/>
          </p:nvPr>
        </p:nvSpPr>
        <p:spPr/>
        <p:txBody>
          <a:bodyPr/>
          <a:lstStyle/>
          <a:p>
            <a:fld id="{A2447353-0715-45DB-9598-C5256E6197A1}" type="slidenum">
              <a:rPr lang="en-US" smtClean="0"/>
              <a:t>49</a:t>
            </a:fld>
            <a:endParaRPr lang="en-US"/>
          </a:p>
        </p:txBody>
      </p:sp>
    </p:spTree>
    <p:extLst>
      <p:ext uri="{BB962C8B-B14F-4D97-AF65-F5344CB8AC3E}">
        <p14:creationId xmlns:p14="http://schemas.microsoft.com/office/powerpoint/2010/main" val="128487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DBADA-7137-4FF6-9D46-D14E4D75BF29}" type="slidenum">
              <a:rPr lang="en-US" smtClean="0"/>
              <a:t>5</a:t>
            </a:fld>
            <a:endParaRPr lang="en-US" dirty="0"/>
          </a:p>
        </p:txBody>
      </p:sp>
    </p:spTree>
    <p:extLst>
      <p:ext uri="{BB962C8B-B14F-4D97-AF65-F5344CB8AC3E}">
        <p14:creationId xmlns:p14="http://schemas.microsoft.com/office/powerpoint/2010/main" val="8936695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1300" dirty="0">
                <a:latin typeface="+mn-lt"/>
              </a:rPr>
              <a:t>As long as there is no data in them, you can remove these accounts. </a:t>
            </a:r>
          </a:p>
          <a:p>
            <a:endParaRPr lang="en-US" sz="1300" dirty="0">
              <a:latin typeface="+mn-lt"/>
            </a:endParaRPr>
          </a:p>
          <a:p>
            <a:r>
              <a:rPr lang="en-US" sz="1300" dirty="0">
                <a:latin typeface="+mn-lt"/>
              </a:rPr>
              <a:t>You can only remove one account at a time, even if you highlight multiple blank rows.  </a:t>
            </a:r>
          </a:p>
          <a:p>
            <a:r>
              <a:rPr lang="en-US" sz="1300" dirty="0">
                <a:latin typeface="+mn-lt"/>
              </a:rPr>
              <a:t>Once you remove the account, it will not reappear for this DFP combination in this session or future sessions (unless there is data). </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50</a:t>
            </a:fld>
            <a:endParaRPr lang="en-US"/>
          </a:p>
        </p:txBody>
      </p:sp>
    </p:spTree>
    <p:extLst>
      <p:ext uri="{BB962C8B-B14F-4D97-AF65-F5344CB8AC3E}">
        <p14:creationId xmlns:p14="http://schemas.microsoft.com/office/powerpoint/2010/main" val="3773451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51</a:t>
            </a:fld>
            <a:endParaRPr lang="en-US"/>
          </a:p>
        </p:txBody>
      </p:sp>
    </p:spTree>
    <p:extLst>
      <p:ext uri="{BB962C8B-B14F-4D97-AF65-F5344CB8AC3E}">
        <p14:creationId xmlns:p14="http://schemas.microsoft.com/office/powerpoint/2010/main" val="2872335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52</a:t>
            </a:fld>
            <a:endParaRPr lang="en-US"/>
          </a:p>
        </p:txBody>
      </p:sp>
    </p:spTree>
    <p:extLst>
      <p:ext uri="{BB962C8B-B14F-4D97-AF65-F5344CB8AC3E}">
        <p14:creationId xmlns:p14="http://schemas.microsoft.com/office/powerpoint/2010/main" val="2192098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53</a:t>
            </a:fld>
            <a:endParaRPr lang="en-US"/>
          </a:p>
        </p:txBody>
      </p:sp>
    </p:spTree>
    <p:extLst>
      <p:ext uri="{BB962C8B-B14F-4D97-AF65-F5344CB8AC3E}">
        <p14:creationId xmlns:p14="http://schemas.microsoft.com/office/powerpoint/2010/main" val="3493071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54</a:t>
            </a:fld>
            <a:endParaRPr lang="en-US"/>
          </a:p>
        </p:txBody>
      </p:sp>
    </p:spTree>
    <p:extLst>
      <p:ext uri="{BB962C8B-B14F-4D97-AF65-F5344CB8AC3E}">
        <p14:creationId xmlns:p14="http://schemas.microsoft.com/office/powerpoint/2010/main" val="2237590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55</a:t>
            </a:fld>
            <a:endParaRPr lang="en-US"/>
          </a:p>
        </p:txBody>
      </p:sp>
    </p:spTree>
    <p:extLst>
      <p:ext uri="{BB962C8B-B14F-4D97-AF65-F5344CB8AC3E}">
        <p14:creationId xmlns:p14="http://schemas.microsoft.com/office/powerpoint/2010/main" val="2619460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56</a:t>
            </a:fld>
            <a:endParaRPr lang="en-US"/>
          </a:p>
        </p:txBody>
      </p:sp>
    </p:spTree>
    <p:extLst>
      <p:ext uri="{BB962C8B-B14F-4D97-AF65-F5344CB8AC3E}">
        <p14:creationId xmlns:p14="http://schemas.microsoft.com/office/powerpoint/2010/main" val="1569588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57</a:t>
            </a:fld>
            <a:endParaRPr lang="en-US"/>
          </a:p>
        </p:txBody>
      </p:sp>
    </p:spTree>
    <p:extLst>
      <p:ext uri="{BB962C8B-B14F-4D97-AF65-F5344CB8AC3E}">
        <p14:creationId xmlns:p14="http://schemas.microsoft.com/office/powerpoint/2010/main" val="970663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1300" dirty="0">
                <a:latin typeface="+mn-lt"/>
              </a:rPr>
              <a:t>UPlan provides several reports to support planning activities.  </a:t>
            </a:r>
          </a:p>
          <a:p>
            <a:r>
              <a:rPr lang="en-US" sz="1300" dirty="0">
                <a:latin typeface="+mn-lt"/>
              </a:rPr>
              <a:t>Diagnostic reports help to identify areas in planning that may need attention.  For example, the Completion Tracking report helps identify DFP combinations that might need additional planning.  </a:t>
            </a:r>
          </a:p>
          <a:p>
            <a:r>
              <a:rPr lang="en-US" sz="1300" dirty="0">
                <a:latin typeface="+mn-lt"/>
              </a:rPr>
              <a:t>Planning outcome reports summarize data to help identify areas where corrections may be needed.  For example, the Plan Net Position (formerly Plan Deficit) report show the Net Position – End of Period value for each DFP, enabling planners to quickly identify DFP combinations with ending deficits.  In addition, UPlan includes reports of commitment data, which will not be transferred to MyReports.  </a:t>
            </a:r>
          </a:p>
          <a:p>
            <a:r>
              <a:rPr lang="en-US" sz="1300" dirty="0">
                <a:latin typeface="+mn-lt"/>
              </a:rPr>
              <a:t>UPlan does not directly provide management reports.  These are generated from MyReports.</a:t>
            </a:r>
          </a:p>
          <a:p>
            <a:r>
              <a:rPr lang="en-US" sz="1300" b="1" dirty="0">
                <a:latin typeface="+mn-lt"/>
              </a:rPr>
              <a:t>Where’s My Report?</a:t>
            </a:r>
          </a:p>
          <a:p>
            <a:r>
              <a:rPr lang="en-US" sz="1300" dirty="0">
                <a:latin typeface="+mn-lt"/>
              </a:rPr>
              <a:t>In addition to Form reports (found in </a:t>
            </a:r>
            <a:r>
              <a:rPr lang="en-US" sz="1300" dirty="0" err="1">
                <a:latin typeface="+mn-lt"/>
              </a:rPr>
              <a:t>UCSFPlan</a:t>
            </a:r>
            <a:r>
              <a:rPr lang="en-US" sz="1300" dirty="0">
                <a:latin typeface="+mn-lt"/>
              </a:rPr>
              <a:t> Task Lists) and Hyperion Reports (found in Explore), there are some reports you will run from </a:t>
            </a:r>
            <a:r>
              <a:rPr lang="en-US" sz="1300" dirty="0" err="1">
                <a:latin typeface="+mn-lt"/>
              </a:rPr>
              <a:t>MyReports</a:t>
            </a:r>
            <a:r>
              <a:rPr lang="en-US" sz="1300" dirty="0">
                <a:latin typeface="+mn-lt"/>
              </a:rPr>
              <a:t>.</a:t>
            </a:r>
          </a:p>
          <a:p>
            <a:r>
              <a:rPr lang="en-US" sz="1300" dirty="0">
                <a:latin typeface="+mn-lt"/>
              </a:rPr>
              <a:t>Once plans and forecasts developing in UPlan have been made final, they will be sent to the data warehouse.  At that point, analysts can go to the MyReports tool to run a variety of management reports that will compare UPlan plans and forecasts with actuals from the PeopleSoft General Ledger.  These management reports provide a great deal of drill-down and drill-through functionality, allowing analysts to retrieve the information they need.  For more information about MyReports, visit the Controller’s Office website.</a:t>
            </a:r>
          </a:p>
          <a:p>
            <a:endParaRPr lang="en-US" sz="1300" dirty="0">
              <a:latin typeface="+mn-lt"/>
            </a:endParaRPr>
          </a:p>
          <a:p>
            <a:r>
              <a:rPr lang="en-US" dirty="0">
                <a:effectLst/>
              </a:rPr>
              <a:t>We will also talk about the two types of reports within UPlan:  Form Reports and Hyperion Reports.  You will learn the differences in how they are accessed and how to change the data you are viewing. </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58</a:t>
            </a:fld>
            <a:endParaRPr lang="en-US"/>
          </a:p>
        </p:txBody>
      </p:sp>
    </p:spTree>
    <p:extLst>
      <p:ext uri="{BB962C8B-B14F-4D97-AF65-F5344CB8AC3E}">
        <p14:creationId xmlns:p14="http://schemas.microsoft.com/office/powerpoint/2010/main" val="179912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1300" dirty="0">
                <a:latin typeface="+mn-lt"/>
              </a:rPr>
              <a:t>The first type of report is called Form Reports.  These are essentially forms that are read-only.  </a:t>
            </a:r>
          </a:p>
          <a:p>
            <a:r>
              <a:rPr lang="en-US" sz="1300" dirty="0">
                <a:latin typeface="+mn-lt"/>
              </a:rPr>
              <a:t>Form reports provide current information from UPlan in an easy-to-use format.  You can make changes to Page Filters, print the reports, or export them to Excel.  </a:t>
            </a:r>
          </a:p>
          <a:p>
            <a:r>
              <a:rPr lang="en-US" sz="1300" dirty="0">
                <a:latin typeface="+mn-lt"/>
              </a:rPr>
              <a:t>You can access Form Reports from My Task List:</a:t>
            </a:r>
          </a:p>
          <a:p>
            <a:pPr lvl="0"/>
            <a:r>
              <a:rPr lang="en-US" sz="1300" dirty="0">
                <a:latin typeface="+mn-lt"/>
              </a:rPr>
              <a:t>General Planning Form Reports are found in General Planning task list folder</a:t>
            </a:r>
          </a:p>
          <a:p>
            <a:pPr lvl="0"/>
            <a:r>
              <a:rPr lang="en-US" sz="1300" dirty="0">
                <a:latin typeface="+mn-lt"/>
              </a:rPr>
              <a:t>Employee Planning Form Reports are found in the Employee Planning task list folder</a:t>
            </a:r>
          </a:p>
          <a:p>
            <a:r>
              <a:rPr lang="en-US" sz="1300" dirty="0">
                <a:latin typeface="+mn-lt"/>
              </a:rPr>
              <a:t> </a:t>
            </a:r>
          </a:p>
          <a:p>
            <a:r>
              <a:rPr lang="en-US" sz="1300" dirty="0">
                <a:latin typeface="+mn-lt"/>
              </a:rPr>
              <a:t>Form Reports are similar to Landing Page forms.  Unlike Landing Pages, you will not use the right-click menu to perform any activities.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59</a:t>
            </a:fld>
            <a:endParaRPr lang="en-US"/>
          </a:p>
        </p:txBody>
      </p:sp>
    </p:spTree>
    <p:extLst>
      <p:ext uri="{BB962C8B-B14F-4D97-AF65-F5344CB8AC3E}">
        <p14:creationId xmlns:p14="http://schemas.microsoft.com/office/powerpoint/2010/main" val="329403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a:t>
            </a:fld>
            <a:endParaRPr lang="en-US"/>
          </a:p>
        </p:txBody>
      </p:sp>
    </p:spTree>
    <p:extLst>
      <p:ext uri="{BB962C8B-B14F-4D97-AF65-F5344CB8AC3E}">
        <p14:creationId xmlns:p14="http://schemas.microsoft.com/office/powerpoint/2010/main" val="29824776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1300" dirty="0">
                <a:latin typeface="+mn-lt"/>
              </a:rPr>
              <a:t>The second type of report in UPlan is called Hyperion Reports.  You access these reports by clicking Explore. Explore brings up the Reporting Repository, which holds folders of dedicated reports.</a:t>
            </a:r>
          </a:p>
          <a:p>
            <a:r>
              <a:rPr lang="en-US" sz="1300" dirty="0">
                <a:latin typeface="+mn-lt"/>
              </a:rPr>
              <a:t>You can also export them to Microsoft Excel.</a:t>
            </a:r>
          </a:p>
          <a:p>
            <a:r>
              <a:rPr lang="en-US" sz="1300" dirty="0">
                <a:latin typeface="+mn-lt"/>
              </a:rPr>
              <a:t>In Hyperion Reports, you will find reports for the Commitment Tracking module.  They reside in a folder called Commitment Reports. </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60</a:t>
            </a:fld>
            <a:endParaRPr lang="en-US"/>
          </a:p>
        </p:txBody>
      </p:sp>
    </p:spTree>
    <p:extLst>
      <p:ext uri="{BB962C8B-B14F-4D97-AF65-F5344CB8AC3E}">
        <p14:creationId xmlns:p14="http://schemas.microsoft.com/office/powerpoint/2010/main" val="1525216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61</a:t>
            </a:fld>
            <a:endParaRPr lang="en-US"/>
          </a:p>
        </p:txBody>
      </p:sp>
    </p:spTree>
    <p:extLst>
      <p:ext uri="{BB962C8B-B14F-4D97-AF65-F5344CB8AC3E}">
        <p14:creationId xmlns:p14="http://schemas.microsoft.com/office/powerpoint/2010/main" val="35705936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pPr lvl="0"/>
            <a:r>
              <a:rPr lang="en-US" sz="1300" dirty="0">
                <a:latin typeface="+mn-lt"/>
              </a:rPr>
              <a:t>From anywhere in UPlan, click “Explore” to open the reports repository.</a:t>
            </a:r>
          </a:p>
          <a:p>
            <a:r>
              <a:rPr lang="en-US" sz="1300" b="1" dirty="0">
                <a:latin typeface="+mn-lt"/>
              </a:rPr>
              <a:t> </a:t>
            </a:r>
            <a:endParaRPr lang="en-US" sz="1300" dirty="0">
              <a:latin typeface="+mn-lt"/>
            </a:endParaRPr>
          </a:p>
          <a:p>
            <a:pPr lvl="0"/>
            <a:r>
              <a:rPr lang="en-US" sz="1300" dirty="0">
                <a:latin typeface="+mn-lt"/>
              </a:rPr>
              <a:t>Select one of the folders to find Hyperion Reports for Commitment Tracking or General Planning.</a:t>
            </a:r>
          </a:p>
          <a:p>
            <a:r>
              <a:rPr lang="en-US" sz="1300" dirty="0">
                <a:latin typeface="+mn-lt"/>
              </a:rPr>
              <a:t> </a:t>
            </a:r>
          </a:p>
          <a:p>
            <a:pPr lvl="0"/>
            <a:r>
              <a:rPr lang="en-US" sz="1300" dirty="0">
                <a:latin typeface="+mn-lt"/>
              </a:rPr>
              <a:t>Select a report you want to run and open it in HTML Preview:</a:t>
            </a:r>
          </a:p>
          <a:p>
            <a:pPr lvl="0"/>
            <a:r>
              <a:rPr lang="en-US" sz="1300" dirty="0">
                <a:latin typeface="+mn-lt"/>
              </a:rPr>
              <a:t>Double click to open in default preview mode </a:t>
            </a:r>
          </a:p>
          <a:p>
            <a:pPr lvl="0"/>
            <a:r>
              <a:rPr lang="en-US" sz="1300" dirty="0">
                <a:latin typeface="+mn-lt"/>
              </a:rPr>
              <a:t>Right click and </a:t>
            </a:r>
            <a:r>
              <a:rPr lang="en-US" sz="1300" b="1" dirty="0">
                <a:latin typeface="+mn-lt"/>
              </a:rPr>
              <a:t>select Open In &gt; HTML Preview</a:t>
            </a:r>
            <a:endParaRPr lang="en-US" sz="1300" dirty="0">
              <a:latin typeface="+mn-lt"/>
            </a:endParaRPr>
          </a:p>
          <a:p>
            <a:pPr lvl="0"/>
            <a:r>
              <a:rPr lang="en-US" sz="1300" dirty="0">
                <a:latin typeface="+mn-lt"/>
              </a:rPr>
              <a:t>Select </a:t>
            </a:r>
            <a:r>
              <a:rPr lang="en-US" sz="1300" b="1" dirty="0">
                <a:latin typeface="+mn-lt"/>
              </a:rPr>
              <a:t>File &gt; Open In &gt; HTML Preview</a:t>
            </a:r>
            <a:endParaRPr lang="en-US" sz="1300" dirty="0">
              <a:latin typeface="+mn-lt"/>
            </a:endParaRPr>
          </a:p>
          <a:p>
            <a:r>
              <a:rPr lang="en-US" sz="1300" dirty="0">
                <a:latin typeface="+mn-lt"/>
              </a:rPr>
              <a:t>The Preview User Point of View dialog box appears, displaying appropriate choices based on the report you selected.</a:t>
            </a:r>
          </a:p>
          <a:p>
            <a:pPr lvl="0"/>
            <a:r>
              <a:rPr lang="en-US" sz="1300" dirty="0">
                <a:latin typeface="+mn-lt"/>
              </a:rPr>
              <a:t>For each dimensions member in the POV that you want to change, you can highlight the current text and type over it with the desired member if you know it exactly, or click the </a:t>
            </a:r>
            <a:r>
              <a:rPr lang="en-US" sz="1300" b="1" dirty="0">
                <a:latin typeface="+mn-lt"/>
              </a:rPr>
              <a:t>Select…</a:t>
            </a:r>
            <a:r>
              <a:rPr lang="en-US" sz="1300" dirty="0">
                <a:latin typeface="+mn-lt"/>
              </a:rPr>
              <a:t> button to find and select a member  (See the Selecting POV Members section for details.)</a:t>
            </a:r>
          </a:p>
          <a:p>
            <a:r>
              <a:rPr lang="en-US" sz="1300" dirty="0">
                <a:latin typeface="+mn-lt"/>
              </a:rPr>
              <a:t>Note: If you are typing a </a:t>
            </a:r>
            <a:r>
              <a:rPr lang="en-US" sz="1300" dirty="0" err="1">
                <a:latin typeface="+mn-lt"/>
              </a:rPr>
              <a:t>DeptID</a:t>
            </a:r>
            <a:r>
              <a:rPr lang="en-US" sz="1300" dirty="0">
                <a:latin typeface="+mn-lt"/>
              </a:rPr>
              <a:t>, you must precede the ID with the letter </a:t>
            </a:r>
            <a:r>
              <a:rPr lang="en-US" sz="1300" b="1" dirty="0">
                <a:latin typeface="+mn-lt"/>
              </a:rPr>
              <a:t>D</a:t>
            </a:r>
            <a:r>
              <a:rPr lang="en-US" sz="1300" dirty="0">
                <a:latin typeface="+mn-lt"/>
              </a:rPr>
              <a:t>.  For example, type </a:t>
            </a:r>
            <a:r>
              <a:rPr lang="en-US" sz="1300" b="1" dirty="0">
                <a:latin typeface="+mn-lt"/>
              </a:rPr>
              <a:t>D330000 </a:t>
            </a:r>
            <a:r>
              <a:rPr lang="en-US" sz="1300" dirty="0">
                <a:latin typeface="+mn-lt"/>
              </a:rPr>
              <a:t>(not 33000)</a:t>
            </a:r>
          </a:p>
          <a:p>
            <a:pPr lvl="0"/>
            <a:r>
              <a:rPr lang="en-US" sz="1300" dirty="0">
                <a:latin typeface="+mn-lt"/>
              </a:rPr>
              <a:t>After you have made all your POV changes on the Preview User Point of View dialog box, click </a:t>
            </a:r>
            <a:r>
              <a:rPr lang="en-US" sz="1300" b="1" dirty="0">
                <a:latin typeface="+mn-lt"/>
              </a:rPr>
              <a:t>OK</a:t>
            </a:r>
            <a:r>
              <a:rPr lang="en-US" sz="1300" dirty="0">
                <a:latin typeface="+mn-lt"/>
              </a:rPr>
              <a:t>.</a:t>
            </a:r>
          </a:p>
          <a:p>
            <a:r>
              <a:rPr lang="en-US" sz="1300" dirty="0">
                <a:latin typeface="+mn-lt"/>
              </a:rPr>
              <a:t>The report appears in HTML. </a:t>
            </a:r>
          </a:p>
          <a:p>
            <a:pPr lvl="0"/>
            <a:r>
              <a:rPr lang="en-US" sz="1300" dirty="0">
                <a:latin typeface="+mn-lt"/>
              </a:rPr>
              <a:t>Here are some options:</a:t>
            </a:r>
          </a:p>
          <a:p>
            <a:pPr lvl="0"/>
            <a:r>
              <a:rPr lang="en-US" sz="1300" dirty="0">
                <a:latin typeface="+mn-lt"/>
              </a:rPr>
              <a:t>Scroll through the report to preview it in HTML</a:t>
            </a:r>
          </a:p>
          <a:p>
            <a:pPr lvl="0"/>
            <a:r>
              <a:rPr lang="en-US" sz="1300" dirty="0">
                <a:latin typeface="+mn-lt"/>
              </a:rPr>
              <a:t>Export the file to Microsoft office using </a:t>
            </a:r>
            <a:r>
              <a:rPr lang="en-US" sz="1300" b="1" dirty="0">
                <a:latin typeface="+mn-lt"/>
              </a:rPr>
              <a:t>File &gt; Export</a:t>
            </a:r>
            <a:r>
              <a:rPr lang="en-US" sz="1300" dirty="0">
                <a:latin typeface="+mn-lt"/>
              </a:rPr>
              <a:t>   and choose Excel, Word or PowerPoint</a:t>
            </a:r>
          </a:p>
          <a:p>
            <a:pPr lvl="0"/>
            <a:r>
              <a:rPr lang="en-US" sz="1300" dirty="0">
                <a:latin typeface="+mn-lt"/>
              </a:rPr>
              <a:t>Change to PDF preview and print: Select </a:t>
            </a:r>
            <a:r>
              <a:rPr lang="en-US" sz="1300" b="1" dirty="0">
                <a:latin typeface="+mn-lt"/>
              </a:rPr>
              <a:t>File &gt; Open In &gt; PDF Preview</a:t>
            </a:r>
            <a:r>
              <a:rPr lang="en-US" sz="1300" dirty="0">
                <a:latin typeface="+mn-lt"/>
              </a:rPr>
              <a:t> and use the Print icon at the bottom of the screen</a:t>
            </a:r>
          </a:p>
          <a:p>
            <a:pPr lvl="0"/>
            <a:r>
              <a:rPr lang="en-US" sz="1300" dirty="0">
                <a:latin typeface="+mn-lt"/>
              </a:rPr>
              <a:t>When you are finished, click the </a:t>
            </a:r>
            <a:r>
              <a:rPr lang="en-US" sz="1300" b="1" dirty="0">
                <a:latin typeface="+mn-lt"/>
              </a:rPr>
              <a:t>X</a:t>
            </a:r>
            <a:r>
              <a:rPr lang="en-US" sz="1300" dirty="0">
                <a:latin typeface="+mn-lt"/>
              </a:rPr>
              <a:t> on the tab to close the report.</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62</a:t>
            </a:fld>
            <a:endParaRPr lang="en-US"/>
          </a:p>
        </p:txBody>
      </p:sp>
    </p:spTree>
    <p:extLst>
      <p:ext uri="{BB962C8B-B14F-4D97-AF65-F5344CB8AC3E}">
        <p14:creationId xmlns:p14="http://schemas.microsoft.com/office/powerpoint/2010/main" val="4066413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sz="1300" dirty="0">
                <a:latin typeface="+mn-lt"/>
              </a:rPr>
              <a:t>When working with Hyperion Reports, you may want to change one or more Point of View dimension members.  </a:t>
            </a:r>
          </a:p>
          <a:p>
            <a:r>
              <a:rPr lang="en-US" sz="1300" dirty="0">
                <a:latin typeface="+mn-lt"/>
              </a:rPr>
              <a:t>You can do this before running the report from Preview Point of View (if you have turned on this option in Preferences) or after the report is on screen.</a:t>
            </a:r>
          </a:p>
          <a:p>
            <a:endParaRPr lang="en-US" sz="1300" b="1" dirty="0">
              <a:latin typeface="+mn-lt"/>
            </a:endParaRPr>
          </a:p>
          <a:p>
            <a:r>
              <a:rPr lang="en-US" sz="1300" b="1" dirty="0">
                <a:latin typeface="+mn-lt"/>
              </a:rPr>
              <a:t>To select POV members:</a:t>
            </a:r>
          </a:p>
          <a:p>
            <a:pPr lvl="0"/>
            <a:r>
              <a:rPr lang="en-US" sz="1300" dirty="0">
                <a:latin typeface="+mn-lt"/>
              </a:rPr>
              <a:t>From within Explore, open a report.</a:t>
            </a:r>
          </a:p>
          <a:p>
            <a:pPr lvl="0"/>
            <a:r>
              <a:rPr lang="en-US" sz="1300" dirty="0">
                <a:latin typeface="+mn-lt"/>
              </a:rPr>
              <a:t>If the Preview User Point of View dialog box appears, to select a POV member for a dimension,  click the </a:t>
            </a:r>
            <a:r>
              <a:rPr lang="en-US" sz="1300" b="1" dirty="0">
                <a:latin typeface="+mn-lt"/>
              </a:rPr>
              <a:t>Select…</a:t>
            </a:r>
            <a:r>
              <a:rPr lang="en-US" sz="1300" dirty="0">
                <a:latin typeface="+mn-lt"/>
              </a:rPr>
              <a:t> button </a:t>
            </a:r>
          </a:p>
          <a:p>
            <a:pPr lvl="0"/>
            <a:r>
              <a:rPr lang="en-US" sz="1300" dirty="0">
                <a:latin typeface="+mn-lt"/>
              </a:rPr>
              <a:t>If the report preview comes up immediately, click a dimension in the POV at the top of the report</a:t>
            </a:r>
          </a:p>
          <a:p>
            <a:r>
              <a:rPr lang="en-US" sz="1300" dirty="0">
                <a:latin typeface="+mn-lt"/>
              </a:rPr>
              <a:t>The Preview User Point of View – Members dialog box appears, listing the hierarchy of members for the dimension you selected. </a:t>
            </a:r>
          </a:p>
          <a:p>
            <a:r>
              <a:rPr lang="en-US" sz="1300" dirty="0">
                <a:latin typeface="+mn-lt"/>
              </a:rPr>
              <a:t>You can expand members in the hierarchy and manually find and select the dimension member of your choice.  Alternatively, you can search for a member.  To search for a member by name or description, you can use the Find drop down list to choose Name or Description, then type in the box and click the binocular icon to search.</a:t>
            </a:r>
          </a:p>
          <a:p>
            <a:endParaRPr lang="en-US" sz="1300" dirty="0">
              <a:latin typeface="+mn-lt"/>
            </a:endParaRPr>
          </a:p>
          <a:p>
            <a:r>
              <a:rPr lang="en-US" sz="1300" dirty="0">
                <a:latin typeface="+mn-lt"/>
              </a:rPr>
              <a:t>Note: To find a </a:t>
            </a:r>
            <a:r>
              <a:rPr lang="en-US" sz="1300" dirty="0" err="1">
                <a:latin typeface="+mn-lt"/>
              </a:rPr>
              <a:t>DeptID</a:t>
            </a:r>
            <a:r>
              <a:rPr lang="en-US" sz="1300" dirty="0">
                <a:latin typeface="+mn-lt"/>
              </a:rPr>
              <a:t> Name, you will need to include the letter D in your search, such as D33*.</a:t>
            </a:r>
          </a:p>
          <a:p>
            <a:r>
              <a:rPr lang="en-US" sz="1300" dirty="0">
                <a:latin typeface="+mn-lt"/>
              </a:rPr>
              <a:t>The results appear.  You may get a message if there are more than 50 choices matching your search. If so, you may need to refine your search criteria.</a:t>
            </a:r>
          </a:p>
        </p:txBody>
      </p:sp>
      <p:sp>
        <p:nvSpPr>
          <p:cNvPr id="4" name="Slide Number Placeholder 3"/>
          <p:cNvSpPr>
            <a:spLocks noGrp="1"/>
          </p:cNvSpPr>
          <p:nvPr>
            <p:ph type="sldNum" sz="quarter" idx="10"/>
          </p:nvPr>
        </p:nvSpPr>
        <p:spPr/>
        <p:txBody>
          <a:bodyPr/>
          <a:lstStyle/>
          <a:p>
            <a:fld id="{A2447353-0715-45DB-9598-C5256E6197A1}" type="slidenum">
              <a:rPr lang="en-US" smtClean="0"/>
              <a:t>63</a:t>
            </a:fld>
            <a:endParaRPr lang="en-US"/>
          </a:p>
        </p:txBody>
      </p:sp>
    </p:spTree>
    <p:extLst>
      <p:ext uri="{BB962C8B-B14F-4D97-AF65-F5344CB8AC3E}">
        <p14:creationId xmlns:p14="http://schemas.microsoft.com/office/powerpoint/2010/main" val="439642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pPr lvl="0"/>
            <a:r>
              <a:rPr lang="en-US" sz="1300" dirty="0">
                <a:latin typeface="+mn-lt"/>
              </a:rPr>
              <a:t>Select the desired member and click </a:t>
            </a:r>
            <a:r>
              <a:rPr lang="en-US" sz="1300" b="1" dirty="0">
                <a:latin typeface="+mn-lt"/>
              </a:rPr>
              <a:t>OK</a:t>
            </a:r>
            <a:r>
              <a:rPr lang="en-US" sz="1300" dirty="0">
                <a:latin typeface="+mn-lt"/>
              </a:rPr>
              <a:t> two times.</a:t>
            </a:r>
          </a:p>
          <a:p>
            <a:r>
              <a:rPr lang="en-US" sz="1300" dirty="0">
                <a:latin typeface="+mn-lt"/>
              </a:rPr>
              <a:t>Your selection appears as the member for this dimension.</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64</a:t>
            </a:fld>
            <a:endParaRPr lang="en-US"/>
          </a:p>
        </p:txBody>
      </p:sp>
    </p:spTree>
    <p:extLst>
      <p:ext uri="{BB962C8B-B14F-4D97-AF65-F5344CB8AC3E}">
        <p14:creationId xmlns:p14="http://schemas.microsoft.com/office/powerpoint/2010/main" val="3596486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65</a:t>
            </a:fld>
            <a:endParaRPr lang="en-US"/>
          </a:p>
        </p:txBody>
      </p:sp>
    </p:spTree>
    <p:extLst>
      <p:ext uri="{BB962C8B-B14F-4D97-AF65-F5344CB8AC3E}">
        <p14:creationId xmlns:p14="http://schemas.microsoft.com/office/powerpoint/2010/main" val="13698953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pPr marL="233287" indent="-233287">
              <a:buAutoNum type="arabicPeriod"/>
            </a:pPr>
            <a:r>
              <a:rPr lang="en-US" dirty="0"/>
              <a:t>T </a:t>
            </a:r>
          </a:p>
          <a:p>
            <a:pPr marL="233287" indent="-233287">
              <a:buAutoNum type="arabicPeriod"/>
            </a:pPr>
            <a:r>
              <a:rPr lang="en-US" dirty="0"/>
              <a:t>F</a:t>
            </a:r>
          </a:p>
          <a:p>
            <a:pPr marL="233287" indent="-233287">
              <a:buAutoNum type="arabicPeriod"/>
            </a:pPr>
            <a:r>
              <a:rPr lang="en-US" dirty="0"/>
              <a:t>T</a:t>
            </a:r>
          </a:p>
          <a:p>
            <a:pPr marL="233287" indent="-233287">
              <a:buAutoNum type="arabicPeriod"/>
            </a:pPr>
            <a:r>
              <a:rPr lang="en-US" dirty="0"/>
              <a:t>T</a:t>
            </a:r>
          </a:p>
        </p:txBody>
      </p:sp>
      <p:sp>
        <p:nvSpPr>
          <p:cNvPr id="4" name="Slide Number Placeholder 3"/>
          <p:cNvSpPr>
            <a:spLocks noGrp="1"/>
          </p:cNvSpPr>
          <p:nvPr>
            <p:ph type="sldNum" sz="quarter" idx="10"/>
          </p:nvPr>
        </p:nvSpPr>
        <p:spPr/>
        <p:txBody>
          <a:bodyPr/>
          <a:lstStyle/>
          <a:p>
            <a:fld id="{672DBADA-7137-4FF6-9D46-D14E4D75BF29}" type="slidenum">
              <a:rPr lang="en-US" smtClean="0"/>
              <a:t>66</a:t>
            </a:fld>
            <a:endParaRPr lang="en-US" dirty="0"/>
          </a:p>
        </p:txBody>
      </p:sp>
    </p:spTree>
    <p:extLst>
      <p:ext uri="{BB962C8B-B14F-4D97-AF65-F5344CB8AC3E}">
        <p14:creationId xmlns:p14="http://schemas.microsoft.com/office/powerpoint/2010/main" val="39456364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pPr marL="233287" indent="-233287">
              <a:buAutoNum type="arabicPeriod"/>
            </a:pPr>
            <a:r>
              <a:rPr lang="en-US" baseline="0" dirty="0"/>
              <a:t>Whether there is already data in the cells or not</a:t>
            </a:r>
          </a:p>
          <a:p>
            <a:pPr marL="233287" indent="-233287">
              <a:buAutoNum type="arabicPeriod"/>
            </a:pPr>
            <a:r>
              <a:rPr lang="en-US" baseline="0" dirty="0"/>
              <a:t>Whether cells are locked or not</a:t>
            </a:r>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560096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Answer: yes,</a:t>
            </a:r>
            <a:r>
              <a:rPr lang="en-US" baseline="0" dirty="0"/>
              <a:t> but only one part/tab of a composite form can be exported at a time.  </a:t>
            </a:r>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56009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r>
              <a:rPr lang="en-US" dirty="0"/>
              <a:t>Answer: light</a:t>
            </a:r>
            <a:r>
              <a:rPr lang="en-US" baseline="0" dirty="0"/>
              <a:t> brown</a:t>
            </a:r>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5600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7</a:t>
            </a:fld>
            <a:endParaRPr lang="en-US"/>
          </a:p>
        </p:txBody>
      </p:sp>
    </p:spTree>
    <p:extLst>
      <p:ext uri="{BB962C8B-B14F-4D97-AF65-F5344CB8AC3E}">
        <p14:creationId xmlns:p14="http://schemas.microsoft.com/office/powerpoint/2010/main" val="11797568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70</a:t>
            </a:fld>
            <a:endParaRPr lang="en-US"/>
          </a:p>
        </p:txBody>
      </p:sp>
    </p:spTree>
    <p:extLst>
      <p:ext uri="{BB962C8B-B14F-4D97-AF65-F5344CB8AC3E}">
        <p14:creationId xmlns:p14="http://schemas.microsoft.com/office/powerpoint/2010/main" val="152521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8</a:t>
            </a:fld>
            <a:endParaRPr lang="en-US"/>
          </a:p>
        </p:txBody>
      </p:sp>
    </p:spTree>
    <p:extLst>
      <p:ext uri="{BB962C8B-B14F-4D97-AF65-F5344CB8AC3E}">
        <p14:creationId xmlns:p14="http://schemas.microsoft.com/office/powerpoint/2010/main" val="379072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9</a:t>
            </a:fld>
            <a:endParaRPr lang="en-US"/>
          </a:p>
        </p:txBody>
      </p:sp>
    </p:spTree>
    <p:extLst>
      <p:ext uri="{BB962C8B-B14F-4D97-AF65-F5344CB8AC3E}">
        <p14:creationId xmlns:p14="http://schemas.microsoft.com/office/powerpoint/2010/main" val="350557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image" Target="../media/image15.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188865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dirty="0">
                <a:solidFill>
                  <a:prstClr val="black"/>
                </a:solidFill>
              </a:endParaRPr>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08093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lgn="r">
              <a:defRPr/>
            </a:lvl1pPr>
          </a:lstStyle>
          <a:p>
            <a:pPr>
              <a:defRPr/>
            </a:pPr>
            <a:fld id="{9C836F4E-5DE4-4906-BE9B-E76670CC57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582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89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306153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20843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p:txBody>
          <a:bodyPr/>
          <a:lstStyle>
            <a:lvl1pPr algn="l">
              <a:defRPr smtClean="0"/>
            </a:lvl1pPr>
          </a:lstStyle>
          <a:p>
            <a:pPr>
              <a:defRPr/>
            </a:pPr>
            <a:fld id="{2DB28AD4-046F-4119-9BB4-FD8C385466E9}" type="slidenum">
              <a:rPr lang="en-US"/>
              <a:pPr>
                <a:defRPr/>
              </a:pPr>
              <a:t>‹#›</a:t>
            </a:fld>
            <a:endParaRPr lang="en-US"/>
          </a:p>
        </p:txBody>
      </p:sp>
    </p:spTree>
    <p:extLst>
      <p:ext uri="{BB962C8B-B14F-4D97-AF65-F5344CB8AC3E}">
        <p14:creationId xmlns:p14="http://schemas.microsoft.com/office/powerpoint/2010/main" val="253600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a:spcBef>
                <a:spcPct val="0"/>
              </a:spcBef>
            </a:pPr>
            <a:r>
              <a:rPr lang="en-US" sz="1800" b="0">
                <a:solidFill>
                  <a:prstClr val="black">
                    <a:tint val="75000"/>
                  </a:prstClr>
                </a:solidFill>
                <a:latin typeface="Helvetica" pitchFamily="-84" charset="0"/>
                <a:ea typeface="MS PGothic" pitchFamily="34" charset="-128"/>
              </a:rPr>
              <a:t>02/05/2018</a:t>
            </a: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a:spcBef>
                <a:spcPct val="0"/>
              </a:spcBef>
            </a:pPr>
            <a:r>
              <a:rPr lang="en-US" sz="1800" b="0">
                <a:solidFill>
                  <a:prstClr val="black">
                    <a:tint val="75000"/>
                  </a:prstClr>
                </a:solidFill>
                <a:latin typeface="Helvetica" pitchFamily="-84" charset="0"/>
                <a:ea typeface="MS PGothic" pitchFamily="34" charset="-128"/>
              </a:rPr>
              <a:t>Budget and Resource Management</a:t>
            </a:r>
          </a:p>
        </p:txBody>
      </p:sp>
      <p:sp>
        <p:nvSpPr>
          <p:cNvPr id="4" name="Slide Number Placeholder 3"/>
          <p:cNvSpPr>
            <a:spLocks noGrp="1"/>
          </p:cNvSpPr>
          <p:nvPr>
            <p:ph type="sldNum" sz="quarter" idx="12"/>
          </p:nvPr>
        </p:nvSpPr>
        <p:spPr/>
        <p:txBody>
          <a:bodyPr/>
          <a:lstStyle/>
          <a:p>
            <a:fld id="{E2A80FCA-4D9C-43FE-B7B4-D475EBFDCB2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1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28636410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32321944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302690461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0729591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745666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9385124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2546805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8106937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5372634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9021252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7112739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89132476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3033707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94204582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41736137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84677550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3627024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a:solidFill>
                  <a:prstClr val="black">
                    <a:tint val="75000"/>
                  </a:prstClr>
                </a:solidFill>
                <a:latin typeface="Helvetica" pitchFamily="-84" charset="0"/>
                <a:ea typeface="MS PGothic" pitchFamily="34" charset="-128"/>
              </a:rPr>
              <a:t>02/05/2018</a:t>
            </a: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a:solidFill>
                  <a:prstClr val="black">
                    <a:tint val="75000"/>
                  </a:prstClr>
                </a:solidFill>
                <a:latin typeface="Helvetica" pitchFamily="-84" charset="0"/>
                <a:ea typeface="MS PGothic" pitchFamily="34" charset="-128"/>
              </a:rPr>
              <a:t>Budget and Resource Management</a:t>
            </a:r>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E2A80FCA-4D9C-43FE-B7B4-D475EBFDCB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6136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42721972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21178316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0467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03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59303095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a:t>Click to edit Master subtitle style</a:t>
            </a:r>
          </a:p>
        </p:txBody>
      </p:sp>
    </p:spTree>
    <p:extLst>
      <p:ext uri="{BB962C8B-B14F-4D97-AF65-F5344CB8AC3E}">
        <p14:creationId xmlns:p14="http://schemas.microsoft.com/office/powerpoint/2010/main" val="4273010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79660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219541745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7187092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13560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09819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3354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430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8352179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6642086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9445740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7381816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2195197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9704300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7888901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947874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53543077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0502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85748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44302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1"/>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3539361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79415136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140263917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09107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54534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10892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a:t>02/05/2018</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60055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1073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914400"/>
          </a:xfrm>
        </p:spPr>
        <p:txBody>
          <a:bodyPr/>
          <a:lstStyle/>
          <a:p>
            <a:r>
              <a:rPr lang="en-US" dirty="0"/>
              <a:t>Click to edit Master title style</a:t>
            </a:r>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1286689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5140846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10304480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4434249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9636734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269150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0666449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2639248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254338398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02287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478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6038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36026927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extLst>
      <p:ext uri="{BB962C8B-B14F-4D97-AF65-F5344CB8AC3E}">
        <p14:creationId xmlns:p14="http://schemas.microsoft.com/office/powerpoint/2010/main" val="42024215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extLst>
      <p:ext uri="{BB962C8B-B14F-4D97-AF65-F5344CB8AC3E}">
        <p14:creationId xmlns:p14="http://schemas.microsoft.com/office/powerpoint/2010/main" val="212807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1.emf"/><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7.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11.emf"/><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79"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6" r:id="rId1"/>
    <p:sldLayoutId id="2147484083" r:id="rId2"/>
    <p:sldLayoutId id="2147484084" r:id="rId3"/>
    <p:sldLayoutId id="2147484085" r:id="rId4"/>
    <p:sldLayoutId id="2147484097" r:id="rId5"/>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solidFill>
                  <a:prstClr val="black"/>
                </a:solidFill>
              </a:rPr>
              <a:pPr>
                <a:defRPr/>
              </a:pPr>
              <a:t>‹#›</a:t>
            </a:fld>
            <a:endParaRPr lang="en-US" dirty="0">
              <a:solidFill>
                <a:prstClr val="black"/>
              </a:solidFill>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dirty="0">
              <a:solidFill>
                <a:prstClr val="black"/>
              </a:solidFill>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1" name="Picture 12"/>
          <p:cNvPicPr>
            <a:picLocks noChangeAspect="1"/>
          </p:cNvPicPr>
          <p:nvPr/>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Tree>
    <p:extLst>
      <p:ext uri="{BB962C8B-B14F-4D97-AF65-F5344CB8AC3E}">
        <p14:creationId xmlns:p14="http://schemas.microsoft.com/office/powerpoint/2010/main" val="125447116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1785600" y="6551613"/>
            <a:ext cx="28786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latin typeface="Calibri" pitchFamily="34" charset="0"/>
              </a:defRPr>
            </a:lvl1pPr>
          </a:lstStyle>
          <a:p>
            <a:pPr>
              <a:spcBef>
                <a:spcPct val="0"/>
              </a:spcBef>
              <a:defRPr/>
            </a:pPr>
            <a:fld id="{DD673528-AE2C-46B9-BA9B-994D8E40D933}" type="slidenum">
              <a:rPr lang="en-US" b="0">
                <a:ea typeface="MS PGothic" pitchFamily="34" charset="-128"/>
              </a:rPr>
              <a:pPr>
                <a:spcBef>
                  <a:spcPct val="0"/>
                </a:spcBef>
                <a:defRPr/>
              </a:pPr>
              <a:t>‹#›</a:t>
            </a:fld>
            <a:endParaRPr lang="en-US" b="0">
              <a:ea typeface="MS PGothic" pitchFamily="34" charset="-128"/>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3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342" y="6359337"/>
            <a:ext cx="2783565" cy="4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0" y="62484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Tree>
    <p:extLst>
      <p:ext uri="{BB962C8B-B14F-4D97-AF65-F5344CB8AC3E}">
        <p14:creationId xmlns:p14="http://schemas.microsoft.com/office/powerpoint/2010/main" val="41938190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hf hdr="0"/>
  <p:txStyles>
    <p:titleStyle>
      <a:lvl1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02/05/2018</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2004851993"/>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p:nvPicPr>
        <p:blipFill rotWithShape="1">
          <a:blip r:embed="rId21">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93574607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63" r:id="rId19"/>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p:nvPicPr>
        <p:blipFill rotWithShape="1">
          <a:blip r:embed="rId2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02/05/2018</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24469558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4" r:id="rId19"/>
    <p:sldLayoutId id="2147484165" r:id="rId20"/>
    <p:sldLayoutId id="2147484167" r:id="rId21"/>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71.xml"/><Relationship Id="rId5" Type="http://schemas.openxmlformats.org/officeDocument/2006/relationships/image" Target="../media/image41.jp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71.xml"/><Relationship Id="rId4" Type="http://schemas.openxmlformats.org/officeDocument/2006/relationships/image" Target="../media/image46.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1.xml"/><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hyperlink" Target="https://brm.ucsf.edu/uplan/getting-started/browser-requirements" TargetMode="External"/><Relationship Id="rId2" Type="http://schemas.openxmlformats.org/officeDocument/2006/relationships/notesSlide" Target="../notesSlides/notesSlide5.xml"/><Relationship Id="rId1" Type="http://schemas.openxmlformats.org/officeDocument/2006/relationships/slideLayout" Target="../slideLayouts/slideLayout71.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1.xml"/><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71.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71.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1.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2.xml"/><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5.xml"/><Relationship Id="rId1" Type="http://schemas.openxmlformats.org/officeDocument/2006/relationships/slideLayout" Target="../slideLayouts/slideLayout71.xml"/><Relationship Id="rId4" Type="http://schemas.openxmlformats.org/officeDocument/2006/relationships/image" Target="../media/image63.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51" y="2929020"/>
            <a:ext cx="6595720" cy="530915"/>
          </a:xfrm>
        </p:spPr>
        <p:txBody>
          <a:bodyPr/>
          <a:lstStyle/>
          <a:p>
            <a:r>
              <a:rPr lang="en-US" dirty="0"/>
              <a:t>Navigating in UPlan</a:t>
            </a:r>
          </a:p>
        </p:txBody>
      </p:sp>
      <p:sp>
        <p:nvSpPr>
          <p:cNvPr id="3" name="Text Placeholder 2"/>
          <p:cNvSpPr>
            <a:spLocks noGrp="1"/>
          </p:cNvSpPr>
          <p:nvPr>
            <p:ph type="body" idx="1"/>
          </p:nvPr>
        </p:nvSpPr>
        <p:spPr/>
        <p:txBody>
          <a:bodyPr/>
          <a:lstStyle/>
          <a:p>
            <a:r>
              <a:rPr lang="en-US" dirty="0"/>
              <a:t>Budget &amp; Resource Management</a:t>
            </a:r>
          </a:p>
          <a:p>
            <a:r>
              <a:rPr lang="en-US" dirty="0"/>
              <a:t>Spring 2024</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758202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have several options for opening UPlan applications</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10</a:t>
            </a:fld>
            <a:endParaRPr lang="en-US" dirty="0">
              <a:solidFill>
                <a:schemeClr val="bg1"/>
              </a:solidFill>
            </a:endParaRPr>
          </a:p>
        </p:txBody>
      </p:sp>
      <p:sp>
        <p:nvSpPr>
          <p:cNvPr id="5" name="Rounded Rectangle 4"/>
          <p:cNvSpPr/>
          <p:nvPr/>
        </p:nvSpPr>
        <p:spPr bwMode="auto">
          <a:xfrm>
            <a:off x="1954705" y="4719735"/>
            <a:ext cx="8153398"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fontAlgn="base">
              <a:spcBef>
                <a:spcPct val="50000"/>
              </a:spcBef>
              <a:spcAft>
                <a:spcPct val="0"/>
              </a:spcAft>
            </a:pPr>
            <a:r>
              <a:rPr lang="en-US" sz="2000" dirty="0">
                <a:latin typeface="Arial" panose="020B0604020202020204" pitchFamily="34" charset="0"/>
                <a:cs typeface="Arial" panose="020B0604020202020204" pitchFamily="34" charset="0"/>
              </a:rPr>
              <a:t>From the Menu bar, click Navigate &gt; Applications &gt; Planning, then select the application.     </a:t>
            </a:r>
          </a:p>
        </p:txBody>
      </p:sp>
      <p:sp>
        <p:nvSpPr>
          <p:cNvPr id="6" name="Rounded Rectangle 5"/>
          <p:cNvSpPr/>
          <p:nvPr/>
        </p:nvSpPr>
        <p:spPr bwMode="auto">
          <a:xfrm>
            <a:off x="1973099" y="3018373"/>
            <a:ext cx="8153399"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fontAlgn="base">
              <a:spcBef>
                <a:spcPct val="50000"/>
              </a:spcBef>
              <a:spcAft>
                <a:spcPct val="0"/>
              </a:spcAft>
            </a:pPr>
            <a:r>
              <a:rPr lang="en-US" sz="2000" dirty="0">
                <a:latin typeface="Arial" panose="020B0604020202020204" pitchFamily="34" charset="0"/>
                <a:cs typeface="Arial" panose="020B0604020202020204" pitchFamily="34" charset="0"/>
              </a:rPr>
              <a:t>From the Menu bar, click File &gt; Open &gt; Applications &gt; Planning, then select the application.</a:t>
            </a:r>
          </a:p>
        </p:txBody>
      </p:sp>
      <p:sp>
        <p:nvSpPr>
          <p:cNvPr id="7" name="Rounded Rectangle 6"/>
          <p:cNvSpPr/>
          <p:nvPr/>
        </p:nvSpPr>
        <p:spPr bwMode="auto">
          <a:xfrm>
            <a:off x="1949451" y="1366935"/>
            <a:ext cx="8153399"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a:r>
              <a:rPr lang="en-US" sz="2000" dirty="0">
                <a:latin typeface="Arial" panose="020B0604020202020204" pitchFamily="34" charset="0"/>
                <a:cs typeface="Arial" panose="020B0604020202020204" pitchFamily="34" charset="0"/>
              </a:rPr>
              <a:t>From the </a:t>
            </a:r>
            <a:r>
              <a:rPr lang="en-US" sz="2000" dirty="0" err="1">
                <a:latin typeface="Arial" panose="020B0604020202020204" pitchFamily="34" charset="0"/>
                <a:cs typeface="Arial" panose="020B0604020202020204" pitchFamily="34" charset="0"/>
              </a:rPr>
              <a:t>HomePage</a:t>
            </a:r>
            <a:r>
              <a:rPr lang="en-US" sz="2000" dirty="0">
                <a:latin typeface="Arial" panose="020B0604020202020204" pitchFamily="34" charset="0"/>
                <a:cs typeface="Arial" panose="020B0604020202020204" pitchFamily="34" charset="0"/>
              </a:rPr>
              <a:t>, in the Applications section, click the application link of your choice.</a:t>
            </a:r>
          </a:p>
        </p:txBody>
      </p:sp>
      <p:sp>
        <p:nvSpPr>
          <p:cNvPr id="10" name="TextBox 9"/>
          <p:cNvSpPr txBox="1"/>
          <p:nvPr/>
        </p:nvSpPr>
        <p:spPr>
          <a:xfrm>
            <a:off x="5569074" y="2446139"/>
            <a:ext cx="467458" cy="307777"/>
          </a:xfrm>
          <a:prstGeom prst="rect">
            <a:avLst/>
          </a:prstGeom>
          <a:noFill/>
        </p:spPr>
        <p:txBody>
          <a:bodyPr wrap="square" rtlCol="0">
            <a:spAutoFit/>
          </a:bodyPr>
          <a:lstStyle/>
          <a:p>
            <a:r>
              <a:rPr lang="en-US" dirty="0"/>
              <a:t>or</a:t>
            </a:r>
          </a:p>
        </p:txBody>
      </p:sp>
      <p:sp>
        <p:nvSpPr>
          <p:cNvPr id="11" name="TextBox 10"/>
          <p:cNvSpPr txBox="1"/>
          <p:nvPr/>
        </p:nvSpPr>
        <p:spPr>
          <a:xfrm rot="10800000" flipV="1">
            <a:off x="5569076" y="4178278"/>
            <a:ext cx="462329" cy="307777"/>
          </a:xfrm>
          <a:prstGeom prst="rect">
            <a:avLst/>
          </a:prstGeom>
          <a:noFill/>
        </p:spPr>
        <p:txBody>
          <a:bodyPr wrap="square" rtlCol="0">
            <a:spAutoFit/>
          </a:bodyPr>
          <a:lstStyle/>
          <a:p>
            <a:r>
              <a:rPr lang="en-US" dirty="0"/>
              <a:t>or</a:t>
            </a:r>
          </a:p>
        </p:txBody>
      </p:sp>
      <p:sp>
        <p:nvSpPr>
          <p:cNvPr id="8" name="Footer Placeholder 7"/>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3903272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application page is divided into two sections</a:t>
            </a:r>
          </a:p>
        </p:txBody>
      </p:sp>
      <p:pic>
        <p:nvPicPr>
          <p:cNvPr id="9" name="Content Placeholder 8"/>
          <p:cNvPicPr>
            <a:picLocks noGrp="1" noChangeAspect="1"/>
          </p:cNvPicPr>
          <p:nvPr>
            <p:ph idx="1"/>
          </p:nvPr>
        </p:nvPicPr>
        <p:blipFill>
          <a:blip r:embed="rId3"/>
          <a:stretch>
            <a:fillRect/>
          </a:stretch>
        </p:blipFill>
        <p:spPr>
          <a:xfrm>
            <a:off x="2214880" y="2032000"/>
            <a:ext cx="7355840" cy="4193107"/>
          </a:xfrm>
          <a:prstGeom prst="rect">
            <a:avLst/>
          </a:prstGeom>
        </p:spPr>
      </p:pic>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11</a:t>
            </a:fld>
            <a:endParaRPr lang="en-US" dirty="0">
              <a:solidFill>
                <a:schemeClr val="bg1"/>
              </a:solidFill>
            </a:endParaRPr>
          </a:p>
        </p:txBody>
      </p:sp>
      <p:sp>
        <p:nvSpPr>
          <p:cNvPr id="6" name="Rounded Rectangle 5"/>
          <p:cNvSpPr/>
          <p:nvPr/>
        </p:nvSpPr>
        <p:spPr bwMode="auto">
          <a:xfrm>
            <a:off x="1257499" y="1270124"/>
            <a:ext cx="4267200" cy="6400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fontAlgn="base">
              <a:spcBef>
                <a:spcPct val="50000"/>
              </a:spcBef>
              <a:spcAft>
                <a:spcPct val="0"/>
              </a:spcAft>
            </a:pPr>
            <a:r>
              <a:rPr lang="en-US" sz="1600" dirty="0">
                <a:latin typeface="Arial" panose="020B0604020202020204" pitchFamily="34" charset="0"/>
                <a:cs typeface="Arial" panose="020B0604020202020204" pitchFamily="34" charset="0"/>
              </a:rPr>
              <a:t>The View Pane displays selections of forms, task lists, and preferences.</a:t>
            </a:r>
          </a:p>
        </p:txBody>
      </p:sp>
      <p:sp>
        <p:nvSpPr>
          <p:cNvPr id="7" name="Rounded Rectangle 6"/>
          <p:cNvSpPr/>
          <p:nvPr/>
        </p:nvSpPr>
        <p:spPr bwMode="auto">
          <a:xfrm>
            <a:off x="6354685" y="1270124"/>
            <a:ext cx="4262515" cy="6400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fontAlgn="base">
              <a:spcBef>
                <a:spcPct val="50000"/>
              </a:spcBef>
              <a:spcAft>
                <a:spcPct val="0"/>
              </a:spcAft>
            </a:pPr>
            <a:r>
              <a:rPr lang="en-US" sz="1600" dirty="0">
                <a:latin typeface="Arial" panose="020B0604020202020204" pitchFamily="34" charset="0"/>
                <a:cs typeface="Arial" panose="020B0604020202020204" pitchFamily="34" charset="0"/>
              </a:rPr>
              <a:t>The Content Pane displays the corresponding task list or form selected.</a:t>
            </a:r>
          </a:p>
        </p:txBody>
      </p:sp>
      <p:cxnSp>
        <p:nvCxnSpPr>
          <p:cNvPr id="12" name="Straight Arrow Connector 11"/>
          <p:cNvCxnSpPr>
            <a:stCxn id="6" idx="2"/>
          </p:cNvCxnSpPr>
          <p:nvPr/>
        </p:nvCxnSpPr>
        <p:spPr bwMode="auto">
          <a:xfrm flipH="1">
            <a:off x="2910998" y="1910204"/>
            <a:ext cx="480101" cy="15137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7" idx="2"/>
          </p:cNvCxnSpPr>
          <p:nvPr/>
        </p:nvCxnSpPr>
        <p:spPr bwMode="auto">
          <a:xfrm flipH="1">
            <a:off x="5801361" y="1910204"/>
            <a:ext cx="2684582" cy="24281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Footer Placeholder 7"/>
          <p:cNvSpPr>
            <a:spLocks noGrp="1"/>
          </p:cNvSpPr>
          <p:nvPr>
            <p:ph type="ftr" sz="quarter" idx="3"/>
          </p:nvPr>
        </p:nvSpPr>
        <p:spPr/>
        <p:txBody>
          <a:bodyPr/>
          <a:lstStyle/>
          <a:p>
            <a:r>
              <a:rPr lang="en-US" dirty="0"/>
              <a:t>Budget and Resource Management</a:t>
            </a:r>
          </a:p>
        </p:txBody>
      </p:sp>
      <p:sp>
        <p:nvSpPr>
          <p:cNvPr id="3" name="Date Placeholder 2"/>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1349977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Task List” provides links to forms and reports</a:t>
            </a:r>
          </a:p>
        </p:txBody>
      </p:sp>
      <p:sp>
        <p:nvSpPr>
          <p:cNvPr id="3" name="Content Placeholder 2"/>
          <p:cNvSpPr>
            <a:spLocks noGrp="1"/>
          </p:cNvSpPr>
          <p:nvPr>
            <p:ph idx="1"/>
          </p:nvPr>
        </p:nvSpPr>
        <p:spPr/>
        <p:txBody>
          <a:bodyPr/>
          <a:lstStyle/>
          <a:p>
            <a:r>
              <a:rPr lang="en-US" sz="2000" dirty="0"/>
              <a:t>Task Lists are:</a:t>
            </a:r>
          </a:p>
          <a:p>
            <a:pPr lvl="1"/>
            <a:r>
              <a:rPr lang="en-US" dirty="0"/>
              <a:t>An organized collection of Forms</a:t>
            </a:r>
          </a:p>
          <a:p>
            <a:pPr lvl="1"/>
            <a:r>
              <a:rPr lang="en-US" dirty="0"/>
              <a:t>Created and managed by the UPlan Administrators</a:t>
            </a:r>
          </a:p>
          <a:p>
            <a:r>
              <a:rPr lang="en-US" sz="2000" dirty="0"/>
              <a:t>To select Task List forms from the view pane: click title or icon</a:t>
            </a:r>
          </a:p>
          <a:p>
            <a:pPr lvl="1"/>
            <a:r>
              <a:rPr lang="en-US" dirty="0"/>
              <a:t>Click on the small plus sign to expand a folder</a:t>
            </a:r>
          </a:p>
          <a:p>
            <a:r>
              <a:rPr lang="en-US" sz="2000" dirty="0"/>
              <a:t>To select Task List forms from the content pane: click Action icon: </a:t>
            </a:r>
          </a:p>
          <a:p>
            <a:r>
              <a:rPr lang="en-US" sz="2000" dirty="0"/>
              <a:t>When you select a Task List, you will see:</a:t>
            </a:r>
          </a:p>
          <a:p>
            <a:pPr lvl="1"/>
            <a:r>
              <a:rPr lang="en-US" dirty="0"/>
              <a:t>The tasks expanded in the Content Pane</a:t>
            </a:r>
          </a:p>
          <a:p>
            <a:pPr lvl="1"/>
            <a:r>
              <a:rPr lang="en-US" dirty="0"/>
              <a:t>A pie graph depicting the status of tasks</a:t>
            </a:r>
          </a:p>
          <a:p>
            <a:pPr lvl="2"/>
            <a:r>
              <a:rPr lang="en-US" sz="1600" b="1" dirty="0">
                <a:solidFill>
                  <a:srgbClr val="C00000"/>
                </a:solidFill>
              </a:rPr>
              <a:t>This is an out-of-the-box feature that cannot be removed</a:t>
            </a:r>
          </a:p>
          <a:p>
            <a:pPr lvl="2"/>
            <a:r>
              <a:rPr lang="en-US" sz="1600" b="1" dirty="0">
                <a:solidFill>
                  <a:srgbClr val="C00000"/>
                </a:solidFill>
              </a:rPr>
              <a:t>Since </a:t>
            </a:r>
            <a:r>
              <a:rPr lang="en-US" sz="1600" b="1" dirty="0" err="1">
                <a:solidFill>
                  <a:srgbClr val="C00000"/>
                </a:solidFill>
              </a:rPr>
              <a:t>UPlan</a:t>
            </a:r>
            <a:r>
              <a:rPr lang="en-US" sz="1600" b="1" dirty="0">
                <a:solidFill>
                  <a:srgbClr val="C00000"/>
                </a:solidFill>
              </a:rPr>
              <a:t> is not using system-required due dates, task status is inaccurate and should be disregarded</a:t>
            </a:r>
            <a:endParaRPr lang="en-US" sz="1600" dirty="0">
              <a:solidFill>
                <a:srgbClr val="C00000"/>
              </a:solidFill>
            </a:endParaRPr>
          </a:p>
          <a:p>
            <a:endParaRPr lang="en-US" sz="16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12</a:t>
            </a:fld>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861" y="3444480"/>
            <a:ext cx="304800" cy="320842"/>
          </a:xfrm>
          <a:prstGeom prst="rect">
            <a:avLst/>
          </a:prstGeom>
        </p:spPr>
      </p:pic>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2334967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 List Status buttons at the bottom of the window are not used</a:t>
            </a:r>
          </a:p>
        </p:txBody>
      </p:sp>
      <p:sp>
        <p:nvSpPr>
          <p:cNvPr id="3" name="Content Placeholder 2"/>
          <p:cNvSpPr>
            <a:spLocks noGrp="1"/>
          </p:cNvSpPr>
          <p:nvPr>
            <p:ph idx="1"/>
          </p:nvPr>
        </p:nvSpPr>
        <p:spPr/>
        <p:txBody>
          <a:bodyPr/>
          <a:lstStyle/>
          <a:p>
            <a:r>
              <a:rPr lang="en-US" sz="2000" dirty="0"/>
              <a:t>UCSF is not using what Hyperion Planning calls “work flow”  </a:t>
            </a:r>
          </a:p>
          <a:p>
            <a:pPr lvl="1"/>
            <a:r>
              <a:rPr lang="en-US" dirty="0"/>
              <a:t>Task List Status information therefore is not meaningful</a:t>
            </a:r>
          </a:p>
          <a:p>
            <a:r>
              <a:rPr lang="en-US" sz="2000" dirty="0"/>
              <a:t>At the bottom of each form, there is a place to check if the task is complete. </a:t>
            </a:r>
            <a:r>
              <a:rPr lang="en-US" sz="2000" dirty="0">
                <a:solidFill>
                  <a:srgbClr val="C00000"/>
                </a:solidFill>
              </a:rPr>
              <a:t>DO NOT USE THIS.</a:t>
            </a:r>
          </a:p>
          <a:p>
            <a:endParaRPr lang="en-US" sz="2400" dirty="0"/>
          </a:p>
          <a:p>
            <a:pPr marL="0" indent="0">
              <a:buNone/>
            </a:pPr>
            <a:endParaRPr lang="en-US" sz="1600" dirty="0"/>
          </a:p>
          <a:p>
            <a:r>
              <a:rPr lang="en-US" sz="2000" dirty="0"/>
              <a:t>It is possible that someone will use this button.   This will:</a:t>
            </a:r>
          </a:p>
          <a:p>
            <a:pPr lvl="1"/>
            <a:r>
              <a:rPr lang="en-US" dirty="0"/>
              <a:t>Mark the task complete for all users, regardless of their DeptID or level</a:t>
            </a:r>
          </a:p>
          <a:p>
            <a:pPr lvl="1"/>
            <a:r>
              <a:rPr lang="en-US" dirty="0"/>
              <a:t>Possibly change the appearance of the pie chart in Task List Status</a:t>
            </a:r>
          </a:p>
          <a:p>
            <a:pPr lvl="2"/>
            <a:r>
              <a:rPr lang="en-US" sz="1400" dirty="0"/>
              <a:t>Normally, the pie chart is all red (indicating incomplete)</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13</a:t>
            </a:fld>
            <a:endParaRPr lang="en-US" dirty="0">
              <a:solidFill>
                <a:schemeClr val="bg1"/>
              </a:solidFill>
              <a:cs typeface="+mn-cs"/>
            </a:endParaRPr>
          </a:p>
        </p:txBody>
      </p:sp>
      <p:sp>
        <p:nvSpPr>
          <p:cNvPr id="6" name="Right Arrow 5"/>
          <p:cNvSpPr/>
          <p:nvPr/>
        </p:nvSpPr>
        <p:spPr bwMode="auto">
          <a:xfrm>
            <a:off x="4682412" y="5489030"/>
            <a:ext cx="1905000" cy="5461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solidFill>
                  <a:schemeClr val="tx1"/>
                </a:solidFill>
                <a:latin typeface="Arial" charset="0"/>
              </a:rPr>
              <a:t>With button used</a:t>
            </a:r>
          </a:p>
        </p:txBody>
      </p:sp>
      <p:sp>
        <p:nvSpPr>
          <p:cNvPr id="7" name="Footer Placeholder 6"/>
          <p:cNvSpPr>
            <a:spLocks noGrp="1"/>
          </p:cNvSpPr>
          <p:nvPr>
            <p:ph type="ftr" sz="quarter" idx="3"/>
          </p:nvPr>
        </p:nvSpPr>
        <p:spPr/>
        <p:txBody>
          <a:bodyPr/>
          <a:lstStyle/>
          <a:p>
            <a:r>
              <a:rPr lang="en-US"/>
              <a:t>Budget and Resource Management</a:t>
            </a:r>
            <a:endParaRPr lang="en-US" dirty="0"/>
          </a:p>
        </p:txBody>
      </p:sp>
      <p:pic>
        <p:nvPicPr>
          <p:cNvPr id="8" name="Picture 7"/>
          <p:cNvPicPr>
            <a:picLocks noChangeAspect="1"/>
          </p:cNvPicPr>
          <p:nvPr/>
        </p:nvPicPr>
        <p:blipFill>
          <a:blip r:embed="rId3"/>
          <a:stretch>
            <a:fillRect/>
          </a:stretch>
        </p:blipFill>
        <p:spPr>
          <a:xfrm>
            <a:off x="2164087" y="3069082"/>
            <a:ext cx="7020360" cy="411171"/>
          </a:xfrm>
          <a:prstGeom prst="rect">
            <a:avLst/>
          </a:prstGeom>
          <a:ln>
            <a:solidFill>
              <a:srgbClr val="178CCB"/>
            </a:solidFill>
          </a:ln>
        </p:spPr>
      </p:pic>
      <p:sp>
        <p:nvSpPr>
          <p:cNvPr id="5" name="Date Placeholder 4"/>
          <p:cNvSpPr>
            <a:spLocks noGrp="1"/>
          </p:cNvSpPr>
          <p:nvPr>
            <p:ph type="dt" sz="half" idx="2"/>
          </p:nvPr>
        </p:nvSpPr>
        <p:spPr/>
        <p:txBody>
          <a:bodyPr/>
          <a:lstStyle/>
          <a:p>
            <a:r>
              <a:rPr lang="en-US" dirty="0"/>
              <a:t>01/12/2024</a:t>
            </a:r>
          </a:p>
        </p:txBody>
      </p:sp>
      <p:pic>
        <p:nvPicPr>
          <p:cNvPr id="9" name="Picture 8"/>
          <p:cNvPicPr>
            <a:picLocks noChangeAspect="1"/>
          </p:cNvPicPr>
          <p:nvPr/>
        </p:nvPicPr>
        <p:blipFill>
          <a:blip r:embed="rId4"/>
          <a:stretch>
            <a:fillRect/>
          </a:stretch>
        </p:blipFill>
        <p:spPr>
          <a:xfrm>
            <a:off x="2833635" y="5125243"/>
            <a:ext cx="1729713" cy="1092450"/>
          </a:xfrm>
          <a:prstGeom prst="rect">
            <a:avLst/>
          </a:prstGeom>
        </p:spPr>
      </p:pic>
      <p:pic>
        <p:nvPicPr>
          <p:cNvPr id="10" name="Picture 9"/>
          <p:cNvPicPr>
            <a:picLocks noChangeAspect="1"/>
          </p:cNvPicPr>
          <p:nvPr/>
        </p:nvPicPr>
        <p:blipFill>
          <a:blip r:embed="rId5"/>
          <a:stretch>
            <a:fillRect/>
          </a:stretch>
        </p:blipFill>
        <p:spPr>
          <a:xfrm>
            <a:off x="6706476" y="5022254"/>
            <a:ext cx="1809995" cy="1195439"/>
          </a:xfrm>
          <a:prstGeom prst="rect">
            <a:avLst/>
          </a:prstGeom>
        </p:spPr>
      </p:pic>
    </p:spTree>
    <p:extLst>
      <p:ext uri="{BB962C8B-B14F-4D97-AF65-F5344CB8AC3E}">
        <p14:creationId xmlns:p14="http://schemas.microsoft.com/office/powerpoint/2010/main" val="2254198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14</a:t>
            </a:fld>
            <a:endParaRPr lang="en-US" dirty="0"/>
          </a:p>
        </p:txBody>
      </p:sp>
      <p:sp>
        <p:nvSpPr>
          <p:cNvPr id="5" name="Title 1"/>
          <p:cNvSpPr txBox="1">
            <a:spLocks/>
          </p:cNvSpPr>
          <p:nvPr/>
        </p:nvSpPr>
        <p:spPr>
          <a:xfrm>
            <a:off x="2852928" y="3273552"/>
            <a:ext cx="8714232" cy="621792"/>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UPlan Menus and Toolbars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604806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Menus in the masthead help you perform actions</a:t>
            </a:r>
          </a:p>
        </p:txBody>
      </p:sp>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rPr>
              <a:pPr/>
              <a:t>15</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74124470"/>
              </p:ext>
            </p:extLst>
          </p:nvPr>
        </p:nvGraphicFramePr>
        <p:xfrm>
          <a:off x="1032985" y="1127760"/>
          <a:ext cx="5191760" cy="2178629"/>
        </p:xfrm>
        <a:graphic>
          <a:graphicData uri="http://schemas.openxmlformats.org/drawingml/2006/table">
            <a:tbl>
              <a:tblPr firstRow="1" bandRow="1">
                <a:tableStyleId>{5C22544A-7EE6-4342-B048-85BDC9FD1C3A}</a:tableStyleId>
              </a:tblPr>
              <a:tblGrid>
                <a:gridCol w="1788660">
                  <a:extLst>
                    <a:ext uri="{9D8B030D-6E8A-4147-A177-3AD203B41FA5}">
                      <a16:colId xmlns:a16="http://schemas.microsoft.com/office/drawing/2014/main" val="20000"/>
                    </a:ext>
                  </a:extLst>
                </a:gridCol>
                <a:gridCol w="3403100">
                  <a:extLst>
                    <a:ext uri="{9D8B030D-6E8A-4147-A177-3AD203B41FA5}">
                      <a16:colId xmlns:a16="http://schemas.microsoft.com/office/drawing/2014/main" val="20001"/>
                    </a:ext>
                  </a:extLst>
                </a:gridCol>
              </a:tblGrid>
              <a:tr h="3061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effectLst/>
                          <a:latin typeface="Arial" panose="020B0604020202020204" pitchFamily="34" charset="0"/>
                          <a:ea typeface="Calibri"/>
                          <a:cs typeface="Arial" panose="020B0604020202020204" pitchFamily="34" charset="0"/>
                        </a:rPr>
                        <a:t>FILE MENU</a:t>
                      </a:r>
                    </a:p>
                  </a:txBody>
                  <a:tcPr/>
                </a:tc>
                <a:tc hMerge="1">
                  <a:txBody>
                    <a:bodyPr/>
                    <a:lstStyle/>
                    <a:p>
                      <a:endParaRPr lang="en-US" dirty="0"/>
                    </a:p>
                  </a:txBody>
                  <a:tcPr/>
                </a:tc>
                <a:extLst>
                  <a:ext uri="{0D108BD9-81ED-4DB2-BD59-A6C34878D82A}">
                    <a16:rowId xmlns:a16="http://schemas.microsoft.com/office/drawing/2014/main" val="10000"/>
                  </a:ext>
                </a:extLst>
              </a:tr>
              <a:tr h="321945">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Open</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Open an application</a:t>
                      </a:r>
                    </a:p>
                  </a:txBody>
                  <a:tcPr marL="68580" marR="68580" marT="0" marB="0"/>
                </a:tc>
                <a:extLst>
                  <a:ext uri="{0D108BD9-81ED-4DB2-BD59-A6C34878D82A}">
                    <a16:rowId xmlns:a16="http://schemas.microsoft.com/office/drawing/2014/main" val="10001"/>
                  </a:ext>
                </a:extLst>
              </a:tr>
              <a:tr h="289348">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Save</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Save data input to data forms</a:t>
                      </a:r>
                    </a:p>
                  </a:txBody>
                  <a:tcPr marL="68580" marR="68580" marT="0" marB="0"/>
                </a:tc>
                <a:extLst>
                  <a:ext uri="{0D108BD9-81ED-4DB2-BD59-A6C34878D82A}">
                    <a16:rowId xmlns:a16="http://schemas.microsoft.com/office/drawing/2014/main" val="10002"/>
                  </a:ext>
                </a:extLst>
              </a:tr>
              <a:tr h="281461">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Print</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Print the current data form displayed</a:t>
                      </a:r>
                    </a:p>
                  </a:txBody>
                  <a:tcPr marL="68580" marR="68580" marT="0" marB="0"/>
                </a:tc>
                <a:extLst>
                  <a:ext uri="{0D108BD9-81ED-4DB2-BD59-A6C34878D82A}">
                    <a16:rowId xmlns:a16="http://schemas.microsoft.com/office/drawing/2014/main" val="10003"/>
                  </a:ext>
                </a:extLst>
              </a:tr>
              <a:tr h="321945">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Preferences</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Set various preferences</a:t>
                      </a:r>
                    </a:p>
                  </a:txBody>
                  <a:tcPr marL="68580" marR="68580" marT="0" marB="0"/>
                </a:tc>
                <a:extLst>
                  <a:ext uri="{0D108BD9-81ED-4DB2-BD59-A6C34878D82A}">
                    <a16:rowId xmlns:a16="http://schemas.microsoft.com/office/drawing/2014/main" val="10004"/>
                  </a:ext>
                </a:extLst>
              </a:tr>
              <a:tr h="321945">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Log Off</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Log off </a:t>
                      </a:r>
                    </a:p>
                  </a:txBody>
                  <a:tcPr marL="68580" marR="68580" marT="0" marB="0"/>
                </a:tc>
                <a:extLst>
                  <a:ext uri="{0D108BD9-81ED-4DB2-BD59-A6C34878D82A}">
                    <a16:rowId xmlns:a16="http://schemas.microsoft.com/office/drawing/2014/main" val="10005"/>
                  </a:ext>
                </a:extLst>
              </a:tr>
              <a:tr h="321945">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Exit</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Exit Workspace</a:t>
                      </a:r>
                    </a:p>
                  </a:txBody>
                  <a:tcPr marL="68580" marR="68580" marT="0" marB="0"/>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80730407"/>
              </p:ext>
            </p:extLst>
          </p:nvPr>
        </p:nvGraphicFramePr>
        <p:xfrm>
          <a:off x="477520" y="3513666"/>
          <a:ext cx="6299200" cy="2251964"/>
        </p:xfrm>
        <a:graphic>
          <a:graphicData uri="http://schemas.openxmlformats.org/drawingml/2006/table">
            <a:tbl>
              <a:tblPr firstRow="1" bandRow="1">
                <a:tableStyleId>{5C22544A-7EE6-4342-B048-85BDC9FD1C3A}</a:tableStyleId>
              </a:tblPr>
              <a:tblGrid>
                <a:gridCol w="31496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tblGrid>
              <a:tr h="370840">
                <a:tc gridSpan="2">
                  <a:txBody>
                    <a:bodyPr/>
                    <a:lstStyle/>
                    <a:p>
                      <a:pPr marL="17145" marR="0" algn="ctr">
                        <a:lnSpc>
                          <a:spcPct val="115000"/>
                        </a:lnSpc>
                        <a:spcBef>
                          <a:spcPts val="200"/>
                        </a:spcBef>
                        <a:spcAft>
                          <a:spcPts val="200"/>
                        </a:spcAft>
                      </a:pPr>
                      <a:r>
                        <a:rPr lang="en-US" sz="1500" b="1" dirty="0">
                          <a:solidFill>
                            <a:schemeClr val="bg1"/>
                          </a:solidFill>
                          <a:effectLst/>
                          <a:latin typeface="Arial" panose="020B0604020202020204" pitchFamily="34" charset="0"/>
                          <a:ea typeface="Calibri"/>
                          <a:cs typeface="Arial" panose="020B0604020202020204" pitchFamily="34" charset="0"/>
                        </a:rPr>
                        <a:t>VIEW MENU</a:t>
                      </a:r>
                    </a:p>
                  </a:txBody>
                  <a:tcPr marL="68580" marR="68580" marT="0" marB="0" anchor="ctr"/>
                </a:tc>
                <a:tc hMerge="1">
                  <a:txBody>
                    <a:bodyPr/>
                    <a:lstStyle/>
                    <a:p>
                      <a:pPr marL="17145" marR="0">
                        <a:lnSpc>
                          <a:spcPct val="115000"/>
                        </a:lnSpc>
                        <a:spcBef>
                          <a:spcPts val="200"/>
                        </a:spcBef>
                        <a:spcAft>
                          <a:spcPts val="20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Refresh</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Refresh the current view to reflect what is stored in the database</a:t>
                      </a:r>
                    </a:p>
                  </a:txBody>
                  <a:tcPr marL="68580" marR="68580" marT="0" marB="0"/>
                </a:tc>
                <a:extLst>
                  <a:ext uri="{0D108BD9-81ED-4DB2-BD59-A6C34878D82A}">
                    <a16:rowId xmlns:a16="http://schemas.microsoft.com/office/drawing/2014/main" val="10001"/>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Show / Hide Dimension Names on Page</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Display (or hide) names of dimensions in the Page Filter area.</a:t>
                      </a:r>
                    </a:p>
                  </a:txBody>
                  <a:tcPr marL="68580" marR="68580" marT="0" marB="0"/>
                </a:tc>
                <a:extLst>
                  <a:ext uri="{0D108BD9-81ED-4DB2-BD59-A6C34878D82A}">
                    <a16:rowId xmlns:a16="http://schemas.microsoft.com/office/drawing/2014/main" val="10002"/>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Instructions</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Show description of how to use the current form </a:t>
                      </a:r>
                    </a:p>
                  </a:txBody>
                  <a:tcPr marL="68580" marR="68580" marT="0" marB="0"/>
                </a:tc>
                <a:extLst>
                  <a:ext uri="{0D108BD9-81ED-4DB2-BD59-A6C34878D82A}">
                    <a16:rowId xmlns:a16="http://schemas.microsoft.com/office/drawing/2014/main" val="10003"/>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View Masthead</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Hide masthead</a:t>
                      </a:r>
                    </a:p>
                  </a:txBody>
                  <a:tcPr marL="68580" marR="68580" marT="0" marB="0"/>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48102807"/>
              </p:ext>
            </p:extLst>
          </p:nvPr>
        </p:nvGraphicFramePr>
        <p:xfrm>
          <a:off x="7112000" y="1149752"/>
          <a:ext cx="4649897" cy="1640586"/>
        </p:xfrm>
        <a:graphic>
          <a:graphicData uri="http://schemas.openxmlformats.org/drawingml/2006/table">
            <a:tbl>
              <a:tblPr firstRow="1" bandRow="1">
                <a:tableStyleId>{5C22544A-7EE6-4342-B048-85BDC9FD1C3A}</a:tableStyleId>
              </a:tblPr>
              <a:tblGrid>
                <a:gridCol w="1439433">
                  <a:extLst>
                    <a:ext uri="{9D8B030D-6E8A-4147-A177-3AD203B41FA5}">
                      <a16:colId xmlns:a16="http://schemas.microsoft.com/office/drawing/2014/main" val="20000"/>
                    </a:ext>
                  </a:extLst>
                </a:gridCol>
                <a:gridCol w="3210464">
                  <a:extLst>
                    <a:ext uri="{9D8B030D-6E8A-4147-A177-3AD203B41FA5}">
                      <a16:colId xmlns:a16="http://schemas.microsoft.com/office/drawing/2014/main" val="20001"/>
                    </a:ext>
                  </a:extLst>
                </a:gridCol>
              </a:tblGrid>
              <a:tr h="370840">
                <a:tc gridSpan="2">
                  <a:txBody>
                    <a:bodyPr/>
                    <a:lstStyle/>
                    <a:p>
                      <a:pPr marL="17145" marR="0" algn="ctr">
                        <a:lnSpc>
                          <a:spcPct val="115000"/>
                        </a:lnSpc>
                        <a:spcBef>
                          <a:spcPts val="200"/>
                        </a:spcBef>
                        <a:spcAft>
                          <a:spcPts val="200"/>
                        </a:spcAft>
                      </a:pPr>
                      <a:r>
                        <a:rPr lang="en-US" sz="1500" b="1" dirty="0">
                          <a:solidFill>
                            <a:schemeClr val="bg1"/>
                          </a:solidFill>
                          <a:effectLst/>
                          <a:latin typeface="Arial" panose="020B0604020202020204" pitchFamily="34" charset="0"/>
                          <a:ea typeface="Calibri"/>
                          <a:cs typeface="Arial" panose="020B0604020202020204" pitchFamily="34" charset="0"/>
                        </a:rPr>
                        <a:t>TOOLS</a:t>
                      </a:r>
                      <a:r>
                        <a:rPr lang="en-US" sz="1500" b="1" baseline="0" dirty="0">
                          <a:solidFill>
                            <a:schemeClr val="bg1"/>
                          </a:solidFill>
                          <a:effectLst/>
                          <a:latin typeface="Arial" panose="020B0604020202020204" pitchFamily="34" charset="0"/>
                          <a:ea typeface="Calibri"/>
                          <a:cs typeface="Arial" panose="020B0604020202020204" pitchFamily="34" charset="0"/>
                        </a:rPr>
                        <a:t> MENU</a:t>
                      </a:r>
                      <a:endParaRPr lang="en-US" sz="15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pPr marL="17145" marR="0">
                        <a:lnSpc>
                          <a:spcPct val="115000"/>
                        </a:lnSpc>
                        <a:spcBef>
                          <a:spcPts val="200"/>
                        </a:spcBef>
                        <a:spcAft>
                          <a:spcPts val="20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Change Password</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Change your UPlan  password (Do not use)</a:t>
                      </a:r>
                    </a:p>
                  </a:txBody>
                  <a:tcPr marL="68580" marR="68580" marT="0" marB="0"/>
                </a:tc>
                <a:extLst>
                  <a:ext uri="{0D108BD9-81ED-4DB2-BD59-A6C34878D82A}">
                    <a16:rowId xmlns:a16="http://schemas.microsoft.com/office/drawing/2014/main" val="10001"/>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Export as Spreadsheet</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Create an Excel version of the current form, including currently displayed data</a:t>
                      </a:r>
                    </a:p>
                  </a:txBody>
                  <a:tcPr marL="68580" marR="68580" marT="0" marB="0"/>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02022450"/>
              </p:ext>
            </p:extLst>
          </p:nvPr>
        </p:nvGraphicFramePr>
        <p:xfrm>
          <a:off x="7183120" y="3117426"/>
          <a:ext cx="4541520" cy="2728468"/>
        </p:xfrm>
        <a:graphic>
          <a:graphicData uri="http://schemas.openxmlformats.org/drawingml/2006/table">
            <a:tbl>
              <a:tblPr firstRow="1" bandRow="1">
                <a:tableStyleId>{5C22544A-7EE6-4342-B048-85BDC9FD1C3A}</a:tableStyleId>
              </a:tblPr>
              <a:tblGrid>
                <a:gridCol w="1510912">
                  <a:extLst>
                    <a:ext uri="{9D8B030D-6E8A-4147-A177-3AD203B41FA5}">
                      <a16:colId xmlns:a16="http://schemas.microsoft.com/office/drawing/2014/main" val="20000"/>
                    </a:ext>
                  </a:extLst>
                </a:gridCol>
                <a:gridCol w="3030608">
                  <a:extLst>
                    <a:ext uri="{9D8B030D-6E8A-4147-A177-3AD203B41FA5}">
                      <a16:colId xmlns:a16="http://schemas.microsoft.com/office/drawing/2014/main" val="20001"/>
                    </a:ext>
                  </a:extLst>
                </a:gridCol>
              </a:tblGrid>
              <a:tr h="370840">
                <a:tc gridSpan="2">
                  <a:txBody>
                    <a:bodyPr/>
                    <a:lstStyle/>
                    <a:p>
                      <a:pPr marL="17145" marR="0" algn="ctr">
                        <a:lnSpc>
                          <a:spcPct val="115000"/>
                        </a:lnSpc>
                        <a:spcBef>
                          <a:spcPts val="200"/>
                        </a:spcBef>
                        <a:spcAft>
                          <a:spcPts val="200"/>
                        </a:spcAft>
                      </a:pPr>
                      <a:r>
                        <a:rPr lang="en-US" sz="1500" b="1" dirty="0">
                          <a:solidFill>
                            <a:schemeClr val="bg1"/>
                          </a:solidFill>
                          <a:effectLst/>
                          <a:latin typeface="Arial" panose="020B0604020202020204" pitchFamily="34" charset="0"/>
                          <a:ea typeface="Calibri"/>
                          <a:cs typeface="Arial" panose="020B0604020202020204" pitchFamily="34" charset="0"/>
                        </a:rPr>
                        <a:t>EDIT MENU</a:t>
                      </a:r>
                    </a:p>
                  </a:txBody>
                  <a:tcPr marL="68580" marR="68580" marT="0" marB="0" anchor="ctr"/>
                </a:tc>
                <a:tc hMerge="1">
                  <a:txBody>
                    <a:bodyPr/>
                    <a:lstStyle/>
                    <a:p>
                      <a:pPr marL="17145" marR="0">
                        <a:lnSpc>
                          <a:spcPct val="115000"/>
                        </a:lnSpc>
                        <a:spcBef>
                          <a:spcPts val="200"/>
                        </a:spcBef>
                        <a:spcAft>
                          <a:spcPts val="20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Open</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Open an application</a:t>
                      </a:r>
                    </a:p>
                  </a:txBody>
                  <a:tcPr marL="68580" marR="68580" marT="0" marB="0"/>
                </a:tc>
                <a:extLst>
                  <a:ext uri="{0D108BD9-81ED-4DB2-BD59-A6C34878D82A}">
                    <a16:rowId xmlns:a16="http://schemas.microsoft.com/office/drawing/2014/main" val="10001"/>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Save</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Save data input to data forms</a:t>
                      </a:r>
                    </a:p>
                  </a:txBody>
                  <a:tcPr marL="68580" marR="68580" marT="0" marB="0"/>
                </a:tc>
                <a:extLst>
                  <a:ext uri="{0D108BD9-81ED-4DB2-BD59-A6C34878D82A}">
                    <a16:rowId xmlns:a16="http://schemas.microsoft.com/office/drawing/2014/main" val="10002"/>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Print</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Print the current data form displayed</a:t>
                      </a:r>
                    </a:p>
                  </a:txBody>
                  <a:tcPr marL="68580" marR="68580" marT="0" marB="0"/>
                </a:tc>
                <a:extLst>
                  <a:ext uri="{0D108BD9-81ED-4DB2-BD59-A6C34878D82A}">
                    <a16:rowId xmlns:a16="http://schemas.microsoft.com/office/drawing/2014/main" val="10003"/>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Preferences</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Set various preferences</a:t>
                      </a:r>
                    </a:p>
                  </a:txBody>
                  <a:tcPr marL="68580" marR="68580" marT="0" marB="0"/>
                </a:tc>
                <a:extLst>
                  <a:ext uri="{0D108BD9-81ED-4DB2-BD59-A6C34878D82A}">
                    <a16:rowId xmlns:a16="http://schemas.microsoft.com/office/drawing/2014/main" val="10004"/>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Log Off</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Log off </a:t>
                      </a:r>
                    </a:p>
                  </a:txBody>
                  <a:tcPr marL="68580" marR="68580" marT="0" marB="0"/>
                </a:tc>
                <a:extLst>
                  <a:ext uri="{0D108BD9-81ED-4DB2-BD59-A6C34878D82A}">
                    <a16:rowId xmlns:a16="http://schemas.microsoft.com/office/drawing/2014/main" val="10005"/>
                  </a:ext>
                </a:extLst>
              </a:tr>
              <a:tr h="370840">
                <a:tc>
                  <a:txBody>
                    <a:bodyPr/>
                    <a:lstStyle/>
                    <a:p>
                      <a:pPr marL="17145" marR="0">
                        <a:lnSpc>
                          <a:spcPct val="115000"/>
                        </a:lnSpc>
                        <a:spcBef>
                          <a:spcPts val="200"/>
                        </a:spcBef>
                        <a:spcAft>
                          <a:spcPts val="200"/>
                        </a:spcAft>
                      </a:pPr>
                      <a:r>
                        <a:rPr lang="en-US" sz="1500" b="1" dirty="0">
                          <a:effectLst/>
                          <a:latin typeface="Arial" panose="020B0604020202020204" pitchFamily="34" charset="0"/>
                          <a:ea typeface="Calibri"/>
                          <a:cs typeface="Arial" panose="020B0604020202020204" pitchFamily="34" charset="0"/>
                        </a:rPr>
                        <a:t>Exit</a:t>
                      </a:r>
                      <a:endParaRPr lang="en-US" sz="15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17145" marR="0">
                        <a:lnSpc>
                          <a:spcPct val="115000"/>
                        </a:lnSpc>
                        <a:spcBef>
                          <a:spcPts val="200"/>
                        </a:spcBef>
                        <a:spcAft>
                          <a:spcPts val="200"/>
                        </a:spcAft>
                      </a:pPr>
                      <a:r>
                        <a:rPr lang="en-US" sz="1500" dirty="0">
                          <a:effectLst/>
                          <a:latin typeface="Arial" panose="020B0604020202020204" pitchFamily="34" charset="0"/>
                          <a:ea typeface="Calibri"/>
                          <a:cs typeface="Arial" panose="020B0604020202020204" pitchFamily="34" charset="0"/>
                        </a:rPr>
                        <a:t>Exit Workspace</a:t>
                      </a:r>
                    </a:p>
                  </a:txBody>
                  <a:tcPr marL="68580" marR="68580" marT="0" marB="0"/>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1231595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UPlan toolbar provides several options for navigating within Workspace</a:t>
            </a:r>
          </a:p>
        </p:txBody>
      </p:sp>
      <p:sp>
        <p:nvSpPr>
          <p:cNvPr id="5" name="Content Placeholder 4"/>
          <p:cNvSpPr>
            <a:spLocks noGrp="1"/>
          </p:cNvSpPr>
          <p:nvPr>
            <p:ph idx="1"/>
          </p:nvPr>
        </p:nvSpPr>
        <p:spPr/>
        <p:txBody>
          <a:bodyPr/>
          <a:lstStyle/>
          <a:p>
            <a:r>
              <a:rPr lang="en-US" sz="2000" dirty="0"/>
              <a:t>Some icons are available throughout UPlan. These are circled in </a:t>
            </a:r>
            <a:r>
              <a:rPr lang="en-US" sz="2000" b="1" dirty="0">
                <a:solidFill>
                  <a:schemeClr val="accent6">
                    <a:lumMod val="75000"/>
                  </a:schemeClr>
                </a:solidFill>
              </a:rPr>
              <a:t>orange</a:t>
            </a:r>
            <a:r>
              <a:rPr lang="en-US" sz="2000" dirty="0"/>
              <a:t>. </a:t>
            </a:r>
          </a:p>
          <a:p>
            <a:r>
              <a:rPr lang="en-US" sz="2000" dirty="0"/>
              <a:t>Others toolbar buttons become available as data forms open.  When you open a Form, the Toolbar displays additional icons. These are highlighted in </a:t>
            </a:r>
            <a:r>
              <a:rPr lang="en-US" sz="2000" b="1" dirty="0">
                <a:solidFill>
                  <a:srgbClr val="FF0000"/>
                </a:solidFill>
              </a:rPr>
              <a:t>red</a:t>
            </a:r>
            <a:r>
              <a:rPr lang="en-US" sz="2000" dirty="0"/>
              <a:t>.  </a:t>
            </a:r>
          </a:p>
          <a:p>
            <a:endParaRPr lang="en-US" dirty="0"/>
          </a:p>
        </p:txBody>
      </p:sp>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rPr>
              <a:pPr/>
              <a:t>16</a:t>
            </a:fld>
            <a:endParaRPr lang="en-US" dirty="0">
              <a:solidFill>
                <a:schemeClr val="bg1"/>
              </a:solidFill>
            </a:endParaRP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pic>
        <p:nvPicPr>
          <p:cNvPr id="7" name="Picture 6"/>
          <p:cNvPicPr>
            <a:picLocks noChangeAspect="1"/>
          </p:cNvPicPr>
          <p:nvPr/>
        </p:nvPicPr>
        <p:blipFill>
          <a:blip r:embed="rId3"/>
          <a:stretch>
            <a:fillRect/>
          </a:stretch>
        </p:blipFill>
        <p:spPr>
          <a:xfrm>
            <a:off x="1399753" y="3519476"/>
            <a:ext cx="9126849" cy="453084"/>
          </a:xfrm>
          <a:prstGeom prst="rect">
            <a:avLst/>
          </a:prstGeom>
        </p:spPr>
      </p:pic>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202667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Toolbar Icon Functionality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8659057"/>
              </p:ext>
            </p:extLst>
          </p:nvPr>
        </p:nvGraphicFramePr>
        <p:xfrm>
          <a:off x="573088" y="1511300"/>
          <a:ext cx="11101388" cy="4409440"/>
        </p:xfrm>
        <a:graphic>
          <a:graphicData uri="http://schemas.openxmlformats.org/drawingml/2006/table">
            <a:tbl>
              <a:tblPr firstRow="1" firstCol="1" bandRow="1">
                <a:tableStyleId>{69012ECD-51FC-41F1-AA8D-1B2483CD663E}</a:tableStyleId>
              </a:tblPr>
              <a:tblGrid>
                <a:gridCol w="2905036">
                  <a:extLst>
                    <a:ext uri="{9D8B030D-6E8A-4147-A177-3AD203B41FA5}">
                      <a16:colId xmlns:a16="http://schemas.microsoft.com/office/drawing/2014/main" val="20000"/>
                    </a:ext>
                  </a:extLst>
                </a:gridCol>
                <a:gridCol w="8196352">
                  <a:extLst>
                    <a:ext uri="{9D8B030D-6E8A-4147-A177-3AD203B41FA5}">
                      <a16:colId xmlns:a16="http://schemas.microsoft.com/office/drawing/2014/main" val="20001"/>
                    </a:ext>
                  </a:extLst>
                </a:gridCol>
              </a:tblGrid>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Icon</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0"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Description</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0"/>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Home</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Opens the HomePage tab</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1"/>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Explore</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Opens the Explore tab for accessing Reports </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2"/>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Save</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0"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Saves input on data forms</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3"/>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Refresh</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Refreshes the data form with data stored in the database</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4"/>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Print</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Prints the current data form displayed</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5"/>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Adjust </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Increases or decreases values by a percentage or a value</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6"/>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Grid Spread </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Spreads data across dimensions on the data form</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7"/>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Cell Text </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Adds comments to a specific cell at any level in data forms</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8"/>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Lock/Unlock</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Locks or unlocks cells when spreading data</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09"/>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Supporting Detail </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Adds detail that aggregates the cell value in data forms</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10"/>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Cut</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Cuts a data value from a cell on a data form</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11"/>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Copy</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Copy data values on a data form</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12"/>
                  </a:ext>
                </a:extLst>
              </a:tr>
              <a:tr h="314960">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Paste</a:t>
                      </a:r>
                      <a:endParaRPr lang="en-US" sz="1800" dirty="0">
                        <a:effectLst/>
                        <a:latin typeface="Arial" panose="020B0604020202020204" pitchFamily="34" charset="0"/>
                        <a:ea typeface="Calibri"/>
                        <a:cs typeface="Arial" panose="020B0604020202020204" pitchFamily="34" charset="0"/>
                      </a:endParaRPr>
                    </a:p>
                  </a:txBody>
                  <a:tcPr marL="93376" marR="93376" marT="0" marB="0"/>
                </a:tc>
                <a:tc>
                  <a:txBody>
                    <a:bodyPr/>
                    <a:lstStyle/>
                    <a:p>
                      <a:pPr marL="24765" marR="0">
                        <a:lnSpc>
                          <a:spcPct val="115000"/>
                        </a:lnSpc>
                        <a:spcBef>
                          <a:spcPts val="200"/>
                        </a:spcBef>
                        <a:spcAft>
                          <a:spcPts val="200"/>
                        </a:spcAft>
                      </a:pPr>
                      <a:r>
                        <a:rPr lang="en-US" sz="1800" dirty="0">
                          <a:effectLst/>
                          <a:latin typeface="Arial" panose="020B0604020202020204" pitchFamily="34" charset="0"/>
                          <a:cs typeface="Arial" panose="020B0604020202020204" pitchFamily="34" charset="0"/>
                        </a:rPr>
                        <a:t>Paste data values into other cells on a data form</a:t>
                      </a:r>
                      <a:endParaRPr lang="en-US" sz="1800" dirty="0">
                        <a:effectLst/>
                        <a:latin typeface="Arial" panose="020B0604020202020204" pitchFamily="34" charset="0"/>
                        <a:ea typeface="Calibri"/>
                        <a:cs typeface="Arial" panose="020B0604020202020204" pitchFamily="34" charset="0"/>
                      </a:endParaRPr>
                    </a:p>
                  </a:txBody>
                  <a:tcPr marL="93376" marR="93376" marT="0" marB="0"/>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rPr>
              <a:pPr/>
              <a:t>17</a:t>
            </a:fld>
            <a:endParaRPr lang="en-US" dirty="0">
              <a:solidFill>
                <a:schemeClr val="bg1"/>
              </a:solidFill>
            </a:endParaRP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pic>
        <p:nvPicPr>
          <p:cNvPr id="5" name="Picture 4"/>
          <p:cNvPicPr>
            <a:picLocks noChangeAspect="1"/>
          </p:cNvPicPr>
          <p:nvPr/>
        </p:nvPicPr>
        <p:blipFill>
          <a:blip r:embed="rId3"/>
          <a:stretch>
            <a:fillRect/>
          </a:stretch>
        </p:blipFill>
        <p:spPr>
          <a:xfrm>
            <a:off x="1522588" y="885246"/>
            <a:ext cx="9126503" cy="457240"/>
          </a:xfrm>
          <a:prstGeom prst="rect">
            <a:avLst/>
          </a:prstGeom>
        </p:spPr>
      </p:pic>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8544022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18</a:t>
            </a:fld>
            <a:endParaRPr lang="en-US" dirty="0"/>
          </a:p>
        </p:txBody>
      </p:sp>
      <p:sp>
        <p:nvSpPr>
          <p:cNvPr id="5" name="Title 1"/>
          <p:cNvSpPr txBox="1">
            <a:spLocks/>
          </p:cNvSpPr>
          <p:nvPr/>
        </p:nvSpPr>
        <p:spPr>
          <a:xfrm>
            <a:off x="2852928" y="3273552"/>
            <a:ext cx="8714232" cy="621792"/>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Preferences and </a:t>
            </a:r>
            <a:r>
              <a:rPr lang="en-US" sz="3600" dirty="0" err="1"/>
              <a:t>MyOrg</a:t>
            </a:r>
            <a:endParaRPr lang="en-US" sz="3600" dirty="0"/>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3905649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Preferences may be set to indicate how certain items display within an application</a:t>
            </a:r>
          </a:p>
        </p:txBody>
      </p:sp>
      <p:sp>
        <p:nvSpPr>
          <p:cNvPr id="3" name="Content Placeholder 2"/>
          <p:cNvSpPr>
            <a:spLocks noGrp="1"/>
          </p:cNvSpPr>
          <p:nvPr>
            <p:ph idx="1"/>
          </p:nvPr>
        </p:nvSpPr>
        <p:spPr/>
        <p:txBody>
          <a:bodyPr/>
          <a:lstStyle/>
          <a:p>
            <a:r>
              <a:rPr lang="en-US" sz="2000" dirty="0"/>
              <a:t>Use Preferences to set your </a:t>
            </a:r>
            <a:r>
              <a:rPr lang="en-US" sz="2000" b="1" dirty="0"/>
              <a:t>MyOrg</a:t>
            </a:r>
            <a:r>
              <a:rPr lang="en-US" sz="2000" dirty="0"/>
              <a:t> DeptID  </a:t>
            </a:r>
          </a:p>
          <a:p>
            <a:pPr lvl="1"/>
            <a:r>
              <a:rPr lang="en-US" dirty="0"/>
              <a:t>Found on User Variable tab in Preferences</a:t>
            </a:r>
          </a:p>
          <a:p>
            <a:r>
              <a:rPr lang="en-US" sz="2000" b="1" dirty="0"/>
              <a:t>MyOrg</a:t>
            </a:r>
            <a:r>
              <a:rPr lang="en-US" sz="2000" dirty="0"/>
              <a:t> is:</a:t>
            </a:r>
          </a:p>
          <a:p>
            <a:pPr lvl="1"/>
            <a:r>
              <a:rPr lang="en-US" dirty="0"/>
              <a:t>A </a:t>
            </a:r>
            <a:r>
              <a:rPr lang="en-US" dirty="0" err="1"/>
              <a:t>DeptID</a:t>
            </a:r>
            <a:r>
              <a:rPr lang="en-US" dirty="0"/>
              <a:t>, at any level of the tree, that is used to identify or limit the number of departments displayed on a form</a:t>
            </a:r>
          </a:p>
          <a:p>
            <a:pPr lvl="1"/>
            <a:r>
              <a:rPr lang="en-US" dirty="0"/>
              <a:t>A pre-designed filter that allows you to focus your efforts on the DeptIDs you want to plan </a:t>
            </a:r>
          </a:p>
          <a:p>
            <a:pPr lvl="1"/>
            <a:r>
              <a:rPr lang="en-US" dirty="0"/>
              <a:t>Required to be set for both Employee Planning and Commitment Tracking modules</a:t>
            </a:r>
          </a:p>
          <a:p>
            <a:r>
              <a:rPr lang="en-US" sz="2000" dirty="0"/>
              <a:t>Planners should select a </a:t>
            </a:r>
            <a:r>
              <a:rPr lang="en-US" sz="2000" dirty="0" err="1"/>
              <a:t>MyOrg</a:t>
            </a:r>
            <a:r>
              <a:rPr lang="en-US" sz="2000" dirty="0"/>
              <a:t> that represents the portion of the DeptID tree for which they are responsible</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19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616304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849" y="1044450"/>
            <a:ext cx="11100731" cy="4011503"/>
          </a:xfrm>
        </p:spPr>
        <p:txBody>
          <a:bodyPr/>
          <a:lstStyle/>
          <a:p>
            <a:pPr marL="0" indent="0">
              <a:buNone/>
            </a:pPr>
            <a:r>
              <a:rPr lang="en-US" sz="1600" dirty="0"/>
              <a:t>© [2023-2024] “University of California San Francisco (UCSF)” </a:t>
            </a:r>
          </a:p>
          <a:p>
            <a:pPr marL="0" indent="0">
              <a:buNone/>
            </a:pPr>
            <a:r>
              <a:rPr lang="en-US" sz="1600" b="1" dirty="0"/>
              <a:t>Ownership of Copyright</a:t>
            </a:r>
            <a:endParaRPr lang="en-US" sz="1600" dirty="0"/>
          </a:p>
          <a:p>
            <a:pPr marL="0" indent="0">
              <a:buNone/>
            </a:pPr>
            <a:r>
              <a:rPr lang="en-US" sz="1600" dirty="0"/>
              <a:t>The copyright in this material (including without limitation the text, artwork, photographs, and  images) are owned by UCSF.</a:t>
            </a:r>
          </a:p>
          <a:p>
            <a:pPr marL="0" indent="0">
              <a:buNone/>
            </a:pPr>
            <a:r>
              <a:rPr lang="en-US" sz="1600" b="1" dirty="0"/>
              <a:t>Copyright License</a:t>
            </a:r>
            <a:endParaRPr lang="en-US" sz="1600" dirty="0"/>
          </a:p>
          <a:p>
            <a:pPr marL="0" indent="0">
              <a:buNone/>
            </a:pPr>
            <a:r>
              <a:rPr lang="en-US" sz="1600" dirty="0"/>
              <a:t>UCSF grants to you a non-exclusive royalty-free revocable license to:</a:t>
            </a:r>
          </a:p>
          <a:p>
            <a:pPr marL="0" indent="0">
              <a:buNone/>
            </a:pPr>
            <a:r>
              <a:rPr lang="en-US" sz="1600" dirty="0"/>
              <a:t>- View this material on a computer</a:t>
            </a:r>
          </a:p>
          <a:p>
            <a:pPr marL="0" indent="0">
              <a:buNone/>
            </a:pPr>
            <a:r>
              <a:rPr lang="en-US" sz="1600" dirty="0"/>
              <a:t>- Store this course in your cache or memory</a:t>
            </a:r>
          </a:p>
          <a:p>
            <a:pPr marL="0" indent="0">
              <a:buNone/>
            </a:pPr>
            <a:r>
              <a:rPr lang="en-US" sz="1600" dirty="0"/>
              <a:t>- Print pages or material from this course for your own personal and non-commercial use.</a:t>
            </a:r>
          </a:p>
          <a:p>
            <a:pPr marL="0" indent="0">
              <a:buNone/>
            </a:pPr>
            <a:r>
              <a:rPr lang="en-US" sz="1600" b="1" dirty="0"/>
              <a:t>All rights reserved.</a:t>
            </a:r>
            <a:endParaRPr lang="en-US" sz="1600" dirty="0"/>
          </a:p>
          <a:p>
            <a:pPr marL="0" indent="0">
              <a:buNone/>
            </a:pPr>
            <a:r>
              <a:rPr lang="en-US" sz="1600" b="1" dirty="0"/>
              <a:t>Enforcement of Copyright</a:t>
            </a:r>
            <a:endParaRPr lang="en-US" sz="1600" dirty="0"/>
          </a:p>
          <a:p>
            <a:pPr marL="0" indent="0">
              <a:buNone/>
            </a:pPr>
            <a:r>
              <a:rPr lang="en-US" sz="1600"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sz="16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pPr>
                <a:defRPr/>
              </a:pPr>
              <a:t>2</a:t>
            </a:fld>
            <a:endParaRPr lang="en-US" dirty="0"/>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2" name="Date Placeholder 1"/>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1094176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20</a:t>
            </a:fld>
            <a:endParaRPr lang="en-US" dirty="0"/>
          </a:p>
        </p:txBody>
      </p:sp>
      <p:sp>
        <p:nvSpPr>
          <p:cNvPr id="5" name="Title 1"/>
          <p:cNvSpPr txBox="1">
            <a:spLocks/>
          </p:cNvSpPr>
          <p:nvPr/>
        </p:nvSpPr>
        <p:spPr>
          <a:xfrm>
            <a:off x="2852928" y="3273552"/>
            <a:ext cx="8714232" cy="621792"/>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Forms and Navigation</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a:xfrm>
            <a:off x="8048951" y="6452874"/>
            <a:ext cx="1236257" cy="155235"/>
          </a:xfrm>
        </p:spPr>
        <p:txBody>
          <a:bodyPr/>
          <a:lstStyle/>
          <a:p>
            <a:r>
              <a:rPr lang="en-US" dirty="0"/>
              <a:t>01/12/2024</a:t>
            </a:r>
          </a:p>
        </p:txBody>
      </p:sp>
    </p:spTree>
    <p:extLst>
      <p:ext uri="{BB962C8B-B14F-4D97-AF65-F5344CB8AC3E}">
        <p14:creationId xmlns:p14="http://schemas.microsoft.com/office/powerpoint/2010/main" val="126180834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are the UPlan screens for entering or retrieving data </a:t>
            </a:r>
          </a:p>
        </p:txBody>
      </p:sp>
      <p:sp>
        <p:nvSpPr>
          <p:cNvPr id="3" name="Content Placeholder 2"/>
          <p:cNvSpPr>
            <a:spLocks noGrp="1"/>
          </p:cNvSpPr>
          <p:nvPr>
            <p:ph idx="1"/>
          </p:nvPr>
        </p:nvSpPr>
        <p:spPr/>
        <p:txBody>
          <a:bodyPr/>
          <a:lstStyle/>
          <a:p>
            <a:r>
              <a:rPr lang="en-US" sz="2000" dirty="0"/>
              <a:t>Forms are predefined templates</a:t>
            </a:r>
          </a:p>
          <a:p>
            <a:pPr lvl="1"/>
            <a:r>
              <a:rPr lang="en-US" dirty="0"/>
              <a:t>Planners can </a:t>
            </a:r>
            <a:r>
              <a:rPr lang="en-US" b="1" dirty="0"/>
              <a:t>modify data </a:t>
            </a:r>
            <a:r>
              <a:rPr lang="en-US" dirty="0"/>
              <a:t>only; not the design of the forms</a:t>
            </a:r>
          </a:p>
          <a:p>
            <a:pPr marL="457200" lvl="1" indent="0">
              <a:buNone/>
            </a:pPr>
            <a:endParaRPr lang="en-US" sz="2000" dirty="0"/>
          </a:p>
          <a:p>
            <a:r>
              <a:rPr lang="en-US" sz="2000" dirty="0"/>
              <a:t>Forms are similar to Excel spreadsheets</a:t>
            </a:r>
          </a:p>
          <a:p>
            <a:pPr lvl="1"/>
            <a:r>
              <a:rPr lang="en-US" dirty="0"/>
              <a:t>Data appear in rows and columns </a:t>
            </a:r>
          </a:p>
          <a:p>
            <a:pPr lvl="1"/>
            <a:r>
              <a:rPr lang="en-US" dirty="0"/>
              <a:t>Data entry is made in individual cells</a:t>
            </a:r>
          </a:p>
          <a:p>
            <a:pPr lvl="1"/>
            <a:r>
              <a:rPr lang="en-US" dirty="0"/>
              <a:t>Planners can use edit, copy, and paste keyboard or mouse functions</a:t>
            </a:r>
          </a:p>
          <a:p>
            <a:pPr lvl="1"/>
            <a:r>
              <a:rPr lang="en-US" dirty="0"/>
              <a:t>Note: when accessing forms via the web, planners </a:t>
            </a:r>
            <a:r>
              <a:rPr lang="en-US" i="1" dirty="0"/>
              <a:t>cannot</a:t>
            </a:r>
            <a:r>
              <a:rPr lang="en-US" dirty="0"/>
              <a:t> enter formulas into cells</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21</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7998136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each form, some or all of these common steps may be performed</a:t>
            </a:r>
          </a:p>
        </p:txBody>
      </p:sp>
      <p:sp>
        <p:nvSpPr>
          <p:cNvPr id="3" name="Content Placeholder 2"/>
          <p:cNvSpPr>
            <a:spLocks noGrp="1"/>
          </p:cNvSpPr>
          <p:nvPr>
            <p:ph idx="1"/>
          </p:nvPr>
        </p:nvSpPr>
        <p:spPr/>
        <p:txBody>
          <a:bodyPr/>
          <a:lstStyle/>
          <a:p>
            <a:r>
              <a:rPr lang="en-US" sz="2000" dirty="0"/>
              <a:t>View data</a:t>
            </a:r>
          </a:p>
          <a:p>
            <a:r>
              <a:rPr lang="en-US" sz="2000" dirty="0"/>
              <a:t>Enter or edit data</a:t>
            </a:r>
          </a:p>
          <a:p>
            <a:r>
              <a:rPr lang="en-US" sz="2000" dirty="0"/>
              <a:t>Add rows</a:t>
            </a:r>
          </a:p>
          <a:p>
            <a:r>
              <a:rPr lang="en-US" sz="2000" dirty="0"/>
              <a:t>Expand columns</a:t>
            </a:r>
          </a:p>
          <a:p>
            <a:r>
              <a:rPr lang="en-US" sz="2000" dirty="0"/>
              <a:t>Change page filters</a:t>
            </a:r>
          </a:p>
          <a:p>
            <a:r>
              <a:rPr lang="en-US" sz="2000" dirty="0"/>
              <a:t>Navigate from a landing page to a data entry form</a:t>
            </a:r>
          </a:p>
          <a:p>
            <a:r>
              <a:rPr lang="en-US" sz="2000" dirty="0"/>
              <a:t>Save changes to data</a:t>
            </a:r>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22</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078955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can be accessed in three ways </a:t>
            </a:r>
          </a:p>
        </p:txBody>
      </p:sp>
      <p:sp>
        <p:nvSpPr>
          <p:cNvPr id="3" name="Content Placeholder 2"/>
          <p:cNvSpPr>
            <a:spLocks noGrp="1"/>
          </p:cNvSpPr>
          <p:nvPr>
            <p:ph idx="1"/>
          </p:nvPr>
        </p:nvSpPr>
        <p:spPr/>
        <p:txBody>
          <a:bodyPr/>
          <a:lstStyle/>
          <a:p>
            <a:pPr marL="0" indent="0">
              <a:buNone/>
            </a:pPr>
            <a:endParaRPr lang="en-US" dirty="0"/>
          </a:p>
          <a:p>
            <a:pPr marL="514350" indent="-514350">
              <a:buFont typeface="+mj-lt"/>
              <a:buAutoNum type="arabicParenR"/>
            </a:pPr>
            <a:r>
              <a:rPr lang="en-US" sz="2000" dirty="0"/>
              <a:t>From My Task List View Pane</a:t>
            </a:r>
          </a:p>
          <a:p>
            <a:pPr marL="514350" indent="-514350">
              <a:buFont typeface="+mj-lt"/>
              <a:buAutoNum type="arabicParenR"/>
            </a:pPr>
            <a:endParaRPr lang="en-US" sz="2000" dirty="0"/>
          </a:p>
          <a:p>
            <a:pPr marL="514350" indent="-514350">
              <a:buFont typeface="+mj-lt"/>
              <a:buAutoNum type="arabicParenR"/>
            </a:pPr>
            <a:r>
              <a:rPr lang="en-US" sz="2000" dirty="0"/>
              <a:t>From My Task List Content Pane (use action icon      )</a:t>
            </a:r>
          </a:p>
          <a:p>
            <a:pPr marL="514350" indent="-514350">
              <a:buFont typeface="+mj-lt"/>
              <a:buAutoNum type="arabicParenR"/>
            </a:pPr>
            <a:endParaRPr lang="en-US" sz="2000" dirty="0"/>
          </a:p>
          <a:p>
            <a:pPr marL="514350" indent="-514350">
              <a:buFont typeface="+mj-lt"/>
              <a:buAutoNum type="arabicParenR"/>
            </a:pPr>
            <a:r>
              <a:rPr lang="en-US" sz="2000" dirty="0"/>
              <a:t>By using the right-click menu on a landing page (in some cases)</a:t>
            </a:r>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345" y="2663851"/>
            <a:ext cx="350420" cy="368863"/>
          </a:xfrm>
          <a:prstGeom prst="rect">
            <a:avLst/>
          </a:prstGeom>
        </p:spPr>
      </p:pic>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1829901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UPlan contains three types of forms</a:t>
            </a:r>
          </a:p>
        </p:txBody>
      </p:sp>
      <p:sp>
        <p:nvSpPr>
          <p:cNvPr id="3" name="Content Placeholder 2"/>
          <p:cNvSpPr>
            <a:spLocks noGrp="1"/>
          </p:cNvSpPr>
          <p:nvPr>
            <p:ph idx="1"/>
          </p:nvPr>
        </p:nvSpPr>
        <p:spPr/>
        <p:txBody>
          <a:bodyPr/>
          <a:lstStyle/>
          <a:p>
            <a:pPr marL="514350" indent="-514350">
              <a:buFont typeface="+mj-lt"/>
              <a:buAutoNum type="arabicParenR"/>
            </a:pPr>
            <a:r>
              <a:rPr lang="en-US" sz="2000" dirty="0"/>
              <a:t>Landing Pages</a:t>
            </a:r>
          </a:p>
          <a:p>
            <a:pPr lvl="2">
              <a:buFont typeface="Arial" panose="020B0604020202020204" pitchFamily="34" charset="0"/>
              <a:buChar char="•"/>
            </a:pPr>
            <a:r>
              <a:rPr lang="en-US" dirty="0"/>
              <a:t>Provide a summary list of information</a:t>
            </a:r>
          </a:p>
          <a:p>
            <a:pPr lvl="2">
              <a:buFont typeface="Arial" panose="020B0604020202020204" pitchFamily="34" charset="0"/>
              <a:buChar char="•"/>
            </a:pPr>
            <a:r>
              <a:rPr lang="en-US" dirty="0"/>
              <a:t>Do not allow data entry</a:t>
            </a:r>
          </a:p>
          <a:p>
            <a:pPr lvl="2">
              <a:buFont typeface="Arial" panose="020B0604020202020204" pitchFamily="34" charset="0"/>
              <a:buChar char="•"/>
            </a:pPr>
            <a:r>
              <a:rPr lang="en-US" dirty="0"/>
              <a:t>May be used to access Data Entry Forms, typically as a jumping off point</a:t>
            </a:r>
          </a:p>
          <a:p>
            <a:pPr marL="457200" lvl="1" indent="0">
              <a:buNone/>
            </a:pPr>
            <a:endParaRPr lang="en-US" sz="2000" dirty="0"/>
          </a:p>
          <a:p>
            <a:pPr marL="514350" indent="-514350">
              <a:buFont typeface="+mj-lt"/>
              <a:buAutoNum type="arabicParenR"/>
            </a:pPr>
            <a:r>
              <a:rPr lang="en-US" sz="2000" dirty="0"/>
              <a:t>Data Entry Forms</a:t>
            </a:r>
          </a:p>
          <a:p>
            <a:pPr marL="0" indent="0">
              <a:buNone/>
            </a:pPr>
            <a:endParaRPr lang="en-US" sz="2000" dirty="0"/>
          </a:p>
          <a:p>
            <a:pPr marL="514350" indent="-514350">
              <a:buFont typeface="+mj-lt"/>
              <a:buAutoNum type="arabicParenR" startAt="3"/>
            </a:pPr>
            <a:r>
              <a:rPr lang="en-US" sz="2000" dirty="0"/>
              <a:t>Form Reports</a:t>
            </a:r>
          </a:p>
          <a:p>
            <a:pPr marL="740664" lvl="1" indent="-283464"/>
            <a:r>
              <a:rPr lang="en-US" dirty="0"/>
              <a:t>Do not allow data entry</a:t>
            </a:r>
          </a:p>
          <a:p>
            <a:pPr marL="740664" lvl="1" indent="-283464"/>
            <a:r>
              <a:rPr lang="en-US" dirty="0"/>
              <a:t>May be used to access Data Entry Forms</a:t>
            </a:r>
          </a:p>
          <a:p>
            <a:pPr marL="5715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24</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8284612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in UPlan</a:t>
            </a:r>
          </a:p>
        </p:txBody>
      </p:sp>
      <p:sp>
        <p:nvSpPr>
          <p:cNvPr id="3" name="Content Placeholder 2"/>
          <p:cNvSpPr>
            <a:spLocks noGrp="1"/>
          </p:cNvSpPr>
          <p:nvPr>
            <p:ph idx="1"/>
          </p:nvPr>
        </p:nvSpPr>
        <p:spPr>
          <a:xfrm>
            <a:off x="526849" y="1054610"/>
            <a:ext cx="11100731" cy="4011503"/>
          </a:xfrm>
        </p:spPr>
        <p:txBody>
          <a:bodyPr/>
          <a:lstStyle/>
          <a:p>
            <a:pPr marL="0" indent="0">
              <a:buNone/>
            </a:pPr>
            <a:endParaRPr lang="en-US" sz="1200" dirty="0"/>
          </a:p>
          <a:p>
            <a:pPr marL="0" indent="0" algn="ctr">
              <a:buNone/>
            </a:pPr>
            <a:r>
              <a:rPr lang="en-US" sz="2000" dirty="0"/>
              <a:t>Data Entry &amp; Landing Page Forms you will use in UPlan include:</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800" dirty="0"/>
          </a:p>
          <a:p>
            <a:pPr marL="0" indent="0" algn="ctr">
              <a:buNone/>
            </a:pPr>
            <a:endParaRPr lang="en-US" sz="2000" dirty="0"/>
          </a:p>
          <a:p>
            <a:pPr marL="0" indent="0" algn="ctr">
              <a:buNone/>
            </a:pPr>
            <a:r>
              <a:rPr lang="en-US" sz="2000" dirty="0"/>
              <a:t>*Note: These forms are Landing Pages </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25</a:t>
            </a:fld>
            <a:endParaRPr lang="en-US" dirty="0">
              <a:solidFill>
                <a:schemeClr val="bg1"/>
              </a:solidFill>
              <a:ea typeface="MS PGothic"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803594680"/>
              </p:ext>
            </p:extLst>
          </p:nvPr>
        </p:nvGraphicFramePr>
        <p:xfrm>
          <a:off x="2311275" y="2123485"/>
          <a:ext cx="7383187" cy="3111992"/>
        </p:xfrm>
        <a:graphic>
          <a:graphicData uri="http://schemas.openxmlformats.org/drawingml/2006/table">
            <a:tbl>
              <a:tblPr firstRow="1" bandRow="1">
                <a:tableStyleId>{69012ECD-51FC-41F1-AA8D-1B2483CD663E}</a:tableStyleId>
              </a:tblPr>
              <a:tblGrid>
                <a:gridCol w="2805112">
                  <a:extLst>
                    <a:ext uri="{9D8B030D-6E8A-4147-A177-3AD203B41FA5}">
                      <a16:colId xmlns:a16="http://schemas.microsoft.com/office/drawing/2014/main" val="20000"/>
                    </a:ext>
                  </a:extLst>
                </a:gridCol>
                <a:gridCol w="4578075">
                  <a:extLst>
                    <a:ext uri="{9D8B030D-6E8A-4147-A177-3AD203B41FA5}">
                      <a16:colId xmlns:a16="http://schemas.microsoft.com/office/drawing/2014/main" val="20001"/>
                    </a:ext>
                  </a:extLst>
                </a:gridCol>
              </a:tblGrid>
              <a:tr h="401548">
                <a:tc>
                  <a:txBody>
                    <a:bodyPr/>
                    <a:lstStyle/>
                    <a:p>
                      <a:r>
                        <a:rPr lang="en-US" dirty="0">
                          <a:latin typeface="Arial" panose="020B0604020202020204" pitchFamily="34" charset="0"/>
                          <a:cs typeface="Arial" panose="020B0604020202020204" pitchFamily="34" charset="0"/>
                        </a:rPr>
                        <a:t>Module</a:t>
                      </a:r>
                    </a:p>
                  </a:txBody>
                  <a:tcPr/>
                </a:tc>
                <a:tc>
                  <a:txBody>
                    <a:bodyPr/>
                    <a:lstStyle/>
                    <a:p>
                      <a:r>
                        <a:rPr lang="en-US" dirty="0">
                          <a:latin typeface="Arial" panose="020B0604020202020204" pitchFamily="34" charset="0"/>
                          <a:cs typeface="Arial" panose="020B0604020202020204" pitchFamily="34" charset="0"/>
                        </a:rPr>
                        <a:t>Form(s)</a:t>
                      </a:r>
                    </a:p>
                  </a:txBody>
                  <a:tcPr/>
                </a:tc>
                <a:extLst>
                  <a:ext uri="{0D108BD9-81ED-4DB2-BD59-A6C34878D82A}">
                    <a16:rowId xmlns:a16="http://schemas.microsoft.com/office/drawing/2014/main" val="10000"/>
                  </a:ext>
                </a:extLst>
              </a:tr>
              <a:tr h="1003868">
                <a:tc>
                  <a:txBody>
                    <a:bodyPr/>
                    <a:lstStyle/>
                    <a:p>
                      <a:r>
                        <a:rPr lang="en-US" dirty="0">
                          <a:latin typeface="Arial" panose="020B0604020202020204" pitchFamily="34" charset="0"/>
                          <a:cs typeface="Arial" panose="020B0604020202020204" pitchFamily="34" charset="0"/>
                        </a:rPr>
                        <a:t>General Planning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Revenue and Expense – Level C (or 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Tuition</a:t>
                      </a:r>
                      <a:r>
                        <a:rPr lang="en-US" baseline="0" dirty="0">
                          <a:latin typeface="Arial" panose="020B0604020202020204" pitchFamily="34" charset="0"/>
                          <a:cs typeface="Arial" panose="020B0604020202020204" pitchFamily="34" charset="0"/>
                        </a:rPr>
                        <a:t> and Fee Revenue Calculator</a:t>
                      </a:r>
                    </a:p>
                    <a:p>
                      <a:pPr marL="285750" indent="-285750">
                        <a:buFont typeface="Arial" panose="020B0604020202020204" pitchFamily="34" charset="0"/>
                        <a:buChar char="•"/>
                      </a:pPr>
                      <a:r>
                        <a:rPr lang="en-US" baseline="0" dirty="0">
                          <a:latin typeface="Arial" panose="020B0604020202020204" pitchFamily="34" charset="0"/>
                          <a:cs typeface="Arial" panose="020B0604020202020204" pitchFamily="34" charset="0"/>
                        </a:rPr>
                        <a:t>Global Assumptions</a:t>
                      </a:r>
                    </a:p>
                  </a:txBody>
                  <a:tcPr/>
                </a:tc>
                <a:extLst>
                  <a:ext uri="{0D108BD9-81ED-4DB2-BD59-A6C34878D82A}">
                    <a16:rowId xmlns:a16="http://schemas.microsoft.com/office/drawing/2014/main" val="10001"/>
                  </a:ext>
                </a:extLst>
              </a:tr>
              <a:tr h="1003868">
                <a:tc>
                  <a:txBody>
                    <a:bodyPr/>
                    <a:lstStyle/>
                    <a:p>
                      <a:r>
                        <a:rPr lang="en-US" dirty="0">
                          <a:latin typeface="Arial" panose="020B0604020202020204" pitchFamily="34" charset="0"/>
                          <a:cs typeface="Arial" panose="020B0604020202020204" pitchFamily="34" charset="0"/>
                        </a:rPr>
                        <a:t>Employee Planning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Existing</a:t>
                      </a:r>
                      <a:r>
                        <a:rPr lang="en-US" baseline="0" dirty="0">
                          <a:latin typeface="Arial" panose="020B0604020202020204" pitchFamily="34" charset="0"/>
                          <a:cs typeface="Arial" panose="020B0604020202020204" pitchFamily="34" charset="0"/>
                        </a:rPr>
                        <a:t> Employees*</a:t>
                      </a:r>
                    </a:p>
                    <a:p>
                      <a:pPr marL="285750" indent="-285750">
                        <a:buFont typeface="Arial" panose="020B0604020202020204" pitchFamily="34" charset="0"/>
                        <a:buChar char="•"/>
                      </a:pPr>
                      <a:r>
                        <a:rPr lang="en-US" baseline="0" dirty="0">
                          <a:latin typeface="Arial" panose="020B0604020202020204" pitchFamily="34" charset="0"/>
                          <a:cs typeface="Arial" panose="020B0604020202020204" pitchFamily="34" charset="0"/>
                        </a:rPr>
                        <a:t>To-be-Hired*</a:t>
                      </a:r>
                    </a:p>
                    <a:p>
                      <a:pPr marL="285750" indent="-285750">
                        <a:buFont typeface="Arial" panose="020B0604020202020204" pitchFamily="34" charset="0"/>
                        <a:buChar char="•"/>
                      </a:pPr>
                      <a:r>
                        <a:rPr lang="en-US" baseline="0" dirty="0">
                          <a:latin typeface="Arial" panose="020B0604020202020204" pitchFamily="34" charset="0"/>
                          <a:cs typeface="Arial" panose="020B0604020202020204" pitchFamily="34" charset="0"/>
                        </a:rPr>
                        <a:t>Employee  Search*</a:t>
                      </a:r>
                    </a:p>
                  </a:txBody>
                  <a:tcPr/>
                </a:tc>
                <a:extLst>
                  <a:ext uri="{0D108BD9-81ED-4DB2-BD59-A6C34878D82A}">
                    <a16:rowId xmlns:a16="http://schemas.microsoft.com/office/drawing/2014/main" val="10002"/>
                  </a:ext>
                </a:extLst>
              </a:tr>
              <a:tr h="702708">
                <a:tc>
                  <a:txBody>
                    <a:bodyPr/>
                    <a:lstStyle/>
                    <a:p>
                      <a:r>
                        <a:rPr lang="en-US" dirty="0">
                          <a:latin typeface="Arial" panose="020B0604020202020204" pitchFamily="34" charset="0"/>
                          <a:cs typeface="Arial" panose="020B0604020202020204" pitchFamily="34" charset="0"/>
                        </a:rPr>
                        <a:t>Commitment Tracking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Manage</a:t>
                      </a:r>
                      <a:r>
                        <a:rPr lang="en-US" baseline="0" dirty="0">
                          <a:latin typeface="Arial" panose="020B0604020202020204" pitchFamily="34" charset="0"/>
                          <a:cs typeface="Arial" panose="020B0604020202020204" pitchFamily="34" charset="0"/>
                        </a:rPr>
                        <a:t> Commitments*</a:t>
                      </a:r>
                    </a:p>
                    <a:p>
                      <a:pPr marL="285750" indent="-285750">
                        <a:buFont typeface="Arial" panose="020B0604020202020204" pitchFamily="34" charset="0"/>
                        <a:buChar char="•"/>
                      </a:pPr>
                      <a:r>
                        <a:rPr lang="en-US" baseline="0" dirty="0">
                          <a:latin typeface="Arial" panose="020B0604020202020204" pitchFamily="34" charset="0"/>
                          <a:cs typeface="Arial" panose="020B0604020202020204" pitchFamily="34" charset="0"/>
                        </a:rPr>
                        <a:t>Commitments Search*</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33566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Forms include multiple tabs or panes to improve navigation</a:t>
            </a:r>
          </a:p>
        </p:txBody>
      </p:sp>
      <p:sp>
        <p:nvSpPr>
          <p:cNvPr id="3" name="Content Placeholder 2"/>
          <p:cNvSpPr>
            <a:spLocks noGrp="1"/>
          </p:cNvSpPr>
          <p:nvPr>
            <p:ph idx="1"/>
          </p:nvPr>
        </p:nvSpPr>
        <p:spPr/>
        <p:txBody>
          <a:bodyPr/>
          <a:lstStyle/>
          <a:p>
            <a:r>
              <a:rPr lang="en-US" sz="2000" dirty="0"/>
              <a:t>Multiple forms combined on one screen view </a:t>
            </a:r>
          </a:p>
          <a:p>
            <a:r>
              <a:rPr lang="en-US" sz="2000" dirty="0"/>
              <a:t>Two main types of composite forms in UPlan:</a:t>
            </a:r>
          </a:p>
          <a:p>
            <a:endParaRPr lang="en-US" sz="2000" b="1" dirty="0"/>
          </a:p>
          <a:p>
            <a:pPr marL="458788" lvl="1"/>
            <a:r>
              <a:rPr lang="en-US" sz="2000" b="1" dirty="0"/>
              <a:t>Multiple Panes:</a:t>
            </a:r>
          </a:p>
          <a:p>
            <a:pPr marL="458788" lvl="1">
              <a:buNone/>
            </a:pPr>
            <a:endParaRPr lang="en-US" sz="2000" dirty="0"/>
          </a:p>
          <a:p>
            <a:pPr marL="458788" lvl="1">
              <a:buNone/>
            </a:pPr>
            <a:endParaRPr lang="en-US" sz="2000" dirty="0"/>
          </a:p>
          <a:p>
            <a:pPr marL="458788" lvl="1">
              <a:buNone/>
            </a:pPr>
            <a:endParaRPr lang="en-US" sz="2000" dirty="0"/>
          </a:p>
          <a:p>
            <a:pPr marL="458788" lvl="1">
              <a:buNone/>
            </a:pPr>
            <a:endParaRPr lang="en-US" sz="2000" dirty="0"/>
          </a:p>
          <a:p>
            <a:pPr marL="458788" lvl="1">
              <a:buNone/>
            </a:pPr>
            <a:endParaRPr lang="en-US" sz="2000" dirty="0"/>
          </a:p>
          <a:p>
            <a:pPr marL="458788" lvl="1"/>
            <a:r>
              <a:rPr lang="en-US" sz="2000" b="1" dirty="0"/>
              <a:t>Multiple Tabs:</a:t>
            </a:r>
          </a:p>
          <a:p>
            <a:pPr marL="457200" lvl="1" indent="0">
              <a:buNone/>
            </a:pPr>
            <a:endParaRPr lang="en-US" sz="3200"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26</a:t>
            </a:fld>
            <a:endParaRPr lang="en-US" dirty="0"/>
          </a:p>
        </p:txBody>
      </p:sp>
      <p:sp>
        <p:nvSpPr>
          <p:cNvPr id="7" name="TextBox 6"/>
          <p:cNvSpPr txBox="1"/>
          <p:nvPr/>
        </p:nvSpPr>
        <p:spPr>
          <a:xfrm rot="16200000">
            <a:off x="6836830" y="1937199"/>
            <a:ext cx="481400" cy="276999"/>
          </a:xfrm>
          <a:prstGeom prst="rect">
            <a:avLst/>
          </a:prstGeom>
          <a:noFill/>
        </p:spPr>
        <p:txBody>
          <a:bodyPr wrap="square" rtlCol="0">
            <a:spAutoFit/>
          </a:bodyPr>
          <a:lstStyle/>
          <a:p>
            <a:r>
              <a:rPr lang="en-US" sz="1200" dirty="0">
                <a:solidFill>
                  <a:srgbClr val="FF0000"/>
                </a:solidFill>
                <a:latin typeface="Calibri" panose="020F0502020204030204" pitchFamily="34" charset="0"/>
              </a:rPr>
              <a:t>TOP</a:t>
            </a:r>
          </a:p>
        </p:txBody>
      </p:sp>
      <p:sp>
        <p:nvSpPr>
          <p:cNvPr id="8" name="TextBox 7"/>
          <p:cNvSpPr txBox="1"/>
          <p:nvPr/>
        </p:nvSpPr>
        <p:spPr>
          <a:xfrm rot="16200000">
            <a:off x="6637898" y="3499779"/>
            <a:ext cx="879263" cy="276999"/>
          </a:xfrm>
          <a:prstGeom prst="rect">
            <a:avLst/>
          </a:prstGeom>
          <a:noFill/>
        </p:spPr>
        <p:txBody>
          <a:bodyPr wrap="square" rtlCol="0">
            <a:spAutoFit/>
          </a:bodyPr>
          <a:lstStyle/>
          <a:p>
            <a:r>
              <a:rPr lang="en-US" sz="1200" dirty="0">
                <a:solidFill>
                  <a:srgbClr val="FF0000"/>
                </a:solidFill>
                <a:latin typeface="Calibri" panose="020F0502020204030204" pitchFamily="34" charset="0"/>
              </a:rPr>
              <a:t>BOTTOM</a:t>
            </a:r>
          </a:p>
        </p:txBody>
      </p:sp>
      <p:sp>
        <p:nvSpPr>
          <p:cNvPr id="10" name="Footer Placeholder 9"/>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01/12/2024</a:t>
            </a:r>
          </a:p>
        </p:txBody>
      </p:sp>
      <p:pic>
        <p:nvPicPr>
          <p:cNvPr id="9" name="Picture 8">
            <a:extLst>
              <a:ext uri="{FF2B5EF4-FFF2-40B4-BE49-F238E27FC236}">
                <a16:creationId xmlns:a16="http://schemas.microsoft.com/office/drawing/2014/main" id="{8422596E-8014-E6C2-A6E1-BE91E9BF298C}"/>
              </a:ext>
            </a:extLst>
          </p:cNvPr>
          <p:cNvPicPr>
            <a:picLocks noChangeAspect="1"/>
          </p:cNvPicPr>
          <p:nvPr/>
        </p:nvPicPr>
        <p:blipFill>
          <a:blip r:embed="rId3"/>
          <a:stretch>
            <a:fillRect/>
          </a:stretch>
        </p:blipFill>
        <p:spPr>
          <a:xfrm>
            <a:off x="7143816" y="1073624"/>
            <a:ext cx="4529939" cy="2917186"/>
          </a:xfrm>
          <a:prstGeom prst="rect">
            <a:avLst/>
          </a:prstGeom>
        </p:spPr>
      </p:pic>
      <p:pic>
        <p:nvPicPr>
          <p:cNvPr id="14" name="Picture 13">
            <a:extLst>
              <a:ext uri="{FF2B5EF4-FFF2-40B4-BE49-F238E27FC236}">
                <a16:creationId xmlns:a16="http://schemas.microsoft.com/office/drawing/2014/main" id="{D3473E2C-B467-A08A-7459-A922A4857DF1}"/>
              </a:ext>
            </a:extLst>
          </p:cNvPr>
          <p:cNvPicPr>
            <a:picLocks noChangeAspect="1"/>
          </p:cNvPicPr>
          <p:nvPr/>
        </p:nvPicPr>
        <p:blipFill>
          <a:blip r:embed="rId4"/>
          <a:stretch>
            <a:fillRect/>
          </a:stretch>
        </p:blipFill>
        <p:spPr>
          <a:xfrm>
            <a:off x="2832836" y="4201361"/>
            <a:ext cx="4106194" cy="1948516"/>
          </a:xfrm>
          <a:prstGeom prst="rect">
            <a:avLst/>
          </a:prstGeom>
        </p:spPr>
      </p:pic>
    </p:spTree>
    <p:extLst>
      <p:ext uri="{BB962C8B-B14F-4D97-AF65-F5344CB8AC3E}">
        <p14:creationId xmlns:p14="http://schemas.microsoft.com/office/powerpoint/2010/main" val="26348036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Form</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27</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01/12/2024</a:t>
            </a:r>
          </a:p>
        </p:txBody>
      </p:sp>
      <p:pic>
        <p:nvPicPr>
          <p:cNvPr id="7" name="Picture 6">
            <a:extLst>
              <a:ext uri="{FF2B5EF4-FFF2-40B4-BE49-F238E27FC236}">
                <a16:creationId xmlns:a16="http://schemas.microsoft.com/office/drawing/2014/main" id="{0608B960-7394-65DD-91AC-A0133D72270D}"/>
              </a:ext>
            </a:extLst>
          </p:cNvPr>
          <p:cNvPicPr>
            <a:picLocks noChangeAspect="1"/>
          </p:cNvPicPr>
          <p:nvPr/>
        </p:nvPicPr>
        <p:blipFill>
          <a:blip r:embed="rId3"/>
          <a:stretch>
            <a:fillRect/>
          </a:stretch>
        </p:blipFill>
        <p:spPr>
          <a:xfrm>
            <a:off x="777601" y="1232971"/>
            <a:ext cx="10636797" cy="3988005"/>
          </a:xfrm>
          <a:prstGeom prst="rect">
            <a:avLst/>
          </a:prstGeom>
        </p:spPr>
      </p:pic>
    </p:spTree>
    <p:extLst>
      <p:ext uri="{BB962C8B-B14F-4D97-AF65-F5344CB8AC3E}">
        <p14:creationId xmlns:p14="http://schemas.microsoft.com/office/powerpoint/2010/main" val="19860378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View and Page Filters determine what data appears on your form</a:t>
            </a:r>
          </a:p>
        </p:txBody>
      </p:sp>
      <p:sp>
        <p:nvSpPr>
          <p:cNvPr id="3" name="Content Placeholder 2"/>
          <p:cNvSpPr>
            <a:spLocks noGrp="1"/>
          </p:cNvSpPr>
          <p:nvPr>
            <p:ph idx="1"/>
          </p:nvPr>
        </p:nvSpPr>
        <p:spPr/>
        <p:txBody>
          <a:bodyPr/>
          <a:lstStyle/>
          <a:p>
            <a:r>
              <a:rPr lang="en-US" sz="2000" b="1" dirty="0"/>
              <a:t>Point of View (POV) </a:t>
            </a:r>
            <a:r>
              <a:rPr lang="en-US" sz="2000" dirty="0"/>
              <a:t>contains hard-coded dimensions for the form  (except </a:t>
            </a:r>
            <a:r>
              <a:rPr lang="en-US" sz="2000" dirty="0" err="1"/>
              <a:t>MyOrg</a:t>
            </a:r>
            <a:r>
              <a:rPr lang="en-US" sz="2000" dirty="0"/>
              <a:t> is not hard-coded)</a:t>
            </a:r>
          </a:p>
          <a:p>
            <a:r>
              <a:rPr lang="en-US" sz="2000" b="1" dirty="0"/>
              <a:t>Page Filters </a:t>
            </a:r>
            <a:r>
              <a:rPr lang="en-US" sz="2000" dirty="0"/>
              <a:t>are dimensions that can be changed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Note: Some forms display one or the other, or both</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28</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pic>
        <p:nvPicPr>
          <p:cNvPr id="9" name="Picture 8"/>
          <p:cNvPicPr>
            <a:picLocks noChangeAspect="1"/>
          </p:cNvPicPr>
          <p:nvPr/>
        </p:nvPicPr>
        <p:blipFill>
          <a:blip r:embed="rId3"/>
          <a:stretch>
            <a:fillRect/>
          </a:stretch>
        </p:blipFill>
        <p:spPr>
          <a:xfrm>
            <a:off x="2953865" y="2729611"/>
            <a:ext cx="6339047" cy="3070476"/>
          </a:xfrm>
          <a:prstGeom prst="rect">
            <a:avLst/>
          </a:prstGeom>
        </p:spPr>
      </p:pic>
    </p:spTree>
    <p:extLst>
      <p:ext uri="{BB962C8B-B14F-4D97-AF65-F5344CB8AC3E}">
        <p14:creationId xmlns:p14="http://schemas.microsoft.com/office/powerpoint/2010/main" val="1544666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Page Filters</a:t>
            </a:r>
          </a:p>
        </p:txBody>
      </p:sp>
      <p:sp>
        <p:nvSpPr>
          <p:cNvPr id="3" name="Content Placeholder 2"/>
          <p:cNvSpPr>
            <a:spLocks noGrp="1"/>
          </p:cNvSpPr>
          <p:nvPr>
            <p:ph idx="1"/>
          </p:nvPr>
        </p:nvSpPr>
        <p:spPr/>
        <p:txBody>
          <a:bodyPr/>
          <a:lstStyle/>
          <a:p>
            <a:r>
              <a:rPr lang="en-US" sz="2000" dirty="0"/>
              <a:t>Mouse over the Page Filter arrow button to open the Member Selection tool</a:t>
            </a:r>
          </a:p>
          <a:p>
            <a:r>
              <a:rPr lang="en-US" sz="2000" dirty="0"/>
              <a:t>Type in the search box or scroll through the Member list</a:t>
            </a:r>
          </a:p>
          <a:p>
            <a:r>
              <a:rPr lang="en-US" sz="2000" dirty="0"/>
              <a:t>Click on your selection</a:t>
            </a:r>
          </a:p>
          <a:p>
            <a:r>
              <a:rPr lang="en-US" sz="2000" dirty="0"/>
              <a:t>Either change another Page Filter value or Press the Go icon to refresh your Page Filter selection:  </a:t>
            </a:r>
          </a:p>
          <a:p>
            <a:pPr marL="0" indent="0">
              <a:buNone/>
            </a:pPr>
            <a:endParaRPr lang="en-US" sz="2400" dirty="0"/>
          </a:p>
          <a:p>
            <a:pPr marL="0" indent="0">
              <a:buNone/>
            </a:pPr>
            <a:r>
              <a:rPr lang="en-US" sz="2000" dirty="0"/>
              <a:t>Note: Make sure to check the Page Filter selections each time you begin working on a form to ensure you are viewing/entering data for the correct dimension members.</a:t>
            </a:r>
          </a:p>
          <a:p>
            <a:pPr marL="0" indent="0">
              <a:buNone/>
            </a:pPr>
            <a:endParaRPr lang="en-US" sz="1400" dirty="0"/>
          </a:p>
          <a:p>
            <a:pPr marL="742950" indent="-285750"/>
            <a:endParaRPr lang="en-US" sz="20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29</a:t>
            </a:fld>
            <a:endParaRPr lang="en-US" dirty="0">
              <a:solidFill>
                <a:schemeClr val="bg1"/>
              </a:solidFill>
              <a:ea typeface="MS PGothic" pitchFamily="34" charset="-128"/>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1" b="18182"/>
          <a:stretch/>
        </p:blipFill>
        <p:spPr>
          <a:xfrm rot="10800000" flipH="1">
            <a:off x="1879608" y="3055297"/>
            <a:ext cx="409972" cy="358566"/>
          </a:xfrm>
          <a:prstGeom prst="rect">
            <a:avLst/>
          </a:prstGeom>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2841559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Contents</a:t>
            </a:r>
          </a:p>
        </p:txBody>
      </p:sp>
      <p:sp>
        <p:nvSpPr>
          <p:cNvPr id="3" name="Content Placeholder 2"/>
          <p:cNvSpPr>
            <a:spLocks noGrp="1"/>
          </p:cNvSpPr>
          <p:nvPr>
            <p:ph idx="1"/>
          </p:nvPr>
        </p:nvSpPr>
        <p:spPr/>
        <p:txBody>
          <a:bodyPr/>
          <a:lstStyle/>
          <a:p>
            <a:pPr marL="514350" indent="-457200"/>
            <a:r>
              <a:rPr lang="en-US" sz="2400" dirty="0">
                <a:solidFill>
                  <a:schemeClr val="tx2"/>
                </a:solidFill>
              </a:rPr>
              <a:t>Getting Started in UPlan</a:t>
            </a:r>
          </a:p>
          <a:p>
            <a:pPr marL="514350" indent="-457200"/>
            <a:r>
              <a:rPr lang="en-US" sz="2400" dirty="0">
                <a:solidFill>
                  <a:schemeClr val="tx2"/>
                </a:solidFill>
              </a:rPr>
              <a:t>UPlan Menus and Toolbars</a:t>
            </a:r>
          </a:p>
          <a:p>
            <a:pPr marL="514350" indent="-457200"/>
            <a:r>
              <a:rPr lang="en-US" sz="2400" dirty="0">
                <a:solidFill>
                  <a:schemeClr val="tx2"/>
                </a:solidFill>
              </a:rPr>
              <a:t>Preferences and </a:t>
            </a:r>
            <a:r>
              <a:rPr lang="en-US" sz="2400" dirty="0" err="1">
                <a:solidFill>
                  <a:schemeClr val="tx2"/>
                </a:solidFill>
              </a:rPr>
              <a:t>MyOrg</a:t>
            </a:r>
            <a:endParaRPr lang="en-US" sz="2400" dirty="0">
              <a:solidFill>
                <a:schemeClr val="tx2"/>
              </a:solidFill>
            </a:endParaRPr>
          </a:p>
          <a:p>
            <a:pPr marL="514350" indent="-457200"/>
            <a:r>
              <a:rPr lang="en-US" sz="2400" dirty="0">
                <a:solidFill>
                  <a:schemeClr val="tx2"/>
                </a:solidFill>
              </a:rPr>
              <a:t>Forms and Navigations</a:t>
            </a:r>
          </a:p>
          <a:p>
            <a:pPr marL="514350" indent="-457200"/>
            <a:r>
              <a:rPr lang="en-US" sz="2400" dirty="0">
                <a:solidFill>
                  <a:schemeClr val="tx2"/>
                </a:solidFill>
              </a:rPr>
              <a:t>Right-click Menu Features</a:t>
            </a:r>
          </a:p>
          <a:p>
            <a:pPr marL="514350" indent="-457200"/>
            <a:r>
              <a:rPr lang="en-US" sz="2400" dirty="0">
                <a:solidFill>
                  <a:schemeClr val="tx2"/>
                </a:solidFill>
              </a:rPr>
              <a:t>Seeding and Global Assumptions</a:t>
            </a:r>
          </a:p>
          <a:p>
            <a:pPr marL="514350" indent="-457200"/>
            <a:r>
              <a:rPr lang="en-US" sz="2400" dirty="0">
                <a:solidFill>
                  <a:schemeClr val="tx2"/>
                </a:solidFill>
              </a:rPr>
              <a:t>UPlan Reports</a:t>
            </a:r>
          </a:p>
          <a:p>
            <a:pPr lvl="1"/>
            <a:endParaRPr lang="en-US" sz="2800" dirty="0">
              <a:solidFill>
                <a:schemeClr val="tx2"/>
              </a:solidFill>
            </a:endParaRPr>
          </a:p>
          <a:p>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3</a:t>
            </a:fld>
            <a:endParaRPr lang="en-US"/>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18312381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intersection is a specific combination of dimension members</a:t>
            </a:r>
          </a:p>
        </p:txBody>
      </p:sp>
      <p:sp>
        <p:nvSpPr>
          <p:cNvPr id="3" name="Content Placeholder 2"/>
          <p:cNvSpPr>
            <a:spLocks noGrp="1"/>
          </p:cNvSpPr>
          <p:nvPr>
            <p:ph idx="1"/>
          </p:nvPr>
        </p:nvSpPr>
        <p:spPr/>
        <p:txBody>
          <a:bodyPr/>
          <a:lstStyle/>
          <a:p>
            <a:pPr marL="454025" indent="-390525"/>
            <a:r>
              <a:rPr lang="en-US" sz="2000" dirty="0"/>
              <a:t>Intersections are defined by:</a:t>
            </a:r>
          </a:p>
          <a:p>
            <a:pPr marL="911225" lvl="1" indent="-390525"/>
            <a:r>
              <a:rPr lang="en-US" dirty="0"/>
              <a:t>Point of View </a:t>
            </a:r>
          </a:p>
          <a:p>
            <a:pPr marL="911225" lvl="1" indent="-390525"/>
            <a:r>
              <a:rPr lang="en-US" dirty="0"/>
              <a:t>Page Filters</a:t>
            </a:r>
          </a:p>
          <a:p>
            <a:pPr marL="911225" lvl="1" indent="-390525"/>
            <a:r>
              <a:rPr lang="en-US" dirty="0"/>
              <a:t>Specific column and row</a:t>
            </a:r>
          </a:p>
          <a:p>
            <a:pPr marL="454025" lvl="1" indent="-390525">
              <a:buNone/>
            </a:pPr>
            <a:endParaRPr lang="en-US" sz="2000" dirty="0"/>
          </a:p>
          <a:p>
            <a:pPr marL="454025" indent="-390525"/>
            <a:r>
              <a:rPr lang="en-US" sz="2000" dirty="0"/>
              <a:t> Data can be entered in valid planning intersections</a:t>
            </a:r>
          </a:p>
          <a:p>
            <a:pPr marL="911225" lvl="1" indent="-390525"/>
            <a:r>
              <a:rPr lang="en-US" dirty="0"/>
              <a:t>On writable Data Entry Forms </a:t>
            </a:r>
          </a:p>
          <a:p>
            <a:pPr marL="911225" lvl="1" indent="-390525"/>
            <a:r>
              <a:rPr lang="en-US" dirty="0"/>
              <a:t>Where cells are white (in most cases)</a:t>
            </a:r>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30</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59418246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760AD7-E14B-4CB8-B331-C2AD3D5E824D}"/>
              </a:ext>
            </a:extLst>
          </p:cNvPr>
          <p:cNvPicPr>
            <a:picLocks noChangeAspect="1"/>
          </p:cNvPicPr>
          <p:nvPr/>
        </p:nvPicPr>
        <p:blipFill>
          <a:blip r:embed="rId3"/>
          <a:stretch>
            <a:fillRect/>
          </a:stretch>
        </p:blipFill>
        <p:spPr>
          <a:xfrm>
            <a:off x="636015" y="2390288"/>
            <a:ext cx="7647619" cy="2038095"/>
          </a:xfrm>
          <a:prstGeom prst="rect">
            <a:avLst/>
          </a:prstGeom>
        </p:spPr>
      </p:pic>
      <p:sp>
        <p:nvSpPr>
          <p:cNvPr id="17410" name="Title 1"/>
          <p:cNvSpPr>
            <a:spLocks noGrp="1"/>
          </p:cNvSpPr>
          <p:nvPr>
            <p:ph type="title"/>
          </p:nvPr>
        </p:nvSpPr>
        <p:spPr/>
        <p:txBody>
          <a:bodyPr/>
          <a:lstStyle/>
          <a:p>
            <a:r>
              <a:rPr lang="en-US" dirty="0"/>
              <a:t>Cell shading helps users differentiate information</a:t>
            </a:r>
          </a:p>
        </p:txBody>
      </p:sp>
      <p:sp>
        <p:nvSpPr>
          <p:cNvPr id="18436" name="Slide Number Placeholder 3"/>
          <p:cNvSpPr>
            <a:spLocks noGrp="1"/>
          </p:cNvSpPr>
          <p:nvPr>
            <p:ph type="sldNum"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Helvetica" pitchFamily="-84" charset="0"/>
                <a:ea typeface="MS PGothic" pitchFamily="34" charset="-128"/>
              </a:defRPr>
            </a:lvl1pPr>
            <a:lvl2pPr marL="742950" indent="-285750" eaLnBrk="0" hangingPunct="0">
              <a:defRPr sz="2400">
                <a:solidFill>
                  <a:schemeClr val="tx1"/>
                </a:solidFill>
                <a:latin typeface="Helvetica" pitchFamily="-84" charset="0"/>
                <a:ea typeface="MS PGothic" pitchFamily="34" charset="-128"/>
              </a:defRPr>
            </a:lvl2pPr>
            <a:lvl3pPr marL="1143000" indent="-228600" eaLnBrk="0" hangingPunct="0">
              <a:defRPr sz="2400">
                <a:solidFill>
                  <a:schemeClr val="tx1"/>
                </a:solidFill>
                <a:latin typeface="Helvetica" pitchFamily="-84" charset="0"/>
                <a:ea typeface="MS PGothic" pitchFamily="34" charset="-128"/>
              </a:defRPr>
            </a:lvl3pPr>
            <a:lvl4pPr marL="1600200" indent="-228600" eaLnBrk="0" hangingPunct="0">
              <a:defRPr sz="2400">
                <a:solidFill>
                  <a:schemeClr val="tx1"/>
                </a:solidFill>
                <a:latin typeface="Helvetica" pitchFamily="-84" charset="0"/>
                <a:ea typeface="MS PGothic" pitchFamily="34" charset="-128"/>
              </a:defRPr>
            </a:lvl4pPr>
            <a:lvl5pPr marL="2057400" indent="-228600" eaLnBrk="0" hangingPunct="0">
              <a:defRPr sz="24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84" charset="0"/>
                <a:ea typeface="MS PGothic" pitchFamily="34" charset="-128"/>
              </a:defRPr>
            </a:lvl9pPr>
          </a:lstStyle>
          <a:p>
            <a:pPr eaLnBrk="1" hangingPunct="1">
              <a:defRPr/>
            </a:pPr>
            <a:fld id="{982301D4-DC1E-451D-85C3-917D42127E99}" type="slidenum">
              <a:rPr lang="en-US" sz="700">
                <a:solidFill>
                  <a:schemeClr val="bg1"/>
                </a:solidFill>
                <a:latin typeface="Arial" panose="020B0604020202020204" pitchFamily="34" charset="0"/>
              </a:rPr>
              <a:pPr eaLnBrk="1" hangingPunct="1">
                <a:defRPr/>
              </a:pPr>
              <a:t>31</a:t>
            </a:fld>
            <a:endParaRPr lang="en-US" sz="700" dirty="0">
              <a:solidFill>
                <a:schemeClr val="bg1"/>
              </a:solidFill>
              <a:latin typeface="Arial" panose="020B0604020202020204" pitchFamily="34" charset="0"/>
            </a:endParaRPr>
          </a:p>
        </p:txBody>
      </p:sp>
      <p:cxnSp>
        <p:nvCxnSpPr>
          <p:cNvPr id="4" name="Straight Arrow Connector 3"/>
          <p:cNvCxnSpPr/>
          <p:nvPr/>
        </p:nvCxnSpPr>
        <p:spPr bwMode="auto">
          <a:xfrm flipH="1">
            <a:off x="6644045" y="1280861"/>
            <a:ext cx="2795380" cy="163912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6755364" y="1918062"/>
            <a:ext cx="2200865" cy="11767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531510" y="3159357"/>
            <a:ext cx="1297737" cy="1027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7397680" y="2519639"/>
            <a:ext cx="1250094" cy="5751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flipV="1">
            <a:off x="5358581" y="3055879"/>
            <a:ext cx="3747029" cy="7395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flipV="1">
            <a:off x="6755364" y="3581688"/>
            <a:ext cx="2124410" cy="12725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8540933" y="1086261"/>
            <a:ext cx="3074375" cy="4401205"/>
          </a:xfrm>
          <a:prstGeom prst="rect">
            <a:avLst/>
          </a:prstGeom>
          <a:noFill/>
        </p:spPr>
        <p:txBody>
          <a:bodyPr wrap="square" rtlCol="0">
            <a:spAutoFit/>
          </a:bodyPr>
          <a:lstStyle/>
          <a:p>
            <a:pPr fontAlgn="base">
              <a:spcBef>
                <a:spcPct val="0"/>
              </a:spcBef>
              <a:spcAft>
                <a:spcPct val="0"/>
              </a:spcAft>
            </a:pPr>
            <a:r>
              <a:rPr lang="en-US" dirty="0">
                <a:solidFill>
                  <a:srgbClr val="002060"/>
                </a:solidFill>
                <a:latin typeface="Arial" panose="020B0604020202020204" pitchFamily="34" charset="0"/>
                <a:ea typeface="MS PGothic" pitchFamily="34" charset="-128"/>
                <a:cs typeface="Arial" panose="020B0604020202020204" pitchFamily="34" charset="0"/>
              </a:rPr>
              <a:t>Pink cells highlight the Completion Tracking row</a:t>
            </a:r>
          </a:p>
          <a:p>
            <a:pPr fontAlgn="base">
              <a:spcBef>
                <a:spcPct val="0"/>
              </a:spcBef>
              <a:spcAft>
                <a:spcPct val="0"/>
              </a:spcAft>
            </a:pPr>
            <a:endParaRPr lang="en-US" dirty="0">
              <a:solidFill>
                <a:srgbClr val="002060"/>
              </a:solidFill>
              <a:latin typeface="Arial" panose="020B0604020202020204" pitchFamily="34" charset="0"/>
              <a:ea typeface="MS PGothic" pitchFamily="34" charset="-128"/>
              <a:cs typeface="Arial" panose="020B0604020202020204" pitchFamily="34" charset="0"/>
            </a:endParaRPr>
          </a:p>
          <a:p>
            <a:pPr fontAlgn="base">
              <a:spcBef>
                <a:spcPct val="0"/>
              </a:spcBef>
              <a:spcAft>
                <a:spcPct val="0"/>
              </a:spcAft>
            </a:pPr>
            <a:r>
              <a:rPr lang="en-US" dirty="0">
                <a:solidFill>
                  <a:srgbClr val="002060"/>
                </a:solidFill>
                <a:latin typeface="Arial" panose="020B0604020202020204" pitchFamily="34" charset="0"/>
                <a:ea typeface="MS PGothic" pitchFamily="34" charset="-128"/>
                <a:cs typeface="Arial" panose="020B0604020202020204" pitchFamily="34" charset="0"/>
              </a:rPr>
              <a:t>Yellow cells indicate unsaved changes</a:t>
            </a:r>
          </a:p>
          <a:p>
            <a:pPr fontAlgn="base">
              <a:spcBef>
                <a:spcPct val="0"/>
              </a:spcBef>
              <a:spcAft>
                <a:spcPct val="0"/>
              </a:spcAft>
            </a:pPr>
            <a:endParaRPr lang="en-US" dirty="0">
              <a:solidFill>
                <a:srgbClr val="002060"/>
              </a:solidFill>
              <a:latin typeface="Arial" panose="020B0604020202020204" pitchFamily="34" charset="0"/>
              <a:ea typeface="MS PGothic" pitchFamily="34" charset="-128"/>
              <a:cs typeface="Arial" panose="020B0604020202020204" pitchFamily="34" charset="0"/>
            </a:endParaRPr>
          </a:p>
          <a:p>
            <a:pPr>
              <a:spcBef>
                <a:spcPct val="0"/>
              </a:spcBef>
            </a:pPr>
            <a:r>
              <a:rPr lang="en-US" dirty="0">
                <a:solidFill>
                  <a:srgbClr val="002060"/>
                </a:solidFill>
                <a:latin typeface="Arial" panose="020B0604020202020204" pitchFamily="34" charset="0"/>
                <a:ea typeface="MS PGothic" pitchFamily="34" charset="-128"/>
                <a:cs typeface="Arial" panose="020B0604020202020204" pitchFamily="34" charset="0"/>
              </a:rPr>
              <a:t>White cells indicate intersections where data can be entered</a:t>
            </a:r>
          </a:p>
          <a:p>
            <a:pPr fontAlgn="base">
              <a:spcBef>
                <a:spcPct val="0"/>
              </a:spcBef>
              <a:spcAft>
                <a:spcPct val="0"/>
              </a:spcAft>
            </a:pPr>
            <a:endParaRPr lang="en-US" dirty="0">
              <a:solidFill>
                <a:srgbClr val="002060"/>
              </a:solidFill>
              <a:latin typeface="Arial" panose="020B0604020202020204" pitchFamily="34" charset="0"/>
              <a:ea typeface="MS PGothic" pitchFamily="34" charset="-128"/>
              <a:cs typeface="Arial" panose="020B0604020202020204" pitchFamily="34" charset="0"/>
            </a:endParaRPr>
          </a:p>
          <a:p>
            <a:pPr fontAlgn="base">
              <a:spcBef>
                <a:spcPct val="0"/>
              </a:spcBef>
              <a:spcAft>
                <a:spcPct val="0"/>
              </a:spcAft>
            </a:pPr>
            <a:r>
              <a:rPr lang="en-US" dirty="0">
                <a:solidFill>
                  <a:srgbClr val="002060"/>
                </a:solidFill>
                <a:latin typeface="Arial" panose="020B0604020202020204" pitchFamily="34" charset="0"/>
                <a:ea typeface="MS PGothic" pitchFamily="34" charset="-128"/>
                <a:cs typeface="Arial" panose="020B0604020202020204" pitchFamily="34" charset="0"/>
              </a:rPr>
              <a:t>Orange cells indicate read-only data, typically subtotals</a:t>
            </a:r>
          </a:p>
          <a:p>
            <a:pPr fontAlgn="base">
              <a:spcBef>
                <a:spcPct val="0"/>
              </a:spcBef>
              <a:spcAft>
                <a:spcPct val="0"/>
              </a:spcAft>
            </a:pPr>
            <a:endParaRPr lang="en-US" dirty="0">
              <a:solidFill>
                <a:srgbClr val="002060"/>
              </a:solidFill>
              <a:latin typeface="Arial" panose="020B0604020202020204" pitchFamily="34" charset="0"/>
              <a:ea typeface="MS PGothic" pitchFamily="34" charset="-128"/>
              <a:cs typeface="Arial" panose="020B0604020202020204" pitchFamily="34" charset="0"/>
            </a:endParaRPr>
          </a:p>
          <a:p>
            <a:pPr fontAlgn="base">
              <a:spcBef>
                <a:spcPct val="0"/>
              </a:spcBef>
              <a:spcAft>
                <a:spcPct val="0"/>
              </a:spcAft>
            </a:pPr>
            <a:r>
              <a:rPr lang="en-US" dirty="0">
                <a:solidFill>
                  <a:srgbClr val="002060"/>
                </a:solidFill>
                <a:latin typeface="Arial" panose="020B0604020202020204" pitchFamily="34" charset="0"/>
                <a:ea typeface="MS PGothic" pitchFamily="34" charset="-128"/>
                <a:cs typeface="Arial" panose="020B0604020202020204" pitchFamily="34" charset="0"/>
              </a:rPr>
              <a:t>Gray cells indicate read-only intersections of data, typically fed from elsewhere; they may also be a calculation on some forms</a:t>
            </a:r>
          </a:p>
          <a:p>
            <a:pPr fontAlgn="base">
              <a:spcBef>
                <a:spcPct val="0"/>
              </a:spcBef>
              <a:spcAft>
                <a:spcPct val="0"/>
              </a:spcAft>
            </a:pPr>
            <a:endParaRPr lang="en-US" dirty="0">
              <a:solidFill>
                <a:srgbClr val="002060"/>
              </a:solidFill>
              <a:latin typeface="Arial" panose="020B0604020202020204" pitchFamily="34" charset="0"/>
              <a:ea typeface="MS PGothic" pitchFamily="34" charset="-128"/>
              <a:cs typeface="Arial" panose="020B0604020202020204" pitchFamily="34" charset="0"/>
            </a:endParaRPr>
          </a:p>
          <a:p>
            <a:pPr fontAlgn="base">
              <a:spcBef>
                <a:spcPct val="0"/>
              </a:spcBef>
              <a:spcAft>
                <a:spcPct val="0"/>
              </a:spcAft>
            </a:pPr>
            <a:r>
              <a:rPr lang="en-US" dirty="0">
                <a:solidFill>
                  <a:srgbClr val="002060"/>
                </a:solidFill>
                <a:latin typeface="Arial" panose="020B0604020202020204" pitchFamily="34" charset="0"/>
                <a:ea typeface="MS PGothic" pitchFamily="34" charset="-128"/>
                <a:cs typeface="Arial" panose="020B0604020202020204" pitchFamily="34" charset="0"/>
              </a:rPr>
              <a:t>Blue cells indicate supporting detail </a:t>
            </a:r>
          </a:p>
          <a:p>
            <a:pPr fontAlgn="base">
              <a:spcBef>
                <a:spcPct val="0"/>
              </a:spcBef>
              <a:spcAft>
                <a:spcPct val="0"/>
              </a:spcAft>
            </a:pPr>
            <a:endParaRPr lang="en-US" dirty="0">
              <a:solidFill>
                <a:prstClr val="black"/>
              </a:solidFill>
              <a:latin typeface="Calibri" panose="020F0502020204030204" pitchFamily="34" charset="0"/>
              <a:ea typeface="MS PGothic" pitchFamily="34" charset="-128"/>
            </a:endParaRPr>
          </a:p>
        </p:txBody>
      </p:sp>
      <p:sp>
        <p:nvSpPr>
          <p:cNvPr id="5" name="Footer Placeholder 4"/>
          <p:cNvSpPr>
            <a:spLocks noGrp="1"/>
          </p:cNvSpPr>
          <p:nvPr>
            <p:ph type="ftr" sz="quarter" idx="3"/>
          </p:nvPr>
        </p:nvSpPr>
        <p:spPr/>
        <p:txBody>
          <a:bodyPr/>
          <a:lstStyle/>
          <a:p>
            <a:r>
              <a:rPr lang="en-US" dirty="0"/>
              <a:t>Budget and Resource Management</a:t>
            </a:r>
          </a:p>
        </p:txBody>
      </p:sp>
      <p:sp>
        <p:nvSpPr>
          <p:cNvPr id="2" name="Date Placeholder 1"/>
          <p:cNvSpPr>
            <a:spLocks noGrp="1"/>
          </p:cNvSpPr>
          <p:nvPr>
            <p:ph type="dt" sz="half" idx="2"/>
          </p:nvPr>
        </p:nvSpPr>
        <p:spPr>
          <a:xfrm>
            <a:off x="8829246" y="5608331"/>
            <a:ext cx="1236257" cy="155235"/>
          </a:xfrm>
        </p:spPr>
        <p:txBody>
          <a:bodyPr/>
          <a:lstStyle/>
          <a:p>
            <a:r>
              <a:rPr lang="en-US"/>
              <a:t>02/05/2018</a:t>
            </a:r>
            <a:endParaRPr lang="en-US" dirty="0"/>
          </a:p>
        </p:txBody>
      </p:sp>
      <p:sp>
        <p:nvSpPr>
          <p:cNvPr id="9" name="Rectangle 8"/>
          <p:cNvSpPr/>
          <p:nvPr/>
        </p:nvSpPr>
        <p:spPr>
          <a:xfrm>
            <a:off x="7979884" y="6458259"/>
            <a:ext cx="704039" cy="215444"/>
          </a:xfrm>
          <a:prstGeom prst="rect">
            <a:avLst/>
          </a:prstGeom>
        </p:spPr>
        <p:txBody>
          <a:bodyPr wrap="square">
            <a:spAutoFit/>
          </a:bodyPr>
          <a:lstStyle/>
          <a:p>
            <a:r>
              <a:rPr lang="en-US" sz="800" dirty="0">
                <a:solidFill>
                  <a:schemeClr val="bg1"/>
                </a:solidFill>
              </a:rPr>
              <a:t>01/12/2024</a:t>
            </a:r>
            <a:endParaRPr lang="en-US" sz="700" dirty="0">
              <a:solidFill>
                <a:schemeClr val="bg1"/>
              </a:solidFill>
            </a:endParaRPr>
          </a:p>
        </p:txBody>
      </p:sp>
    </p:spTree>
    <p:extLst>
      <p:ext uri="{BB962C8B-B14F-4D97-AF65-F5344CB8AC3E}">
        <p14:creationId xmlns:p14="http://schemas.microsoft.com/office/powerpoint/2010/main" val="4293572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1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27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0"/>
                            </p:stCondLst>
                            <p:childTnLst>
                              <p:par>
                                <p:cTn id="31" presetID="10" presetClass="entr" presetSubtype="0" fill="hold"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7000"/>
                            </p:stCondLst>
                            <p:childTnLst>
                              <p:par>
                                <p:cTn id="39" presetID="10" presetClass="entr" presetSubtype="0" fill="hold" nodeType="afterEffect">
                                  <p:stCondLst>
                                    <p:cond delay="100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12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8750"/>
                            </p:stCondLst>
                            <p:childTnLst>
                              <p:par>
                                <p:cTn id="46" presetID="10" presetClass="entr" presetSubtype="0" fill="hold" nodeType="afterEffect">
                                  <p:stCondLst>
                                    <p:cond delay="100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125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Columns will hold one or more dimensions</a:t>
            </a:r>
          </a:p>
        </p:txBody>
      </p:sp>
      <p:sp>
        <p:nvSpPr>
          <p:cNvPr id="3" name="Content Placeholder 2"/>
          <p:cNvSpPr>
            <a:spLocks noGrp="1"/>
          </p:cNvSpPr>
          <p:nvPr>
            <p:ph idx="1"/>
          </p:nvPr>
        </p:nvSpPr>
        <p:spPr>
          <a:xfrm>
            <a:off x="609602" y="1058909"/>
            <a:ext cx="11100731" cy="4011503"/>
          </a:xfrm>
        </p:spPr>
        <p:txBody>
          <a:bodyPr/>
          <a:lstStyle/>
          <a:p>
            <a:endParaRPr lang="en-US" dirty="0"/>
          </a:p>
          <a:p>
            <a:r>
              <a:rPr lang="en-US" sz="2000" dirty="0"/>
              <a:t>In some cases, columns can be expanded or collapsed </a:t>
            </a:r>
          </a:p>
          <a:p>
            <a:pPr lvl="1"/>
            <a:r>
              <a:rPr lang="en-US" sz="2000" dirty="0"/>
              <a:t>E.g., Year Total -&gt; Monthly</a:t>
            </a:r>
          </a:p>
          <a:p>
            <a:endParaRPr lang="en-US" dirty="0"/>
          </a:p>
          <a:p>
            <a:endParaRPr lang="en-US" dirty="0"/>
          </a:p>
          <a:p>
            <a:endParaRPr lang="en-US" dirty="0"/>
          </a:p>
          <a:p>
            <a:pPr marL="0" indent="0">
              <a:buNone/>
            </a:pPr>
            <a:endParaRPr lang="en-US" sz="2000" dirty="0"/>
          </a:p>
          <a:p>
            <a:pPr marL="5715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32</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sz="700" dirty="0">
                <a:solidFill>
                  <a:schemeClr val="bg1"/>
                </a:solidFill>
              </a:rPr>
              <a:t>01/12/2024</a:t>
            </a:r>
            <a:endParaRPr lang="en-US" sz="600" dirty="0">
              <a:solidFill>
                <a:schemeClr val="bg1"/>
              </a:solidFill>
            </a:endParaRPr>
          </a:p>
        </p:txBody>
      </p:sp>
      <p:pic>
        <p:nvPicPr>
          <p:cNvPr id="9" name="Picture 8">
            <a:extLst>
              <a:ext uri="{FF2B5EF4-FFF2-40B4-BE49-F238E27FC236}">
                <a16:creationId xmlns:a16="http://schemas.microsoft.com/office/drawing/2014/main" id="{F45A2D6C-9AD3-401D-B5DF-94A9482B1403}"/>
              </a:ext>
            </a:extLst>
          </p:cNvPr>
          <p:cNvPicPr>
            <a:picLocks noChangeAspect="1"/>
          </p:cNvPicPr>
          <p:nvPr/>
        </p:nvPicPr>
        <p:blipFill>
          <a:blip r:embed="rId3"/>
          <a:stretch>
            <a:fillRect/>
          </a:stretch>
        </p:blipFill>
        <p:spPr>
          <a:xfrm>
            <a:off x="481667" y="3064661"/>
            <a:ext cx="11161428" cy="1207143"/>
          </a:xfrm>
          <a:prstGeom prst="rect">
            <a:avLst/>
          </a:prstGeom>
        </p:spPr>
      </p:pic>
    </p:spTree>
    <p:extLst>
      <p:ext uri="{BB962C8B-B14F-4D97-AF65-F5344CB8AC3E}">
        <p14:creationId xmlns:p14="http://schemas.microsoft.com/office/powerpoint/2010/main" val="37369675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Rows will also hold some number of dimensions</a:t>
            </a:r>
          </a:p>
        </p:txBody>
      </p:sp>
      <p:sp>
        <p:nvSpPr>
          <p:cNvPr id="3" name="Content Placeholder 2"/>
          <p:cNvSpPr>
            <a:spLocks noGrp="1"/>
          </p:cNvSpPr>
          <p:nvPr>
            <p:ph idx="1"/>
          </p:nvPr>
        </p:nvSpPr>
        <p:spPr/>
        <p:txBody>
          <a:bodyPr/>
          <a:lstStyle/>
          <a:p>
            <a:r>
              <a:rPr lang="en-US" sz="2000" dirty="0"/>
              <a:t>Depending on the form, rows may hold: </a:t>
            </a:r>
          </a:p>
          <a:p>
            <a:pPr lvl="1"/>
            <a:r>
              <a:rPr lang="en-US" dirty="0"/>
              <a:t>Accounts</a:t>
            </a:r>
          </a:p>
          <a:p>
            <a:pPr lvl="1"/>
            <a:r>
              <a:rPr lang="en-US" dirty="0"/>
              <a:t>DFP combinations</a:t>
            </a:r>
          </a:p>
          <a:p>
            <a:pPr lvl="1"/>
            <a:r>
              <a:rPr lang="en-US" dirty="0"/>
              <a:t>Commitments</a:t>
            </a:r>
          </a:p>
          <a:p>
            <a:pPr lvl="1"/>
            <a:r>
              <a:rPr lang="en-US" dirty="0"/>
              <a:t>Employees</a:t>
            </a:r>
          </a:p>
          <a:p>
            <a:pPr marL="457200" lvl="1" indent="0">
              <a:buNone/>
            </a:pPr>
            <a:endParaRPr lang="en-US" sz="2000" dirty="0"/>
          </a:p>
          <a:p>
            <a:r>
              <a:rPr lang="en-US" sz="2000" dirty="0"/>
              <a:t>Generally, rows with no data will be suppressed on the form</a:t>
            </a:r>
          </a:p>
          <a:p>
            <a:pPr lvl="1"/>
            <a:r>
              <a:rPr lang="en-US" dirty="0"/>
              <a:t>Planners can add rows to a form using a right-click menu option</a:t>
            </a:r>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ea typeface="MS PGothic" pitchFamily="34" charset="-128"/>
                <a:cs typeface="+mn-cs"/>
              </a:rPr>
              <a:pPr/>
              <a:t>33</a:t>
            </a:fld>
            <a:endParaRPr lang="en-US" dirty="0">
              <a:solidFill>
                <a:schemeClr val="bg1"/>
              </a:solidFill>
              <a:ea typeface="MS PGothic" pitchFamily="34" charset="-128"/>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52658520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Prompts are dialog boxes that appear, requiring additional information</a:t>
            </a:r>
          </a:p>
        </p:txBody>
      </p:sp>
      <p:sp>
        <p:nvSpPr>
          <p:cNvPr id="3" name="Content Placeholder 2"/>
          <p:cNvSpPr>
            <a:spLocks noGrp="1"/>
          </p:cNvSpPr>
          <p:nvPr>
            <p:ph idx="1"/>
          </p:nvPr>
        </p:nvSpPr>
        <p:spPr/>
        <p:txBody>
          <a:bodyPr/>
          <a:lstStyle/>
          <a:p>
            <a:r>
              <a:rPr lang="en-US" sz="2000" dirty="0"/>
              <a:t>They may appear at various times, such as when:</a:t>
            </a:r>
          </a:p>
          <a:p>
            <a:pPr lvl="1"/>
            <a:r>
              <a:rPr lang="en-US" dirty="0"/>
              <a:t>adding accounts to the Revenue &amp; Expense form</a:t>
            </a:r>
          </a:p>
          <a:p>
            <a:pPr lvl="1"/>
            <a:r>
              <a:rPr lang="en-US" dirty="0"/>
              <a:t>adding a new To-Be-Hired (TBH) in Employee Planning</a:t>
            </a:r>
          </a:p>
          <a:p>
            <a:r>
              <a:rPr lang="en-US" sz="2000" dirty="0"/>
              <a:t>In most cases, planners can use a look-up icon to select a member:</a:t>
            </a:r>
          </a:p>
          <a:p>
            <a:pPr lvl="1"/>
            <a:endParaRPr lang="en-US" dirty="0"/>
          </a:p>
          <a:p>
            <a:pPr lvl="1"/>
            <a:endParaRPr lang="en-US" dirty="0"/>
          </a:p>
          <a:p>
            <a:pPr marL="457200" lvl="1" indent="0">
              <a:buNone/>
            </a:pPr>
            <a:endParaRPr lang="en-US"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34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157" y="3935138"/>
            <a:ext cx="9536068" cy="945205"/>
          </a:xfrm>
          <a:prstGeom prst="rect">
            <a:avLst/>
          </a:prstGeom>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14023400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Member Selection dialog box is a frequently-used tool  </a:t>
            </a:r>
          </a:p>
        </p:txBody>
      </p:sp>
      <p:sp>
        <p:nvSpPr>
          <p:cNvPr id="3" name="Content Placeholder 2"/>
          <p:cNvSpPr>
            <a:spLocks noGrp="1"/>
          </p:cNvSpPr>
          <p:nvPr>
            <p:ph idx="1"/>
          </p:nvPr>
        </p:nvSpPr>
        <p:spPr/>
        <p:txBody>
          <a:bodyPr/>
          <a:lstStyle/>
          <a:p>
            <a:pPr marL="0" indent="0">
              <a:buNone/>
            </a:pPr>
            <a:endParaRPr lang="en-US" dirty="0"/>
          </a:p>
          <a:p>
            <a:endParaRPr lang="en-US" sz="2000" dirty="0"/>
          </a:p>
          <a:p>
            <a:pPr marL="0" indent="0">
              <a:buNone/>
            </a:pPr>
            <a:endParaRPr lang="en-US" sz="2000" dirty="0"/>
          </a:p>
          <a:p>
            <a:pPr marL="0" indent="0">
              <a:buNone/>
            </a:pPr>
            <a:endParaRPr lang="en-US" sz="2000" dirty="0"/>
          </a:p>
          <a:p>
            <a:r>
              <a:rPr lang="en-US" sz="2000" dirty="0"/>
              <a:t>The buttons in the search box aid in finding desired members:</a:t>
            </a:r>
          </a:p>
          <a:p>
            <a:endParaRPr lang="en-US" sz="2000" dirty="0"/>
          </a:p>
          <a:p>
            <a:endParaRPr lang="en-US" sz="2000" dirty="0"/>
          </a:p>
          <a:p>
            <a:endParaRPr lang="en-US" sz="2000" dirty="0"/>
          </a:p>
          <a:p>
            <a:r>
              <a:rPr lang="en-US" sz="2000" dirty="0"/>
              <a:t>Highlight column members on the left and use the buttons in the middle to add or delete your selection(s):</a:t>
            </a:r>
          </a:p>
          <a:p>
            <a:pPr marL="0" indent="0">
              <a:buNone/>
            </a:pPr>
            <a:endParaRPr lang="en-US" sz="2000" dirty="0"/>
          </a:p>
          <a:p>
            <a:pPr marL="0" indent="0">
              <a:buNone/>
            </a:pPr>
            <a:endParaRPr lang="en-US" sz="2400"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20888200"/>
              </p:ext>
            </p:extLst>
          </p:nvPr>
        </p:nvGraphicFramePr>
        <p:xfrm>
          <a:off x="2918293" y="3578276"/>
          <a:ext cx="6096000" cy="945015"/>
        </p:xfrm>
        <a:graphic>
          <a:graphicData uri="http://schemas.openxmlformats.org/drawingml/2006/table">
            <a:tbl>
              <a:tblPr bandRow="1">
                <a:tableStyleId>{3C2FFA5D-87B4-456A-9821-1D502468CF0F}</a:tableStyleId>
              </a:tblPr>
              <a:tblGrid>
                <a:gridCol w="533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15005">
                <a:tc>
                  <a:txBody>
                    <a:bodyPr/>
                    <a:lstStyle/>
                    <a:p>
                      <a:endParaRPr lang="en-US" sz="1400" dirty="0">
                        <a:latin typeface="Calibri" panose="020F0502020204030204" pitchFamily="34" charset="0"/>
                      </a:endParaRPr>
                    </a:p>
                  </a:txBody>
                  <a:tcPr/>
                </a:tc>
                <a:tc>
                  <a:txBody>
                    <a:bodyPr/>
                    <a:lstStyle/>
                    <a:p>
                      <a:r>
                        <a:rPr lang="en-US" sz="1400" dirty="0">
                          <a:latin typeface="Calibri" panose="020F0502020204030204" pitchFamily="34" charset="0"/>
                        </a:rPr>
                        <a:t>Filtered Search</a:t>
                      </a:r>
                    </a:p>
                  </a:txBody>
                  <a:tcPr/>
                </a:tc>
                <a:tc>
                  <a:txBody>
                    <a:bodyPr/>
                    <a:lstStyle/>
                    <a:p>
                      <a:r>
                        <a:rPr lang="en-US" sz="1400" dirty="0">
                          <a:latin typeface="Calibri" panose="020F0502020204030204" pitchFamily="34" charset="0"/>
                        </a:rPr>
                        <a:t>Show a list of all members including this text</a:t>
                      </a:r>
                    </a:p>
                  </a:txBody>
                  <a:tcPr/>
                </a:tc>
                <a:extLst>
                  <a:ext uri="{0D108BD9-81ED-4DB2-BD59-A6C34878D82A}">
                    <a16:rowId xmlns:a16="http://schemas.microsoft.com/office/drawing/2014/main" val="10000"/>
                  </a:ext>
                </a:extLst>
              </a:tr>
              <a:tr h="315005">
                <a:tc>
                  <a:txBody>
                    <a:bodyPr/>
                    <a:lstStyle/>
                    <a:p>
                      <a:endParaRPr lang="en-US" sz="1400" dirty="0">
                        <a:latin typeface="Calibri" panose="020F0502020204030204" pitchFamily="34" charset="0"/>
                      </a:endParaRPr>
                    </a:p>
                  </a:txBody>
                  <a:tcPr/>
                </a:tc>
                <a:tc>
                  <a:txBody>
                    <a:bodyPr/>
                    <a:lstStyle/>
                    <a:p>
                      <a:r>
                        <a:rPr lang="en-US" sz="1400" dirty="0">
                          <a:latin typeface="Calibri" panose="020F0502020204030204" pitchFamily="34" charset="0"/>
                        </a:rPr>
                        <a:t>Search</a:t>
                      </a:r>
                      <a:r>
                        <a:rPr lang="en-US" sz="1400" baseline="0" dirty="0">
                          <a:latin typeface="Calibri" panose="020F0502020204030204" pitchFamily="34" charset="0"/>
                        </a:rPr>
                        <a:t> Up</a:t>
                      </a:r>
                      <a:endParaRPr lang="en-US" sz="1400" dirty="0">
                        <a:latin typeface="Calibri" panose="020F0502020204030204" pitchFamily="34" charset="0"/>
                      </a:endParaRPr>
                    </a:p>
                  </a:txBody>
                  <a:tcPr/>
                </a:tc>
                <a:tc>
                  <a:txBody>
                    <a:bodyPr/>
                    <a:lstStyle/>
                    <a:p>
                      <a:r>
                        <a:rPr lang="en-US" sz="1400" dirty="0">
                          <a:latin typeface="Calibri" panose="020F0502020204030204" pitchFamily="34" charset="0"/>
                        </a:rPr>
                        <a:t>Advance to the next member containing this text</a:t>
                      </a:r>
                    </a:p>
                  </a:txBody>
                  <a:tcPr/>
                </a:tc>
                <a:extLst>
                  <a:ext uri="{0D108BD9-81ED-4DB2-BD59-A6C34878D82A}">
                    <a16:rowId xmlns:a16="http://schemas.microsoft.com/office/drawing/2014/main" val="10001"/>
                  </a:ext>
                </a:extLst>
              </a:tr>
              <a:tr h="315005">
                <a:tc>
                  <a:txBody>
                    <a:bodyPr/>
                    <a:lstStyle/>
                    <a:p>
                      <a:endParaRPr lang="en-US" sz="1400" dirty="0">
                        <a:latin typeface="Calibri" panose="020F0502020204030204" pitchFamily="34" charset="0"/>
                      </a:endParaRPr>
                    </a:p>
                  </a:txBody>
                  <a:tcPr/>
                </a:tc>
                <a:tc>
                  <a:txBody>
                    <a:bodyPr/>
                    <a:lstStyle/>
                    <a:p>
                      <a:r>
                        <a:rPr lang="en-US" sz="1400" dirty="0">
                          <a:latin typeface="Calibri" panose="020F0502020204030204" pitchFamily="34" charset="0"/>
                        </a:rPr>
                        <a:t>Search Down</a:t>
                      </a:r>
                    </a:p>
                  </a:txBody>
                  <a:tcPr/>
                </a:tc>
                <a:tc>
                  <a:txBody>
                    <a:bodyPr/>
                    <a:lstStyle/>
                    <a:p>
                      <a:r>
                        <a:rPr lang="en-US" sz="1400" dirty="0">
                          <a:latin typeface="Calibri" panose="020F0502020204030204" pitchFamily="34" charset="0"/>
                        </a:rPr>
                        <a:t>Go back to the last member containing this text</a:t>
                      </a:r>
                    </a:p>
                  </a:txBody>
                  <a:tcPr/>
                </a:tc>
                <a:extLst>
                  <a:ext uri="{0D108BD9-81ED-4DB2-BD59-A6C34878D82A}">
                    <a16:rowId xmlns:a16="http://schemas.microsoft.com/office/drawing/2014/main" val="10002"/>
                  </a:ext>
                </a:extLst>
              </a:tr>
            </a:tbl>
          </a:graphicData>
        </a:graphic>
      </p:graphicFrame>
      <p:pic>
        <p:nvPicPr>
          <p:cNvPr id="7" name="Picture 6"/>
          <p:cNvPicPr/>
          <p:nvPr/>
        </p:nvPicPr>
        <p:blipFill rotWithShape="1">
          <a:blip r:embed="rId3">
            <a:extLst>
              <a:ext uri="{28A0092B-C50C-407E-A947-70E740481C1C}">
                <a14:useLocalDpi xmlns:a14="http://schemas.microsoft.com/office/drawing/2010/main" val="0"/>
              </a:ext>
            </a:extLst>
          </a:blip>
          <a:srcRect l="42080" t="58248" r="51980"/>
          <a:stretch/>
        </p:blipFill>
        <p:spPr bwMode="auto">
          <a:xfrm>
            <a:off x="3082123" y="3595227"/>
            <a:ext cx="217170" cy="252730"/>
          </a:xfrm>
          <a:prstGeom prst="rect">
            <a:avLst/>
          </a:prstGeom>
          <a:ln>
            <a:solidFill>
              <a:schemeClr val="accent1"/>
            </a:solidFill>
          </a:ln>
          <a:extLst>
            <a:ext uri="{53640926-AAD7-44D8-BBD7-CCE9431645EC}">
              <a14:shadowObscured xmlns:a14="http://schemas.microsoft.com/office/drawing/2010/main"/>
            </a:ext>
          </a:extLst>
        </p:spPr>
      </p:pic>
      <p:pic>
        <p:nvPicPr>
          <p:cNvPr id="8" name="Picture 7"/>
          <p:cNvPicPr/>
          <p:nvPr/>
        </p:nvPicPr>
        <p:blipFill rotWithShape="1">
          <a:blip r:embed="rId3">
            <a:extLst>
              <a:ext uri="{28A0092B-C50C-407E-A947-70E740481C1C}">
                <a14:useLocalDpi xmlns:a14="http://schemas.microsoft.com/office/drawing/2010/main" val="0"/>
              </a:ext>
            </a:extLst>
          </a:blip>
          <a:srcRect l="47525" t="55261" r="46535" b="7400"/>
          <a:stretch/>
        </p:blipFill>
        <p:spPr bwMode="auto">
          <a:xfrm>
            <a:off x="3082123" y="3941668"/>
            <a:ext cx="217170" cy="226060"/>
          </a:xfrm>
          <a:prstGeom prst="rect">
            <a:avLst/>
          </a:prstGeom>
          <a:ln>
            <a:solidFill>
              <a:schemeClr val="accent1"/>
            </a:solidFill>
          </a:ln>
          <a:extLst>
            <a:ext uri="{53640926-AAD7-44D8-BBD7-CCE9431645EC}">
              <a14:shadowObscured xmlns:a14="http://schemas.microsoft.com/office/drawing/2010/main"/>
            </a:ext>
          </a:extLst>
        </p:spPr>
      </p:pic>
      <p:pic>
        <p:nvPicPr>
          <p:cNvPr id="9" name="Picture 8"/>
          <p:cNvPicPr/>
          <p:nvPr/>
        </p:nvPicPr>
        <p:blipFill rotWithShape="1">
          <a:blip r:embed="rId3">
            <a:extLst>
              <a:ext uri="{28A0092B-C50C-407E-A947-70E740481C1C}">
                <a14:useLocalDpi xmlns:a14="http://schemas.microsoft.com/office/drawing/2010/main" val="0"/>
              </a:ext>
            </a:extLst>
          </a:blip>
          <a:srcRect l="52970" t="58248" r="40594" b="-68"/>
          <a:stretch/>
        </p:blipFill>
        <p:spPr bwMode="auto">
          <a:xfrm>
            <a:off x="3082123" y="4207636"/>
            <a:ext cx="217170" cy="234191"/>
          </a:xfrm>
          <a:prstGeom prst="rect">
            <a:avLst/>
          </a:prstGeom>
          <a:ln>
            <a:solidFill>
              <a:schemeClr val="accent1"/>
            </a:solid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877" y="5040478"/>
            <a:ext cx="433387" cy="11093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4500" y="885309"/>
            <a:ext cx="5003586" cy="2230559"/>
          </a:xfrm>
          <a:prstGeom prst="rect">
            <a:avLst/>
          </a:prstGeom>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11" name="Date Placeholder 10"/>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8908985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can be entered into writable intersections (white cells)</a:t>
            </a:r>
          </a:p>
        </p:txBody>
      </p:sp>
      <p:sp>
        <p:nvSpPr>
          <p:cNvPr id="3" name="Content Placeholder 2"/>
          <p:cNvSpPr>
            <a:spLocks noGrp="1"/>
          </p:cNvSpPr>
          <p:nvPr>
            <p:ph idx="1"/>
          </p:nvPr>
        </p:nvSpPr>
        <p:spPr/>
        <p:txBody>
          <a:bodyPr/>
          <a:lstStyle/>
          <a:p>
            <a:r>
              <a:rPr lang="en-US" sz="2000" dirty="0"/>
              <a:t>Options for data entry:</a:t>
            </a:r>
          </a:p>
          <a:p>
            <a:pPr lvl="1"/>
            <a:r>
              <a:rPr lang="en-US" dirty="0"/>
              <a:t>Typing values directly</a:t>
            </a:r>
          </a:p>
          <a:p>
            <a:pPr lvl="1"/>
            <a:r>
              <a:rPr lang="en-US" dirty="0"/>
              <a:t>Cutting and pasting</a:t>
            </a:r>
          </a:p>
          <a:p>
            <a:r>
              <a:rPr lang="en-US" sz="2000" dirty="0"/>
              <a:t>Forms in UPlan use many of the Excel shortcut keys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5441781"/>
              </p:ext>
            </p:extLst>
          </p:nvPr>
        </p:nvGraphicFramePr>
        <p:xfrm>
          <a:off x="2270878" y="3177228"/>
          <a:ext cx="7467600" cy="2589276"/>
        </p:xfrm>
        <a:graphic>
          <a:graphicData uri="http://schemas.openxmlformats.org/drawingml/2006/table">
            <a:tbl>
              <a:tblPr firstRow="1" bandRow="1">
                <a:tableStyleId>{5C22544A-7EE6-4342-B048-85BDC9FD1C3A}</a:tableStyleId>
              </a:tblPr>
              <a:tblGrid>
                <a:gridCol w="1308547">
                  <a:extLst>
                    <a:ext uri="{9D8B030D-6E8A-4147-A177-3AD203B41FA5}">
                      <a16:colId xmlns:a16="http://schemas.microsoft.com/office/drawing/2014/main" val="20000"/>
                    </a:ext>
                  </a:extLst>
                </a:gridCol>
                <a:gridCol w="6159053">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Shortcut</a:t>
                      </a: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ea typeface="Calibri"/>
                          <a:cs typeface="Arial" panose="020B0604020202020204" pitchFamily="34" charset="0"/>
                        </a:rPr>
                        <a:t>Action</a:t>
                      </a: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Enter </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Enter the value and move the cursor to the field in the next row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Tab </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Enter the value and move the cursor to the field in the next column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Shift + Tab </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Enter the value and move the cursor to the field in the previous column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Esc </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Cancel the value and restore the previous value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Ctrl + C </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Copy the values in the field or range of fields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Ctrl + X </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Cut the selected field or range of fields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Ctrl + V </a:t>
                      </a:r>
                      <a:endParaRPr lang="en-US"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Paste content from the clipboard </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Ctrl + S </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Save data</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7068588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data, click on the cell until an inner white box appears</a:t>
            </a:r>
          </a:p>
        </p:txBody>
      </p:sp>
      <p:sp>
        <p:nvSpPr>
          <p:cNvPr id="3" name="Content Placeholder 2"/>
          <p:cNvSpPr>
            <a:spLocks noGrp="1"/>
          </p:cNvSpPr>
          <p:nvPr>
            <p:ph idx="1"/>
          </p:nvPr>
        </p:nvSpPr>
        <p:spPr>
          <a:xfrm>
            <a:off x="609602" y="1044272"/>
            <a:ext cx="11100731" cy="4011503"/>
          </a:xfrm>
        </p:spPr>
        <p:txBody>
          <a:bodyPr/>
          <a:lstStyle/>
          <a:p>
            <a:r>
              <a:rPr lang="en-US" sz="2000" dirty="0"/>
              <a:t>Click or double click cell until it shows an inner white box</a:t>
            </a:r>
          </a:p>
          <a:p>
            <a:r>
              <a:rPr lang="en-US" sz="2000" dirty="0"/>
              <a:t>Highlight or delete existing data</a:t>
            </a:r>
          </a:p>
          <a:p>
            <a:r>
              <a:rPr lang="en-US" sz="2000" dirty="0"/>
              <a:t>Type a value</a:t>
            </a:r>
          </a:p>
          <a:p>
            <a:r>
              <a:rPr lang="en-US" sz="2000" dirty="0"/>
              <a:t>If value is a percentage, use one of these methods</a:t>
            </a:r>
          </a:p>
          <a:p>
            <a:pPr lvl="1"/>
            <a:r>
              <a:rPr lang="en-US" dirty="0"/>
              <a:t>Include the percent sign: 100</a:t>
            </a:r>
            <a:r>
              <a:rPr lang="en-US" b="1" dirty="0"/>
              <a:t>%</a:t>
            </a:r>
            <a:r>
              <a:rPr lang="en-US" dirty="0"/>
              <a:t> or 50</a:t>
            </a:r>
            <a:r>
              <a:rPr lang="en-US" b="1" dirty="0"/>
              <a:t>%</a:t>
            </a:r>
          </a:p>
          <a:p>
            <a:pPr lvl="1"/>
            <a:r>
              <a:rPr lang="en-US" dirty="0"/>
              <a:t>Use a decimal equivalent: 1.0 or .50</a:t>
            </a:r>
          </a:p>
          <a:p>
            <a:pPr marL="0" indent="0">
              <a:buNone/>
            </a:pPr>
            <a:endParaRPr lang="en-US" sz="1600" dirty="0"/>
          </a:p>
          <a:p>
            <a:endParaRPr lang="en-US" sz="1600"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37</a:t>
            </a:fld>
            <a:endParaRPr lang="en-US" dirty="0"/>
          </a:p>
        </p:txBody>
      </p:sp>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pic>
        <p:nvPicPr>
          <p:cNvPr id="11" name="Picture 10">
            <a:extLst>
              <a:ext uri="{FF2B5EF4-FFF2-40B4-BE49-F238E27FC236}">
                <a16:creationId xmlns:a16="http://schemas.microsoft.com/office/drawing/2014/main" id="{D68AA57B-8DCB-47C5-9EA0-337324C86ED8}"/>
              </a:ext>
            </a:extLst>
          </p:cNvPr>
          <p:cNvPicPr>
            <a:picLocks noChangeAspect="1"/>
          </p:cNvPicPr>
          <p:nvPr/>
        </p:nvPicPr>
        <p:blipFill>
          <a:blip r:embed="rId3"/>
          <a:stretch>
            <a:fillRect/>
          </a:stretch>
        </p:blipFill>
        <p:spPr>
          <a:xfrm>
            <a:off x="1674297" y="3601687"/>
            <a:ext cx="8657143" cy="2152381"/>
          </a:xfrm>
          <a:prstGeom prst="rect">
            <a:avLst/>
          </a:prstGeom>
        </p:spPr>
      </p:pic>
    </p:spTree>
    <p:extLst>
      <p:ext uri="{BB962C8B-B14F-4D97-AF65-F5344CB8AC3E}">
        <p14:creationId xmlns:p14="http://schemas.microsoft.com/office/powerpoint/2010/main" val="126531864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entered in the YearTotal column will spread to individual months</a:t>
            </a:r>
          </a:p>
        </p:txBody>
      </p:sp>
      <p:sp>
        <p:nvSpPr>
          <p:cNvPr id="3" name="Content Placeholder 2"/>
          <p:cNvSpPr>
            <a:spLocks noGrp="1"/>
          </p:cNvSpPr>
          <p:nvPr>
            <p:ph idx="1"/>
          </p:nvPr>
        </p:nvSpPr>
        <p:spPr/>
        <p:txBody>
          <a:bodyPr/>
          <a:lstStyle/>
          <a:p>
            <a:r>
              <a:rPr lang="en-US" sz="2000" dirty="0"/>
              <a:t>A value entered in a month stays in that month and updates the YearTotal</a:t>
            </a:r>
          </a:p>
          <a:p>
            <a:r>
              <a:rPr lang="en-US" sz="2000" dirty="0"/>
              <a:t>A value entered in YearTotal spreads across the months </a:t>
            </a:r>
          </a:p>
          <a:p>
            <a:pPr lvl="1"/>
            <a:r>
              <a:rPr lang="en-US" dirty="0"/>
              <a:t>Spreading will follow </a:t>
            </a:r>
            <a:r>
              <a:rPr lang="en-US" dirty="0">
                <a:solidFill>
                  <a:srgbClr val="C00000"/>
                </a:solidFill>
              </a:rPr>
              <a:t>existing proportional distribution </a:t>
            </a:r>
            <a:r>
              <a:rPr lang="en-US" dirty="0"/>
              <a:t>pattern of values in cells</a:t>
            </a:r>
          </a:p>
          <a:p>
            <a:pPr lvl="1"/>
            <a:r>
              <a:rPr lang="en-US" dirty="0"/>
              <a:t>Only open (non-actualized) months will update </a:t>
            </a:r>
          </a:p>
          <a:p>
            <a:pPr lvl="1"/>
            <a:r>
              <a:rPr lang="en-US" dirty="0"/>
              <a:t>To clear the spreading pattern, use Grid Spread on the right-click menu</a:t>
            </a:r>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38</a:t>
            </a:fld>
            <a:endParaRPr lang="en-US" dirty="0"/>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0101644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Save your data early and often</a:t>
            </a:r>
          </a:p>
        </p:txBody>
      </p:sp>
      <p:sp>
        <p:nvSpPr>
          <p:cNvPr id="7" name="Content Placeholder 6"/>
          <p:cNvSpPr>
            <a:spLocks noGrp="1"/>
          </p:cNvSpPr>
          <p:nvPr>
            <p:ph idx="1"/>
          </p:nvPr>
        </p:nvSpPr>
        <p:spPr>
          <a:xfrm>
            <a:off x="573024" y="1511810"/>
            <a:ext cx="11100731" cy="4011503"/>
          </a:xfrm>
        </p:spPr>
        <p:txBody>
          <a:bodyPr/>
          <a:lstStyle/>
          <a:p>
            <a:r>
              <a:rPr lang="en-US" sz="2000" dirty="0"/>
              <a:t>When using web forms, saving submits your data to the UPlan database</a:t>
            </a:r>
          </a:p>
          <a:p>
            <a:r>
              <a:rPr lang="en-US" sz="2000" dirty="0"/>
              <a:t>During </a:t>
            </a:r>
            <a:r>
              <a:rPr lang="en-US" sz="2000" b="1" dirty="0"/>
              <a:t>save</a:t>
            </a:r>
            <a:r>
              <a:rPr lang="en-US" sz="2000" dirty="0"/>
              <a:t>, form totals are recalculated to reflect the new data for members that are calculated dynamically</a:t>
            </a:r>
          </a:p>
          <a:p>
            <a:r>
              <a:rPr lang="en-US" sz="2000" dirty="0"/>
              <a:t>Three options: Use Ctrl + S, File &gt; Save, or the Save icon</a:t>
            </a:r>
          </a:p>
          <a:p>
            <a:pPr marL="0" indent="0">
              <a:buNone/>
            </a:pPr>
            <a:endParaRPr lang="en-US" dirty="0"/>
          </a:p>
          <a:p>
            <a:pPr marL="0" indent="0">
              <a:buNone/>
            </a:pPr>
            <a:endParaRPr lang="en-US" dirty="0"/>
          </a:p>
          <a:p>
            <a:pPr marL="0" indent="0">
              <a:buNone/>
            </a:pPr>
            <a:endParaRPr lang="en-US" dirty="0"/>
          </a:p>
          <a:p>
            <a:r>
              <a:rPr lang="en-US" sz="2000" b="1" dirty="0"/>
              <a:t>Refresh</a:t>
            </a:r>
            <a:r>
              <a:rPr lang="en-US" sz="2000" dirty="0"/>
              <a:t> data allows you to discard any unwanted, unsaved data changes (a warning appears)</a:t>
            </a:r>
          </a:p>
          <a:p>
            <a:r>
              <a:rPr lang="en-US" sz="2000" dirty="0"/>
              <a:t>Use View &gt; Refresh or the Refresh icon</a:t>
            </a:r>
          </a:p>
          <a:p>
            <a:r>
              <a:rPr lang="en-US" sz="2000" dirty="0"/>
              <a:t>Refresh may also clear up temporary issues (such as Page filters not displaying)</a:t>
            </a:r>
          </a:p>
          <a:p>
            <a:pPr marL="0" indent="0">
              <a:buNone/>
            </a:pPr>
            <a:endParaRPr lang="en-US" dirty="0"/>
          </a:p>
          <a:p>
            <a:pPr marL="0" indent="0">
              <a:buNone/>
            </a:pPr>
            <a:r>
              <a:rPr lang="en-US" dirty="0"/>
              <a:t>Note: Navigating from the one form to another form without saving will result in the loss of unsaved data</a:t>
            </a:r>
          </a:p>
          <a:p>
            <a:endParaRPr lang="en-US" sz="2000" dirty="0"/>
          </a:p>
        </p:txBody>
      </p:sp>
      <p:sp>
        <p:nvSpPr>
          <p:cNvPr id="3" name="Slide Number Placeholder 2"/>
          <p:cNvSpPr>
            <a:spLocks noGrp="1"/>
          </p:cNvSpPr>
          <p:nvPr>
            <p:ph type="sldNum" sz="quarter" idx="4"/>
          </p:nvPr>
        </p:nvSpPr>
        <p:spPr/>
        <p:txBody>
          <a:bodyPr/>
          <a:lstStyle/>
          <a:p>
            <a:pPr>
              <a:defRPr/>
            </a:pPr>
            <a:fld id="{1A717FD8-30F4-43B8-9030-623C04DD1349}" type="slidenum">
              <a:rPr lang="en-US" smtClean="0">
                <a:solidFill>
                  <a:schemeClr val="bg1"/>
                </a:solidFill>
              </a:rPr>
              <a:pPr>
                <a:defRPr/>
              </a:pPr>
              <a:t>39</a:t>
            </a:fld>
            <a:endParaRPr lang="en-US" dirty="0">
              <a:solidFill>
                <a:schemeClr val="bg1"/>
              </a:solidFill>
            </a:endParaRPr>
          </a:p>
        </p:txBody>
      </p:sp>
      <p:cxnSp>
        <p:nvCxnSpPr>
          <p:cNvPr id="10" name="Straight Arrow Connector 9"/>
          <p:cNvCxnSpPr/>
          <p:nvPr/>
        </p:nvCxnSpPr>
        <p:spPr bwMode="auto">
          <a:xfrm>
            <a:off x="4189750" y="2895601"/>
            <a:ext cx="0" cy="362633"/>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1"/>
          <p:cNvGrpSpPr/>
          <p:nvPr/>
        </p:nvGrpSpPr>
        <p:grpSpPr>
          <a:xfrm>
            <a:off x="2258939" y="2907262"/>
            <a:ext cx="7848600" cy="1131339"/>
            <a:chOff x="734939" y="2526261"/>
            <a:chExt cx="7848600" cy="1131339"/>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34939" y="2877233"/>
              <a:ext cx="7848600" cy="399367"/>
            </a:xfrm>
            <a:prstGeom prst="rect">
              <a:avLst/>
            </a:prstGeom>
          </p:spPr>
        </p:pic>
        <p:cxnSp>
          <p:nvCxnSpPr>
            <p:cNvPr id="11" name="Straight Arrow Connector 10"/>
            <p:cNvCxnSpPr/>
            <p:nvPr/>
          </p:nvCxnSpPr>
          <p:spPr bwMode="auto">
            <a:xfrm flipV="1">
              <a:off x="2954708" y="3276601"/>
              <a:ext cx="0" cy="380999"/>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2046576" y="2526261"/>
              <a:ext cx="565089" cy="307777"/>
            </a:xfrm>
            <a:prstGeom prst="rect">
              <a:avLst/>
            </a:prstGeom>
            <a:noFill/>
          </p:spPr>
          <p:txBody>
            <a:bodyPr wrap="square" rtlCol="0">
              <a:spAutoFit/>
            </a:bodyPr>
            <a:lstStyle/>
            <a:p>
              <a:r>
                <a:rPr lang="en-US" dirty="0">
                  <a:solidFill>
                    <a:srgbClr val="002060"/>
                  </a:solidFill>
                  <a:latin typeface="Calibri" panose="020F0502020204030204" pitchFamily="34" charset="0"/>
                </a:rPr>
                <a:t>save</a:t>
              </a:r>
            </a:p>
          </p:txBody>
        </p:sp>
        <p:sp>
          <p:nvSpPr>
            <p:cNvPr id="15" name="TextBox 14"/>
            <p:cNvSpPr txBox="1"/>
            <p:nvPr/>
          </p:nvSpPr>
          <p:spPr>
            <a:xfrm>
              <a:off x="2814145" y="3328453"/>
              <a:ext cx="869889" cy="307777"/>
            </a:xfrm>
            <a:prstGeom prst="rect">
              <a:avLst/>
            </a:prstGeom>
            <a:noFill/>
          </p:spPr>
          <p:txBody>
            <a:bodyPr wrap="square" rtlCol="0">
              <a:spAutoFit/>
            </a:bodyPr>
            <a:lstStyle/>
            <a:p>
              <a:r>
                <a:rPr lang="en-US" dirty="0">
                  <a:solidFill>
                    <a:srgbClr val="002060"/>
                  </a:solidFill>
                  <a:latin typeface="Calibri" panose="020F0502020204030204" pitchFamily="34" charset="0"/>
                </a:rPr>
                <a:t>refresh</a:t>
              </a:r>
            </a:p>
          </p:txBody>
        </p:sp>
      </p:grpSp>
      <p:sp>
        <p:nvSpPr>
          <p:cNvPr id="4" name="Footer Placeholder 3"/>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1594191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567" y="3298516"/>
            <a:ext cx="8715166" cy="595869"/>
          </a:xfrm>
        </p:spPr>
        <p:txBody>
          <a:bodyPr/>
          <a:lstStyle/>
          <a:p>
            <a:pPr algn="r"/>
            <a:r>
              <a:rPr lang="en-US" sz="3600" dirty="0"/>
              <a:t>Getting Started in UPlan</a:t>
            </a:r>
          </a:p>
        </p:txBody>
      </p:sp>
      <p:sp>
        <p:nvSpPr>
          <p:cNvPr id="6" name="Slide Number Placeholder 5"/>
          <p:cNvSpPr>
            <a:spLocks noGrp="1"/>
          </p:cNvSpPr>
          <p:nvPr>
            <p:ph type="sldNum" sz="quarter" idx="4"/>
          </p:nvPr>
        </p:nvSpPr>
        <p:spPr/>
        <p:txBody>
          <a:bodyPr/>
          <a:lstStyle/>
          <a:p>
            <a:fld id="{7BCC8D0D-EAEC-449D-9161-023DFF90F2E2}" type="slidenum">
              <a:rPr lang="en-US" smtClean="0"/>
              <a:pPr/>
              <a:t>4</a:t>
            </a:fld>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4" name="Date Placeholder 3"/>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59632471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Precision and Rounding</a:t>
            </a:r>
          </a:p>
        </p:txBody>
      </p:sp>
      <p:sp>
        <p:nvSpPr>
          <p:cNvPr id="3" name="Content Placeholder 2"/>
          <p:cNvSpPr>
            <a:spLocks noGrp="1"/>
          </p:cNvSpPr>
          <p:nvPr>
            <p:ph idx="1"/>
          </p:nvPr>
        </p:nvSpPr>
        <p:spPr/>
        <p:txBody>
          <a:bodyPr/>
          <a:lstStyle/>
          <a:p>
            <a:r>
              <a:rPr lang="en-US" sz="2000" dirty="0"/>
              <a:t>Data for forecasts and plans need not be exact</a:t>
            </a:r>
          </a:p>
          <a:p>
            <a:pPr lvl="1"/>
            <a:r>
              <a:rPr lang="en-US" dirty="0"/>
              <a:t>Data values on forms are rounded to the dollar</a:t>
            </a:r>
          </a:p>
          <a:p>
            <a:r>
              <a:rPr lang="en-US" sz="2000" dirty="0"/>
              <a:t>Monthly values may not sum perfectly to year total values</a:t>
            </a:r>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40</a:t>
            </a:fld>
            <a:endParaRPr lang="en-US" dirty="0">
              <a:solidFill>
                <a:schemeClr val="bg1"/>
              </a:solidFill>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49936126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Forms to Excel Spreadsheets</a:t>
            </a:r>
          </a:p>
        </p:txBody>
      </p:sp>
      <p:sp>
        <p:nvSpPr>
          <p:cNvPr id="3" name="Content Placeholder 2"/>
          <p:cNvSpPr>
            <a:spLocks noGrp="1"/>
          </p:cNvSpPr>
          <p:nvPr>
            <p:ph idx="1"/>
          </p:nvPr>
        </p:nvSpPr>
        <p:spPr/>
        <p:txBody>
          <a:bodyPr/>
          <a:lstStyle/>
          <a:p>
            <a:r>
              <a:rPr lang="en-US" sz="2000" dirty="0"/>
              <a:t>UPlan forms can only be edited directly in the UPlan workspace</a:t>
            </a:r>
          </a:p>
          <a:p>
            <a:r>
              <a:rPr lang="en-US" sz="2000" dirty="0"/>
              <a:t>However, forms can be exported to spreadsheets easily</a:t>
            </a:r>
          </a:p>
          <a:p>
            <a:pPr lvl="1"/>
            <a:r>
              <a:rPr lang="en-US" dirty="0"/>
              <a:t>Landing Page Forms</a:t>
            </a:r>
          </a:p>
          <a:p>
            <a:pPr lvl="1"/>
            <a:r>
              <a:rPr lang="en-US" dirty="0"/>
              <a:t>Data Entry Forms</a:t>
            </a:r>
          </a:p>
          <a:p>
            <a:pPr lvl="1"/>
            <a:r>
              <a:rPr lang="en-US" dirty="0"/>
              <a:t>Read-only Form Reports</a:t>
            </a:r>
          </a:p>
          <a:p>
            <a:r>
              <a:rPr lang="en-US" sz="2000" dirty="0"/>
              <a:t>Composite Forms only export the form currently visible</a:t>
            </a:r>
          </a:p>
          <a:p>
            <a:pPr lvl="1"/>
            <a:r>
              <a:rPr lang="en-US" dirty="0"/>
              <a:t>To export all parts of a composite form, you need to export each one individually</a:t>
            </a:r>
          </a:p>
          <a:p>
            <a:r>
              <a:rPr lang="en-US" sz="2000" dirty="0"/>
              <a:t>Select </a:t>
            </a:r>
            <a:r>
              <a:rPr lang="en-US" sz="2000" b="1" dirty="0"/>
              <a:t>Tools &gt; Export as Spreadsheet</a:t>
            </a:r>
            <a:endParaRPr lang="en-US" sz="2400" b="1"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41</a:t>
            </a:fld>
            <a:endParaRPr lang="en-US" dirty="0">
              <a:solidFill>
                <a:schemeClr val="bg1"/>
              </a:solidFill>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6284405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Tips and Tricks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79629599"/>
              </p:ext>
            </p:extLst>
          </p:nvPr>
        </p:nvGraphicFramePr>
        <p:xfrm>
          <a:off x="609602" y="1724660"/>
          <a:ext cx="11101715" cy="2973451"/>
        </p:xfrm>
        <a:graphic>
          <a:graphicData uri="http://schemas.openxmlformats.org/drawingml/2006/table">
            <a:tbl>
              <a:tblPr firstRow="1" firstCol="1" bandRow="1">
                <a:tableStyleId>{5202B0CA-FC54-4496-8BCA-5EF66A818D29}</a:tableStyleId>
              </a:tblPr>
              <a:tblGrid>
                <a:gridCol w="5047635">
                  <a:extLst>
                    <a:ext uri="{9D8B030D-6E8A-4147-A177-3AD203B41FA5}">
                      <a16:colId xmlns:a16="http://schemas.microsoft.com/office/drawing/2014/main" val="20000"/>
                    </a:ext>
                  </a:extLst>
                </a:gridCol>
                <a:gridCol w="6054080">
                  <a:extLst>
                    <a:ext uri="{9D8B030D-6E8A-4147-A177-3AD203B41FA5}">
                      <a16:colId xmlns:a16="http://schemas.microsoft.com/office/drawing/2014/main" val="20001"/>
                    </a:ext>
                  </a:extLst>
                </a:gridCol>
              </a:tblGrid>
              <a:tr h="263236">
                <a:tc>
                  <a:txBody>
                    <a:bodyPr/>
                    <a:lstStyle/>
                    <a:p>
                      <a:pPr marL="0" marR="0">
                        <a:lnSpc>
                          <a:spcPct val="115000"/>
                        </a:lnSpc>
                        <a:spcBef>
                          <a:spcPts val="0"/>
                        </a:spcBef>
                        <a:spcAft>
                          <a:spcPts val="0"/>
                        </a:spcAft>
                      </a:pPr>
                      <a:r>
                        <a:rPr lang="en-US" sz="1800" dirty="0">
                          <a:effectLst/>
                          <a:latin typeface="+mj-lt"/>
                        </a:rPr>
                        <a:t>Desired Result</a:t>
                      </a:r>
                      <a:endParaRPr lang="en-US" sz="1800" dirty="0">
                        <a:effectLst/>
                        <a:latin typeface="+mj-lt"/>
                        <a:ea typeface="Calibri"/>
                        <a:cs typeface="Times New Roman"/>
                      </a:endParaRPr>
                    </a:p>
                  </a:txBody>
                  <a:tcPr marL="125207" marR="125207" marT="0" marB="0"/>
                </a:tc>
                <a:tc>
                  <a:txBody>
                    <a:bodyPr/>
                    <a:lstStyle/>
                    <a:p>
                      <a:pPr marL="0" marR="0">
                        <a:lnSpc>
                          <a:spcPct val="115000"/>
                        </a:lnSpc>
                        <a:spcBef>
                          <a:spcPts val="0"/>
                        </a:spcBef>
                        <a:spcAft>
                          <a:spcPts val="0"/>
                        </a:spcAft>
                      </a:pPr>
                      <a:r>
                        <a:rPr lang="en-US" sz="1800" dirty="0">
                          <a:effectLst/>
                          <a:latin typeface="+mj-lt"/>
                        </a:rPr>
                        <a:t>How to Perform</a:t>
                      </a:r>
                      <a:endParaRPr lang="en-US" sz="1800" dirty="0">
                        <a:effectLst/>
                        <a:latin typeface="+mj-lt"/>
                        <a:ea typeface="Calibri"/>
                        <a:cs typeface="Times New Roman"/>
                      </a:endParaRPr>
                    </a:p>
                  </a:txBody>
                  <a:tcPr marL="125207" marR="125207" marT="0" marB="0"/>
                </a:tc>
                <a:extLst>
                  <a:ext uri="{0D108BD9-81ED-4DB2-BD59-A6C34878D82A}">
                    <a16:rowId xmlns:a16="http://schemas.microsoft.com/office/drawing/2014/main" val="10000"/>
                  </a:ext>
                </a:extLst>
              </a:tr>
              <a:tr h="526473">
                <a:tc>
                  <a:txBody>
                    <a:bodyPr/>
                    <a:lstStyle/>
                    <a:p>
                      <a:pPr marL="0" marR="0">
                        <a:lnSpc>
                          <a:spcPct val="115000"/>
                        </a:lnSpc>
                        <a:spcBef>
                          <a:spcPts val="0"/>
                        </a:spcBef>
                        <a:spcAft>
                          <a:spcPts val="0"/>
                        </a:spcAft>
                      </a:pPr>
                      <a:r>
                        <a:rPr lang="en-US" sz="1600" dirty="0">
                          <a:effectLst/>
                          <a:latin typeface="+mj-lt"/>
                        </a:rPr>
                        <a:t>Widen columns in a form</a:t>
                      </a:r>
                      <a:endParaRPr lang="en-US" sz="1600" dirty="0">
                        <a:effectLst/>
                        <a:latin typeface="+mj-lt"/>
                        <a:ea typeface="Calibri"/>
                        <a:cs typeface="Times New Roman"/>
                      </a:endParaRPr>
                    </a:p>
                  </a:txBody>
                  <a:tcPr marL="125207" marR="125207" marT="0" marB="0"/>
                </a:tc>
                <a:tc>
                  <a:txBody>
                    <a:bodyPr/>
                    <a:lstStyle/>
                    <a:p>
                      <a:pPr marL="0" marR="0">
                        <a:lnSpc>
                          <a:spcPct val="115000"/>
                        </a:lnSpc>
                        <a:spcBef>
                          <a:spcPts val="0"/>
                        </a:spcBef>
                        <a:spcAft>
                          <a:spcPts val="0"/>
                        </a:spcAft>
                      </a:pPr>
                      <a:r>
                        <a:rPr lang="en-US" sz="1600" dirty="0">
                          <a:effectLst/>
                          <a:latin typeface="+mj-lt"/>
                        </a:rPr>
                        <a:t>Move cursor between columns and click and drag to desired width</a:t>
                      </a:r>
                      <a:endParaRPr lang="en-US" sz="1600" dirty="0">
                        <a:effectLst/>
                        <a:latin typeface="+mj-lt"/>
                        <a:ea typeface="Calibri"/>
                        <a:cs typeface="Times New Roman"/>
                      </a:endParaRPr>
                    </a:p>
                  </a:txBody>
                  <a:tcPr marL="125207" marR="125207" marT="0" marB="0"/>
                </a:tc>
                <a:extLst>
                  <a:ext uri="{0D108BD9-81ED-4DB2-BD59-A6C34878D82A}">
                    <a16:rowId xmlns:a16="http://schemas.microsoft.com/office/drawing/2014/main" val="10001"/>
                  </a:ext>
                </a:extLst>
              </a:tr>
              <a:tr h="526473">
                <a:tc>
                  <a:txBody>
                    <a:bodyPr/>
                    <a:lstStyle/>
                    <a:p>
                      <a:pPr marL="0" marR="0">
                        <a:lnSpc>
                          <a:spcPct val="115000"/>
                        </a:lnSpc>
                        <a:spcBef>
                          <a:spcPts val="0"/>
                        </a:spcBef>
                        <a:spcAft>
                          <a:spcPts val="0"/>
                        </a:spcAft>
                      </a:pPr>
                      <a:r>
                        <a:rPr lang="en-US" sz="1600" dirty="0">
                          <a:effectLst/>
                          <a:latin typeface="+mj-lt"/>
                        </a:rPr>
                        <a:t>Change the magnification of the screen display</a:t>
                      </a:r>
                      <a:endParaRPr lang="en-US" sz="1600" dirty="0">
                        <a:effectLst/>
                        <a:latin typeface="+mj-lt"/>
                        <a:ea typeface="Calibri"/>
                        <a:cs typeface="Times New Roman"/>
                      </a:endParaRPr>
                    </a:p>
                  </a:txBody>
                  <a:tcPr marL="125207" marR="125207" marT="0" marB="0"/>
                </a:tc>
                <a:tc>
                  <a:txBody>
                    <a:bodyPr/>
                    <a:lstStyle/>
                    <a:p>
                      <a:pPr marL="0" marR="0">
                        <a:lnSpc>
                          <a:spcPct val="115000"/>
                        </a:lnSpc>
                        <a:spcBef>
                          <a:spcPts val="0"/>
                        </a:spcBef>
                        <a:spcAft>
                          <a:spcPts val="0"/>
                        </a:spcAft>
                      </a:pPr>
                      <a:r>
                        <a:rPr lang="en-US" sz="1600" dirty="0">
                          <a:effectLst/>
                          <a:latin typeface="+mj-lt"/>
                        </a:rPr>
                        <a:t>Use your browser’s view menu or keyboard shortcuts to zoom in or out</a:t>
                      </a:r>
                      <a:endParaRPr lang="en-US" sz="1600" dirty="0">
                        <a:effectLst/>
                        <a:latin typeface="+mj-lt"/>
                        <a:ea typeface="Calibri"/>
                        <a:cs typeface="Times New Roman"/>
                      </a:endParaRPr>
                    </a:p>
                  </a:txBody>
                  <a:tcPr marL="125207" marR="125207" marT="0" marB="0"/>
                </a:tc>
                <a:extLst>
                  <a:ext uri="{0D108BD9-81ED-4DB2-BD59-A6C34878D82A}">
                    <a16:rowId xmlns:a16="http://schemas.microsoft.com/office/drawing/2014/main" val="10002"/>
                  </a:ext>
                </a:extLst>
              </a:tr>
              <a:tr h="526473">
                <a:tc>
                  <a:txBody>
                    <a:bodyPr/>
                    <a:lstStyle/>
                    <a:p>
                      <a:pPr marL="0" marR="0">
                        <a:lnSpc>
                          <a:spcPct val="115000"/>
                        </a:lnSpc>
                        <a:spcBef>
                          <a:spcPts val="0"/>
                        </a:spcBef>
                        <a:spcAft>
                          <a:spcPts val="0"/>
                        </a:spcAft>
                      </a:pPr>
                      <a:r>
                        <a:rPr lang="en-US" sz="1600" dirty="0">
                          <a:effectLst/>
                          <a:latin typeface="+mj-lt"/>
                        </a:rPr>
                        <a:t>Choose how to display members in Member Selection dialog boxes</a:t>
                      </a:r>
                      <a:endParaRPr lang="en-US" sz="1600" dirty="0">
                        <a:effectLst/>
                        <a:latin typeface="+mj-lt"/>
                        <a:ea typeface="Calibri"/>
                        <a:cs typeface="Times New Roman"/>
                      </a:endParaRPr>
                    </a:p>
                  </a:txBody>
                  <a:tcPr marL="125207" marR="125207" marT="0" marB="0"/>
                </a:tc>
                <a:tc>
                  <a:txBody>
                    <a:bodyPr/>
                    <a:lstStyle/>
                    <a:p>
                      <a:pPr marL="0" marR="0">
                        <a:lnSpc>
                          <a:spcPct val="115000"/>
                        </a:lnSpc>
                        <a:spcBef>
                          <a:spcPts val="0"/>
                        </a:spcBef>
                        <a:spcAft>
                          <a:spcPts val="0"/>
                        </a:spcAft>
                      </a:pPr>
                      <a:r>
                        <a:rPr lang="en-US" sz="1600" dirty="0">
                          <a:effectLst/>
                          <a:latin typeface="+mj-lt"/>
                        </a:rPr>
                        <a:t>Click the Display Property Icon      and choose to display member name, alias, or both</a:t>
                      </a:r>
                      <a:endParaRPr lang="en-US" sz="1600" dirty="0">
                        <a:effectLst/>
                        <a:latin typeface="+mj-lt"/>
                        <a:ea typeface="Calibri"/>
                        <a:cs typeface="Times New Roman"/>
                      </a:endParaRPr>
                    </a:p>
                  </a:txBody>
                  <a:tcPr marL="125207" marR="125207" marT="0" marB="0"/>
                </a:tc>
                <a:extLst>
                  <a:ext uri="{0D108BD9-81ED-4DB2-BD59-A6C34878D82A}">
                    <a16:rowId xmlns:a16="http://schemas.microsoft.com/office/drawing/2014/main" val="10003"/>
                  </a:ext>
                </a:extLst>
              </a:tr>
              <a:tr h="263236">
                <a:tc>
                  <a:txBody>
                    <a:bodyPr/>
                    <a:lstStyle/>
                    <a:p>
                      <a:pPr marL="0" marR="0">
                        <a:lnSpc>
                          <a:spcPct val="115000"/>
                        </a:lnSpc>
                        <a:spcBef>
                          <a:spcPts val="0"/>
                        </a:spcBef>
                        <a:spcAft>
                          <a:spcPts val="0"/>
                        </a:spcAft>
                      </a:pPr>
                      <a:r>
                        <a:rPr lang="en-US" sz="1600" dirty="0">
                          <a:effectLst/>
                          <a:latin typeface="+mj-lt"/>
                        </a:rPr>
                        <a:t>Show dimension names for Page Filters on a form</a:t>
                      </a:r>
                      <a:endParaRPr lang="en-US" sz="1600" dirty="0">
                        <a:effectLst/>
                        <a:latin typeface="+mj-lt"/>
                        <a:ea typeface="Calibri"/>
                        <a:cs typeface="Times New Roman"/>
                      </a:endParaRPr>
                    </a:p>
                  </a:txBody>
                  <a:tcPr marL="125207" marR="125207" marT="0" marB="0"/>
                </a:tc>
                <a:tc>
                  <a:txBody>
                    <a:bodyPr/>
                    <a:lstStyle/>
                    <a:p>
                      <a:pPr marL="0" marR="0">
                        <a:lnSpc>
                          <a:spcPct val="115000"/>
                        </a:lnSpc>
                        <a:spcBef>
                          <a:spcPts val="0"/>
                        </a:spcBef>
                        <a:spcAft>
                          <a:spcPts val="0"/>
                        </a:spcAft>
                      </a:pPr>
                      <a:r>
                        <a:rPr lang="en-US" sz="1600" dirty="0">
                          <a:effectLst/>
                          <a:latin typeface="+mj-lt"/>
                        </a:rPr>
                        <a:t>Select View &gt; Show Dimension Names on Page</a:t>
                      </a:r>
                      <a:endParaRPr lang="en-US" sz="1600" b="1" dirty="0">
                        <a:effectLst/>
                        <a:latin typeface="+mj-lt"/>
                        <a:ea typeface="Calibri"/>
                        <a:cs typeface="Times New Roman"/>
                      </a:endParaRPr>
                    </a:p>
                  </a:txBody>
                  <a:tcPr marL="125207" marR="125207" marT="0" marB="0"/>
                </a:tc>
                <a:extLst>
                  <a:ext uri="{0D108BD9-81ED-4DB2-BD59-A6C34878D82A}">
                    <a16:rowId xmlns:a16="http://schemas.microsoft.com/office/drawing/2014/main" val="10004"/>
                  </a:ext>
                </a:extLst>
              </a:tr>
              <a:tr h="526473">
                <a:tc>
                  <a:txBody>
                    <a:bodyPr/>
                    <a:lstStyle/>
                    <a:p>
                      <a:pPr marL="0" marR="0">
                        <a:lnSpc>
                          <a:spcPct val="115000"/>
                        </a:lnSpc>
                        <a:spcBef>
                          <a:spcPts val="0"/>
                        </a:spcBef>
                        <a:spcAft>
                          <a:spcPts val="0"/>
                        </a:spcAft>
                      </a:pPr>
                      <a:r>
                        <a:rPr lang="en-US" sz="1600" dirty="0">
                          <a:effectLst/>
                          <a:latin typeface="+mj-lt"/>
                        </a:rPr>
                        <a:t>Have numbers appear with commas</a:t>
                      </a:r>
                      <a:endParaRPr lang="en-US" sz="1600" dirty="0">
                        <a:effectLst/>
                        <a:latin typeface="+mj-lt"/>
                        <a:ea typeface="Calibri"/>
                        <a:cs typeface="Times New Roman"/>
                      </a:endParaRPr>
                    </a:p>
                  </a:txBody>
                  <a:tcPr marL="125207" marR="125207" marT="0" marB="0"/>
                </a:tc>
                <a:tc>
                  <a:txBody>
                    <a:bodyPr/>
                    <a:lstStyle/>
                    <a:p>
                      <a:pPr marL="0" marR="0">
                        <a:lnSpc>
                          <a:spcPct val="115000"/>
                        </a:lnSpc>
                        <a:spcBef>
                          <a:spcPts val="0"/>
                        </a:spcBef>
                        <a:spcAft>
                          <a:spcPts val="0"/>
                        </a:spcAft>
                      </a:pPr>
                      <a:r>
                        <a:rPr lang="en-US" sz="1600" dirty="0">
                          <a:effectLst/>
                          <a:latin typeface="+mj-lt"/>
                        </a:rPr>
                        <a:t>In Preferences &gt; Display Options, set thousands display to Comma</a:t>
                      </a:r>
                      <a:endParaRPr lang="en-US" sz="1600" b="1" dirty="0">
                        <a:effectLst/>
                        <a:latin typeface="+mj-lt"/>
                        <a:ea typeface="Calibri"/>
                        <a:cs typeface="Times New Roman"/>
                      </a:endParaRPr>
                    </a:p>
                  </a:txBody>
                  <a:tcPr marL="125207" marR="125207" marT="0" marB="0"/>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cs typeface="+mn-cs"/>
              </a:rPr>
              <a:pPr/>
              <a:t>42</a:t>
            </a:fld>
            <a:endParaRPr lang="en-US" dirty="0">
              <a:solidFill>
                <a:schemeClr val="bg1"/>
              </a:solidFill>
              <a:cs typeface="+mn-cs"/>
            </a:endParaRPr>
          </a:p>
        </p:txBody>
      </p:sp>
      <p:pic>
        <p:nvPicPr>
          <p:cNvPr id="5121"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001" y="3096818"/>
            <a:ext cx="292608" cy="24640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69219127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43</a:t>
            </a:fld>
            <a:endParaRPr lang="en-US" dirty="0"/>
          </a:p>
        </p:txBody>
      </p:sp>
      <p:sp>
        <p:nvSpPr>
          <p:cNvPr id="5" name="Title 1"/>
          <p:cNvSpPr txBox="1">
            <a:spLocks/>
          </p:cNvSpPr>
          <p:nvPr/>
        </p:nvSpPr>
        <p:spPr>
          <a:xfrm>
            <a:off x="2852928" y="3273552"/>
            <a:ext cx="8714232" cy="621792"/>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Right-click Menu Features</a:t>
            </a:r>
            <a:endParaRPr lang="en-US" sz="3600" b="1" dirty="0"/>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45760695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Many actions in UPlan are achieved via right-click menus </a:t>
            </a:r>
          </a:p>
        </p:txBody>
      </p:sp>
      <p:sp>
        <p:nvSpPr>
          <p:cNvPr id="4" name="Content Placeholder 3"/>
          <p:cNvSpPr>
            <a:spLocks noGrp="1"/>
          </p:cNvSpPr>
          <p:nvPr>
            <p:ph idx="1"/>
          </p:nvPr>
        </p:nvSpPr>
        <p:spPr/>
        <p:txBody>
          <a:bodyPr/>
          <a:lstStyle/>
          <a:p>
            <a:pPr marL="0" indent="0">
              <a:buNone/>
            </a:pPr>
            <a:r>
              <a:rPr lang="en-US" sz="2000" dirty="0"/>
              <a:t>These features include:</a:t>
            </a:r>
          </a:p>
          <a:p>
            <a:r>
              <a:rPr lang="en-US" sz="2000" dirty="0"/>
              <a:t>Edit: Copy, Cut, Paste, Clear</a:t>
            </a:r>
          </a:p>
          <a:p>
            <a:r>
              <a:rPr lang="en-US" sz="2000" dirty="0"/>
              <a:t>Add a row (such as an Account)</a:t>
            </a:r>
          </a:p>
          <a:p>
            <a:r>
              <a:rPr lang="en-US" sz="2000" dirty="0"/>
              <a:t>Remove a row (such as an Account)</a:t>
            </a:r>
          </a:p>
          <a:p>
            <a:r>
              <a:rPr lang="en-US" sz="2000" dirty="0"/>
              <a:t>Adjust Data</a:t>
            </a:r>
          </a:p>
          <a:p>
            <a:endParaRPr lang="en-US" sz="2000" dirty="0"/>
          </a:p>
          <a:p>
            <a:r>
              <a:rPr lang="en-US" sz="2000" dirty="0"/>
              <a:t>For certain actions (such as adding a row), you must right-click on the right-most row header</a:t>
            </a:r>
          </a:p>
          <a:p>
            <a:endParaRPr lang="en-US" dirty="0"/>
          </a:p>
          <a:p>
            <a:endParaRPr lang="en-US" dirty="0"/>
          </a:p>
          <a:p>
            <a:endParaRPr lang="en-US" dirty="0"/>
          </a:p>
        </p:txBody>
      </p:sp>
      <p:sp>
        <p:nvSpPr>
          <p:cNvPr id="2" name="Slide Number Placeholder 1"/>
          <p:cNvSpPr>
            <a:spLocks noGrp="1"/>
          </p:cNvSpPr>
          <p:nvPr>
            <p:ph type="sldNum" sz="quarter" idx="4"/>
          </p:nvPr>
        </p:nvSpPr>
        <p:spPr/>
        <p:txBody>
          <a:bodyPr/>
          <a:lstStyle/>
          <a:p>
            <a:pPr>
              <a:defRPr/>
            </a:pPr>
            <a:fld id="{834C7BEB-663B-4B32-BFFC-9FD7CDB5D5F5}" type="slidenum">
              <a:rPr lang="en-US" smtClean="0">
                <a:solidFill>
                  <a:schemeClr val="bg1"/>
                </a:solidFill>
              </a:rPr>
              <a:pPr>
                <a:defRPr/>
              </a:pPr>
              <a:t>44</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00149515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Adjust Data option enables value or percentage changes to data</a:t>
            </a:r>
          </a:p>
        </p:txBody>
      </p:sp>
      <p:sp>
        <p:nvSpPr>
          <p:cNvPr id="5" name="Content Placeholder 4"/>
          <p:cNvSpPr>
            <a:spLocks noGrp="1"/>
          </p:cNvSpPr>
          <p:nvPr>
            <p:ph idx="1"/>
          </p:nvPr>
        </p:nvSpPr>
        <p:spPr/>
        <p:txBody>
          <a:bodyPr/>
          <a:lstStyle/>
          <a:p>
            <a:pPr marL="457200" indent="-457200">
              <a:buFont typeface="+mj-lt"/>
              <a:buAutoNum type="arabicParenR"/>
            </a:pPr>
            <a:r>
              <a:rPr lang="en-US" sz="2000" dirty="0"/>
              <a:t>Highlight cell(s) and choose one of these methods:</a:t>
            </a:r>
          </a:p>
          <a:p>
            <a:pPr lvl="1"/>
            <a:r>
              <a:rPr lang="en-US" dirty="0"/>
              <a:t>Right click and choose </a:t>
            </a:r>
            <a:r>
              <a:rPr lang="en-US" b="1" dirty="0"/>
              <a:t>Adjust &gt; Adjust Data</a:t>
            </a:r>
          </a:p>
          <a:p>
            <a:pPr lvl="1"/>
            <a:r>
              <a:rPr lang="en-US" dirty="0"/>
              <a:t>Use the </a:t>
            </a:r>
            <a:r>
              <a:rPr lang="en-US" b="1" dirty="0"/>
              <a:t>Edit &gt; Adjust </a:t>
            </a:r>
            <a:r>
              <a:rPr lang="en-US" dirty="0"/>
              <a:t>menu option</a:t>
            </a:r>
          </a:p>
          <a:p>
            <a:pPr lvl="1"/>
            <a:r>
              <a:rPr lang="en-US" dirty="0"/>
              <a:t>Click on the Adjust icon</a:t>
            </a:r>
          </a:p>
          <a:p>
            <a:pPr marL="514350" indent="-457200">
              <a:buFont typeface="+mj-lt"/>
              <a:buAutoNum type="arabicParenR"/>
            </a:pPr>
            <a:endParaRPr lang="en-US" sz="2000" dirty="0"/>
          </a:p>
          <a:p>
            <a:pPr marL="514350" indent="-457200">
              <a:buFont typeface="+mj-lt"/>
              <a:buAutoNum type="arabicParenR"/>
            </a:pPr>
            <a:endParaRPr lang="en-US" sz="2000" dirty="0"/>
          </a:p>
          <a:p>
            <a:pPr marL="514350" indent="-457200">
              <a:buFont typeface="+mj-lt"/>
              <a:buAutoNum type="arabicParenR"/>
            </a:pPr>
            <a:endParaRPr lang="en-US" sz="2000" dirty="0"/>
          </a:p>
          <a:p>
            <a:pPr marL="514350" indent="-457200">
              <a:buFont typeface="+mj-lt"/>
              <a:buAutoNum type="arabicParenR"/>
            </a:pPr>
            <a:r>
              <a:rPr lang="en-US" sz="2000" dirty="0"/>
              <a:t>Select By Value or By Percentage and Increase or Decrease</a:t>
            </a:r>
          </a:p>
          <a:p>
            <a:pPr marL="514350" indent="-457200">
              <a:buFont typeface="+mj-lt"/>
              <a:buAutoNum type="arabicParenR"/>
            </a:pPr>
            <a:r>
              <a:rPr lang="en-US" sz="2000" dirty="0"/>
              <a:t>Then type a whole number</a:t>
            </a:r>
          </a:p>
          <a:p>
            <a:pPr marL="57150" indent="0">
              <a:buNone/>
            </a:pPr>
            <a:r>
              <a:rPr lang="en-US" sz="2000" dirty="0"/>
              <a:t>Note: It is possible to adjust multiple cells at one time</a:t>
            </a:r>
          </a:p>
          <a:p>
            <a:pPr marL="800100" lvl="1"/>
            <a:r>
              <a:rPr lang="en-US" dirty="0"/>
              <a:t>Cells must be contiguous</a:t>
            </a:r>
          </a:p>
          <a:p>
            <a:pPr marL="800100" lvl="1"/>
            <a:r>
              <a:rPr lang="en-US" dirty="0"/>
              <a:t>Cells must be at same level and dimension (such as Months)</a:t>
            </a:r>
          </a:p>
          <a:p>
            <a:pPr marL="400050"/>
            <a:endParaRPr lang="en-US" sz="2400" dirty="0"/>
          </a:p>
        </p:txBody>
      </p:sp>
      <p:sp>
        <p:nvSpPr>
          <p:cNvPr id="3" name="Slide Number Placeholder 2"/>
          <p:cNvSpPr>
            <a:spLocks noGrp="1"/>
          </p:cNvSpPr>
          <p:nvPr>
            <p:ph type="sldNum" sz="quarter" idx="4"/>
          </p:nvPr>
        </p:nvSpPr>
        <p:spPr/>
        <p:txBody>
          <a:bodyPr/>
          <a:lstStyle/>
          <a:p>
            <a:pPr>
              <a:defRPr/>
            </a:pPr>
            <a:fld id="{1A717FD8-30F4-43B8-9030-623C04DD1349}" type="slidenum">
              <a:rPr lang="en-US" smtClean="0">
                <a:solidFill>
                  <a:schemeClr val="bg1"/>
                </a:solidFill>
              </a:rPr>
              <a:pPr>
                <a:defRPr/>
              </a:pPr>
              <a:t>45</a:t>
            </a:fld>
            <a:endParaRPr lang="en-US" dirty="0">
              <a:solidFill>
                <a:schemeClr val="bg1"/>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89618" y="2202426"/>
            <a:ext cx="315686" cy="304800"/>
          </a:xfrm>
          <a:prstGeom prst="rect">
            <a:avLst/>
          </a:prstGeom>
          <a:ln>
            <a:solidFill>
              <a:srgbClr val="002060"/>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557" y="2820508"/>
            <a:ext cx="4504623" cy="1305139"/>
          </a:xfrm>
          <a:prstGeom prst="rect">
            <a:avLst/>
          </a:prstGeom>
        </p:spPr>
      </p:pic>
      <p:sp>
        <p:nvSpPr>
          <p:cNvPr id="7" name="Footer Placeholder 6"/>
          <p:cNvSpPr>
            <a:spLocks noGrp="1"/>
          </p:cNvSpPr>
          <p:nvPr>
            <p:ph type="ftr" sz="quarter" idx="3"/>
          </p:nvPr>
        </p:nvSpPr>
        <p:spPr/>
        <p:txBody>
          <a:bodyPr/>
          <a:lstStyle/>
          <a:p>
            <a:r>
              <a:rPr lang="en-US"/>
              <a:t>Budget and Resource Management</a:t>
            </a:r>
            <a:endParaRPr lang="en-US" dirty="0"/>
          </a:p>
        </p:txBody>
      </p:sp>
      <p:sp>
        <p:nvSpPr>
          <p:cNvPr id="8" name="Date Placeholder 7"/>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44626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Spreading distributes data from YearTotal to individual months  </a:t>
            </a:r>
          </a:p>
        </p:txBody>
      </p:sp>
      <p:sp>
        <p:nvSpPr>
          <p:cNvPr id="3" name="Content Placeholder 2"/>
          <p:cNvSpPr>
            <a:spLocks noGrp="1"/>
          </p:cNvSpPr>
          <p:nvPr>
            <p:ph idx="1"/>
          </p:nvPr>
        </p:nvSpPr>
        <p:spPr/>
        <p:txBody>
          <a:bodyPr/>
          <a:lstStyle/>
          <a:p>
            <a:r>
              <a:rPr lang="en-US" sz="2000" dirty="0"/>
              <a:t>Spreading occurs based on the following logic:</a:t>
            </a:r>
          </a:p>
          <a:p>
            <a:pPr lvl="1"/>
            <a:r>
              <a:rPr lang="en-US" sz="2000" dirty="0"/>
              <a:t>If </a:t>
            </a:r>
            <a:r>
              <a:rPr lang="en-US" sz="2000" b="1" dirty="0"/>
              <a:t>no data </a:t>
            </a:r>
            <a:r>
              <a:rPr lang="en-US" sz="2000" dirty="0"/>
              <a:t>are in the open months, the new YearTotal value will spread </a:t>
            </a:r>
            <a:r>
              <a:rPr lang="en-US" sz="2000" b="1" dirty="0"/>
              <a:t>evenly</a:t>
            </a:r>
          </a:p>
          <a:p>
            <a:pPr lvl="1"/>
            <a:r>
              <a:rPr lang="en-US" sz="2000" b="1" dirty="0"/>
              <a:t>If data exist</a:t>
            </a:r>
            <a:r>
              <a:rPr lang="en-US" sz="2000" dirty="0"/>
              <a:t> in any or all of the open months, the new YearTotal value will spread </a:t>
            </a:r>
            <a:r>
              <a:rPr lang="en-US" sz="2000" b="1" dirty="0"/>
              <a:t>proportionally</a:t>
            </a:r>
          </a:p>
          <a:p>
            <a:pPr lvl="1"/>
            <a:r>
              <a:rPr lang="en-US" sz="2000" dirty="0"/>
              <a:t>If some open months are </a:t>
            </a:r>
            <a:r>
              <a:rPr lang="en-US" sz="2000" b="1" dirty="0"/>
              <a:t>locked </a:t>
            </a:r>
            <a:r>
              <a:rPr lang="en-US" sz="2000" dirty="0"/>
              <a:t>or</a:t>
            </a:r>
            <a:r>
              <a:rPr lang="en-US" sz="2000" b="1" dirty="0"/>
              <a:t> final </a:t>
            </a:r>
            <a:r>
              <a:rPr lang="en-US" sz="2000" dirty="0"/>
              <a:t>(such as for closed months of the Forecast), the data will </a:t>
            </a:r>
            <a:r>
              <a:rPr lang="en-US" sz="2000" b="1" dirty="0"/>
              <a:t>spread based only on the available months</a:t>
            </a:r>
          </a:p>
          <a:p>
            <a:pPr lvl="1"/>
            <a:r>
              <a:rPr lang="en-US" sz="2000" dirty="0"/>
              <a:t>Whenever you make changes to data, whether using spreading, grid spreading, or adjusting, gray, read-only cells will be ignored.</a:t>
            </a:r>
          </a:p>
          <a:p>
            <a:pPr lvl="1"/>
            <a:endParaRPr lang="en-US" dirty="0"/>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46</a:t>
            </a:fld>
            <a:endParaRPr lang="en-US" dirty="0">
              <a:solidFill>
                <a:schemeClr val="bg1"/>
              </a:solidFill>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20648780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Spread is similar to spreading, but allows more control</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sz="2000" dirty="0"/>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47</a:t>
            </a:fld>
            <a:endParaRPr lang="en-US" dirty="0">
              <a:solidFill>
                <a:schemeClr val="bg1"/>
              </a:solidFill>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779273859"/>
              </p:ext>
            </p:extLst>
          </p:nvPr>
        </p:nvGraphicFramePr>
        <p:xfrm>
          <a:off x="1473200" y="2120462"/>
          <a:ext cx="9007231" cy="2441378"/>
        </p:xfrm>
        <a:graphic>
          <a:graphicData uri="http://schemas.openxmlformats.org/drawingml/2006/table">
            <a:tbl>
              <a:tblPr firstRow="1" firstCol="1" bandRow="1">
                <a:tableStyleId>{5202B0CA-FC54-4496-8BCA-5EF66A818D29}</a:tableStyleId>
              </a:tblPr>
              <a:tblGrid>
                <a:gridCol w="2895600">
                  <a:extLst>
                    <a:ext uri="{9D8B030D-6E8A-4147-A177-3AD203B41FA5}">
                      <a16:colId xmlns:a16="http://schemas.microsoft.com/office/drawing/2014/main" val="20000"/>
                    </a:ext>
                  </a:extLst>
                </a:gridCol>
                <a:gridCol w="6111631">
                  <a:extLst>
                    <a:ext uri="{9D8B030D-6E8A-4147-A177-3AD203B41FA5}">
                      <a16:colId xmlns:a16="http://schemas.microsoft.com/office/drawing/2014/main" val="20001"/>
                    </a:ext>
                  </a:extLst>
                </a:gridCol>
              </a:tblGrid>
              <a:tr h="348418">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Grid Spread Option</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Result</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822960">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Proportional spread</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Takes the updated value and distributes</a:t>
                      </a:r>
                      <a:r>
                        <a:rPr lang="en-US" sz="2000" baseline="0" dirty="0">
                          <a:effectLst/>
                          <a:latin typeface="Arial" panose="020B0604020202020204" pitchFamily="34" charset="0"/>
                          <a:cs typeface="Arial" panose="020B0604020202020204" pitchFamily="34" charset="0"/>
                        </a:rPr>
                        <a:t> proportionally</a:t>
                      </a:r>
                      <a:r>
                        <a:rPr lang="en-US" sz="2000" dirty="0">
                          <a:effectLst/>
                          <a:latin typeface="Arial" panose="020B0604020202020204" pitchFamily="34" charset="0"/>
                          <a:cs typeface="Arial" panose="020B0604020202020204" pitchFamily="34" charset="0"/>
                        </a:rPr>
                        <a:t> based on current value in each month </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822960">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Evenly split</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Takes the updated value and divides it evenly, regardless of current value in each month</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447040">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Fill</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2000" dirty="0">
                          <a:effectLst/>
                          <a:latin typeface="Arial" panose="020B0604020202020204" pitchFamily="34" charset="0"/>
                          <a:cs typeface="Arial" panose="020B0604020202020204" pitchFamily="34" charset="0"/>
                        </a:rPr>
                        <a:t>Takes the updated value and copies it to each month</a:t>
                      </a:r>
                      <a:endParaRPr lang="en-US"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12563487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D4AE7C-2B6A-48FC-829D-998E943A737D}"/>
              </a:ext>
            </a:extLst>
          </p:cNvPr>
          <p:cNvPicPr>
            <a:picLocks noChangeAspect="1"/>
          </p:cNvPicPr>
          <p:nvPr/>
        </p:nvPicPr>
        <p:blipFill>
          <a:blip r:embed="rId3"/>
          <a:stretch>
            <a:fillRect/>
          </a:stretch>
        </p:blipFill>
        <p:spPr>
          <a:xfrm>
            <a:off x="528629" y="1408375"/>
            <a:ext cx="6226667" cy="2640000"/>
          </a:xfrm>
          <a:prstGeom prst="rect">
            <a:avLst/>
          </a:prstGeom>
        </p:spPr>
      </p:pic>
      <p:sp>
        <p:nvSpPr>
          <p:cNvPr id="2" name="Title 1"/>
          <p:cNvSpPr>
            <a:spLocks noGrp="1"/>
          </p:cNvSpPr>
          <p:nvPr>
            <p:ph type="title"/>
          </p:nvPr>
        </p:nvSpPr>
        <p:spPr/>
        <p:txBody>
          <a:bodyPr/>
          <a:lstStyle/>
          <a:p>
            <a:r>
              <a:rPr lang="en-US" dirty="0"/>
              <a:t>Grid Spread is a sub-menu option under the Adjust right-click selection</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48</a:t>
            </a:fld>
            <a:endParaRPr lang="en-US" dirty="0">
              <a:solidFill>
                <a:schemeClr val="bg1"/>
              </a:solidFill>
              <a:cs typeface="+mn-cs"/>
            </a:endParaRPr>
          </a:p>
        </p:txBody>
      </p:sp>
      <p:pic>
        <p:nvPicPr>
          <p:cNvPr id="10"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35632" y="3432735"/>
            <a:ext cx="5019675" cy="2628900"/>
          </a:xfrm>
        </p:spPr>
      </p:pic>
      <p:sp>
        <p:nvSpPr>
          <p:cNvPr id="3" name="Footer Placeholder 2"/>
          <p:cNvSpPr>
            <a:spLocks noGrp="1"/>
          </p:cNvSpPr>
          <p:nvPr>
            <p:ph type="ftr" sz="quarter" idx="3"/>
          </p:nvPr>
        </p:nvSpPr>
        <p:spPr/>
        <p:txBody>
          <a:bodyPr/>
          <a:lstStyle/>
          <a:p>
            <a:r>
              <a:rPr lang="en-US"/>
              <a:t>Budget and Resource Management</a:t>
            </a:r>
            <a:endParaRPr lang="en-US" dirty="0"/>
          </a:p>
        </p:txBody>
      </p:sp>
      <p:cxnSp>
        <p:nvCxnSpPr>
          <p:cNvPr id="6" name="Elbow Connector 5"/>
          <p:cNvCxnSpPr>
            <a:endCxn id="10" idx="0"/>
          </p:cNvCxnSpPr>
          <p:nvPr/>
        </p:nvCxnSpPr>
        <p:spPr>
          <a:xfrm>
            <a:off x="6735632" y="2595848"/>
            <a:ext cx="2509838" cy="836887"/>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06549340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various times, planners will want to add a Row to the data entry form</a:t>
            </a:r>
          </a:p>
        </p:txBody>
      </p:sp>
      <p:sp>
        <p:nvSpPr>
          <p:cNvPr id="3" name="Content Placeholder 2"/>
          <p:cNvSpPr>
            <a:spLocks noGrp="1"/>
          </p:cNvSpPr>
          <p:nvPr>
            <p:ph idx="1"/>
          </p:nvPr>
        </p:nvSpPr>
        <p:spPr/>
        <p:txBody>
          <a:bodyPr/>
          <a:lstStyle/>
          <a:p>
            <a:pPr marL="514350" indent="-514350">
              <a:buFont typeface="+mj-lt"/>
              <a:buAutoNum type="arabicParenR"/>
            </a:pPr>
            <a:r>
              <a:rPr lang="en-US" sz="2000" dirty="0"/>
              <a:t>Right-click on a row and select the </a:t>
            </a:r>
            <a:r>
              <a:rPr lang="en-US" sz="2000" b="1" dirty="0"/>
              <a:t>Add </a:t>
            </a:r>
            <a:r>
              <a:rPr lang="en-US" sz="2000" dirty="0"/>
              <a:t>option</a:t>
            </a:r>
          </a:p>
          <a:p>
            <a:pPr marL="914400" lvl="1" indent="-342900"/>
            <a:r>
              <a:rPr lang="en-US" dirty="0"/>
              <a:t>Planner must click on the right-most row header on the form </a:t>
            </a:r>
          </a:p>
          <a:p>
            <a:pPr marL="914400" lvl="1" indent="-342900"/>
            <a:r>
              <a:rPr lang="en-US" dirty="0"/>
              <a:t>Options will vary depending on the data entry form</a:t>
            </a:r>
          </a:p>
          <a:p>
            <a:pPr marL="514350" indent="-514350">
              <a:buFont typeface="+mj-lt"/>
              <a:buAutoNum type="arabicParenR"/>
            </a:pPr>
            <a:r>
              <a:rPr lang="en-US" sz="2000" dirty="0"/>
              <a:t>A </a:t>
            </a:r>
            <a:r>
              <a:rPr lang="en-US" sz="2000" b="1" dirty="0"/>
              <a:t>Runtime Prompt </a:t>
            </a:r>
            <a:r>
              <a:rPr lang="en-US" sz="2000" dirty="0"/>
              <a:t>dialog box opens</a:t>
            </a:r>
          </a:p>
          <a:p>
            <a:pPr marL="514350" indent="-514350">
              <a:buFont typeface="+mj-lt"/>
              <a:buAutoNum type="arabicParenR"/>
            </a:pPr>
            <a:r>
              <a:rPr lang="en-US" sz="2000" dirty="0"/>
              <a:t>Type your selection, or click on the Member Selection icon</a:t>
            </a:r>
          </a:p>
          <a:p>
            <a:pPr marL="514350" indent="-514350">
              <a:buFont typeface="+mj-lt"/>
              <a:buAutoNum type="arabicParenR"/>
            </a:pPr>
            <a:r>
              <a:rPr lang="en-US" sz="2000" dirty="0"/>
              <a:t>The </a:t>
            </a:r>
            <a:r>
              <a:rPr lang="en-US" sz="2000" b="1" dirty="0"/>
              <a:t>Member Selection </a:t>
            </a:r>
            <a:r>
              <a:rPr lang="en-US" sz="2000" dirty="0"/>
              <a:t>dialog box opens</a:t>
            </a:r>
          </a:p>
          <a:p>
            <a:pPr marL="514350" indent="-514350">
              <a:buFont typeface="+mj-lt"/>
              <a:buAutoNum type="arabicParenR"/>
            </a:pPr>
            <a:r>
              <a:rPr lang="en-US" sz="2000" dirty="0"/>
              <a:t>Search for and highlight your selection</a:t>
            </a:r>
          </a:p>
          <a:p>
            <a:pPr marL="514350" indent="-514350">
              <a:buFont typeface="+mj-lt"/>
              <a:buAutoNum type="arabicParenR"/>
            </a:pPr>
            <a:r>
              <a:rPr lang="en-US" sz="2000" dirty="0"/>
              <a:t>Choose Add, click OK and Launch</a:t>
            </a:r>
          </a:p>
          <a:p>
            <a:pPr lvl="1"/>
            <a:endParaRPr lang="en-US" sz="2000" dirty="0"/>
          </a:p>
          <a:p>
            <a:endParaRPr lang="en-US" sz="24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49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3201812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on to UPlan </a:t>
            </a:r>
          </a:p>
        </p:txBody>
      </p:sp>
      <p:sp>
        <p:nvSpPr>
          <p:cNvPr id="3" name="Content Placeholder 2"/>
          <p:cNvSpPr>
            <a:spLocks noGrp="1"/>
          </p:cNvSpPr>
          <p:nvPr>
            <p:ph idx="1"/>
          </p:nvPr>
        </p:nvSpPr>
        <p:spPr>
          <a:xfrm>
            <a:off x="573022" y="1392080"/>
            <a:ext cx="11100731" cy="4011503"/>
          </a:xfrm>
        </p:spPr>
        <p:txBody>
          <a:bodyPr/>
          <a:lstStyle/>
          <a:p>
            <a:r>
              <a:rPr lang="en-US" sz="2000" kern="0" dirty="0">
                <a:latin typeface="Arial" panose="020B0604020202020204" pitchFamily="34" charset="0"/>
                <a:cs typeface="Arial" panose="020B0604020202020204" pitchFamily="34" charset="0"/>
              </a:rPr>
              <a:t>Log on via </a:t>
            </a:r>
            <a:r>
              <a:rPr lang="en-US" sz="2000" kern="0" dirty="0" err="1">
                <a:latin typeface="Arial" panose="020B0604020202020204" pitchFamily="34" charset="0"/>
                <a:cs typeface="Arial" panose="020B0604020202020204" pitchFamily="34" charset="0"/>
              </a:rPr>
              <a:t>MyAccess</a:t>
            </a:r>
            <a:endParaRPr lang="en-US" sz="2000" kern="0" dirty="0">
              <a:latin typeface="Arial" panose="020B0604020202020204" pitchFamily="34" charset="0"/>
              <a:cs typeface="Arial" panose="020B0604020202020204" pitchFamily="34" charset="0"/>
            </a:endParaRPr>
          </a:p>
          <a:p>
            <a:r>
              <a:rPr lang="en-US" sz="2000" kern="0" dirty="0">
                <a:latin typeface="Arial" panose="020B0604020202020204" pitchFamily="34" charset="0"/>
                <a:cs typeface="Arial" panose="020B0604020202020204" pitchFamily="34" charset="0"/>
              </a:rPr>
              <a:t>Sign in using the same username and password as the you normally use to sign into your computer every day</a:t>
            </a:r>
          </a:p>
          <a:p>
            <a:r>
              <a:rPr lang="en-US" sz="2000" kern="0" dirty="0">
                <a:latin typeface="Arial" panose="020B0604020202020204" pitchFamily="34" charset="0"/>
                <a:cs typeface="Arial" panose="020B0604020202020204" pitchFamily="34" charset="0"/>
              </a:rPr>
              <a:t>Format your browsers according to the </a:t>
            </a:r>
            <a:r>
              <a:rPr lang="en-US" sz="2000" kern="0" dirty="0">
                <a:latin typeface="Arial" panose="020B0604020202020204" pitchFamily="34" charset="0"/>
                <a:cs typeface="Arial" panose="020B0604020202020204" pitchFamily="34" charset="0"/>
                <a:hlinkClick r:id="rId3"/>
              </a:rPr>
              <a:t>UPlan Browser Requirements</a:t>
            </a:r>
            <a:endParaRPr lang="en-US" sz="2000" kern="0" dirty="0">
              <a:latin typeface="Arial" panose="020B0604020202020204" pitchFamily="34" charset="0"/>
              <a:cs typeface="Arial" panose="020B0604020202020204" pitchFamily="34" charset="0"/>
            </a:endParaRPr>
          </a:p>
          <a:p>
            <a:r>
              <a:rPr lang="en-US" sz="2000" kern="0" dirty="0">
                <a:latin typeface="Arial" panose="020B0604020202020204" pitchFamily="34" charset="0"/>
                <a:cs typeface="Arial" panose="020B0604020202020204" pitchFamily="34" charset="0"/>
              </a:rPr>
              <a:t>Note: the name UPlan will not appear on this screen or within the system</a:t>
            </a:r>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5</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pic>
        <p:nvPicPr>
          <p:cNvPr id="7" name="Picture 6"/>
          <p:cNvPicPr>
            <a:picLocks noChangeAspect="1"/>
          </p:cNvPicPr>
          <p:nvPr/>
        </p:nvPicPr>
        <p:blipFill>
          <a:blip r:embed="rId4"/>
          <a:stretch>
            <a:fillRect/>
          </a:stretch>
        </p:blipFill>
        <p:spPr>
          <a:xfrm>
            <a:off x="2381329" y="3184472"/>
            <a:ext cx="7243079" cy="3055674"/>
          </a:xfrm>
          <a:prstGeom prst="rect">
            <a:avLst/>
          </a:prstGeom>
        </p:spPr>
      </p:pic>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25045050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some cases, it is also possible to remove a row</a:t>
            </a:r>
          </a:p>
        </p:txBody>
      </p:sp>
      <p:sp>
        <p:nvSpPr>
          <p:cNvPr id="3" name="Content Placeholder 2"/>
          <p:cNvSpPr>
            <a:spLocks noGrp="1"/>
          </p:cNvSpPr>
          <p:nvPr>
            <p:ph idx="1"/>
          </p:nvPr>
        </p:nvSpPr>
        <p:spPr/>
        <p:txBody>
          <a:bodyPr/>
          <a:lstStyle/>
          <a:p>
            <a:pPr marL="514350" indent="-514350">
              <a:buFont typeface="+mj-lt"/>
              <a:buAutoNum type="arabicParenR"/>
            </a:pPr>
            <a:r>
              <a:rPr lang="en-US" sz="2000" dirty="0"/>
              <a:t>Move your mouse to a row you want to remove</a:t>
            </a:r>
          </a:p>
          <a:p>
            <a:pPr marL="514350" indent="-514350">
              <a:buFont typeface="+mj-lt"/>
              <a:buAutoNum type="arabicParenR"/>
            </a:pPr>
            <a:r>
              <a:rPr lang="en-US" sz="2000" dirty="0"/>
              <a:t>Right-click and select the </a:t>
            </a:r>
            <a:r>
              <a:rPr lang="en-US" sz="2000" b="1" dirty="0"/>
              <a:t>Remove </a:t>
            </a:r>
            <a:r>
              <a:rPr lang="en-US" sz="2000" dirty="0"/>
              <a:t>option</a:t>
            </a:r>
          </a:p>
          <a:p>
            <a:pPr marL="514350" indent="-514350">
              <a:buFont typeface="+mj-lt"/>
              <a:buAutoNum type="arabicParenR"/>
            </a:pPr>
            <a:r>
              <a:rPr lang="en-US" sz="2000" dirty="0"/>
              <a:t>A warning window opens, click OK</a:t>
            </a:r>
          </a:p>
          <a:p>
            <a:pPr marL="514350" indent="-514350">
              <a:buFont typeface="+mj-lt"/>
              <a:buAutoNum type="arabicParenR"/>
            </a:pPr>
            <a:r>
              <a:rPr lang="en-US" sz="2000" dirty="0"/>
              <a:t>The selected row no longer displays on the form</a:t>
            </a:r>
          </a:p>
          <a:p>
            <a:pPr marL="0" indent="0">
              <a:buNone/>
            </a:pPr>
            <a:endParaRPr lang="en-US" sz="2000" dirty="0"/>
          </a:p>
          <a:p>
            <a:pPr marL="0" indent="0">
              <a:buNone/>
            </a:pPr>
            <a:r>
              <a:rPr lang="en-US" sz="2000" dirty="0"/>
              <a:t>Note: Planners can only remove one row at a time </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50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38289472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Comments allow planners to add or edit background information</a:t>
            </a:r>
          </a:p>
        </p:txBody>
      </p:sp>
      <p:sp>
        <p:nvSpPr>
          <p:cNvPr id="3" name="Content Placeholder 2"/>
          <p:cNvSpPr>
            <a:spLocks noGrp="1"/>
          </p:cNvSpPr>
          <p:nvPr>
            <p:ph idx="1"/>
          </p:nvPr>
        </p:nvSpPr>
        <p:spPr/>
        <p:txBody>
          <a:bodyPr/>
          <a:lstStyle/>
          <a:p>
            <a:pPr marL="514350" indent="-514350">
              <a:buFont typeface="+mj-lt"/>
              <a:buAutoNum type="arabicPeriod"/>
            </a:pPr>
            <a:r>
              <a:rPr lang="en-US" sz="2000" dirty="0"/>
              <a:t>Right Click on a cell and select Comments</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r>
              <a:rPr lang="en-US" sz="2000" dirty="0"/>
              <a:t>To add a comment, select Actions &gt; </a:t>
            </a:r>
          </a:p>
          <a:p>
            <a:pPr marL="288925" lvl="1" indent="0">
              <a:buNone/>
            </a:pPr>
            <a:r>
              <a:rPr lang="en-US" sz="2000" dirty="0"/>
              <a:t>    Add or click the green plus sign</a:t>
            </a:r>
          </a:p>
          <a:p>
            <a:pPr marL="0" indent="0">
              <a:buNone/>
            </a:pPr>
            <a:endParaRPr lang="en-US" sz="2000" dirty="0"/>
          </a:p>
          <a:p>
            <a:pPr marL="0" indent="0">
              <a:buNone/>
            </a:pPr>
            <a:endParaRPr lang="en-US" sz="2000" dirty="0"/>
          </a:p>
          <a:p>
            <a:pPr marL="514350" indent="-514350">
              <a:buFont typeface="+mj-lt"/>
              <a:buAutoNum type="arabicPeriod"/>
            </a:pPr>
            <a:r>
              <a:rPr lang="en-US" sz="2000" dirty="0"/>
              <a:t>Type a comment, using formatting if desired</a:t>
            </a:r>
          </a:p>
          <a:p>
            <a:pPr marL="0" indent="0">
              <a:buNone/>
            </a:pPr>
            <a:endParaRPr lang="en-US" sz="20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51</a:t>
            </a:fld>
            <a:endParaRPr lang="en-US" dirty="0">
              <a:solidFill>
                <a:schemeClr val="bg1"/>
              </a:solidFill>
              <a:cs typeface="+mn-cs"/>
            </a:endParaRPr>
          </a:p>
        </p:txBody>
      </p:sp>
      <p:sp>
        <p:nvSpPr>
          <p:cNvPr id="5" name="Right Arrow 4"/>
          <p:cNvSpPr/>
          <p:nvPr/>
        </p:nvSpPr>
        <p:spPr bwMode="auto">
          <a:xfrm>
            <a:off x="6424064" y="1421897"/>
            <a:ext cx="903907" cy="3810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schemeClr val="tx1"/>
              </a:solidFill>
              <a:latin typeface="Arial" charset="0"/>
            </a:endParaRPr>
          </a:p>
        </p:txBody>
      </p:sp>
      <p:sp>
        <p:nvSpPr>
          <p:cNvPr id="9" name="Right Arrow 8"/>
          <p:cNvSpPr/>
          <p:nvPr/>
        </p:nvSpPr>
        <p:spPr bwMode="auto">
          <a:xfrm>
            <a:off x="6424064" y="3041321"/>
            <a:ext cx="903907" cy="3810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schemeClr val="tx1"/>
              </a:solidFill>
              <a:latin typeface="Arial" charset="0"/>
            </a:endParaRPr>
          </a:p>
        </p:txBody>
      </p:sp>
      <p:sp>
        <p:nvSpPr>
          <p:cNvPr id="10" name="Right Arrow 9"/>
          <p:cNvSpPr/>
          <p:nvPr/>
        </p:nvSpPr>
        <p:spPr bwMode="auto">
          <a:xfrm>
            <a:off x="6389906" y="4267216"/>
            <a:ext cx="903907" cy="3810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solidFill>
                  <a:schemeClr val="tx1"/>
                </a:solidFill>
                <a:latin typeface="Arial" charset="0"/>
              </a:rPr>
              <a:t>        </a:t>
            </a:r>
          </a:p>
        </p:txBody>
      </p:sp>
      <p:sp>
        <p:nvSpPr>
          <p:cNvPr id="6" name="TextBox 5"/>
          <p:cNvSpPr txBox="1"/>
          <p:nvPr/>
        </p:nvSpPr>
        <p:spPr>
          <a:xfrm>
            <a:off x="1184410" y="5278168"/>
            <a:ext cx="5967022" cy="707886"/>
          </a:xfrm>
          <a:prstGeom prst="rect">
            <a:avLst/>
          </a:prstGeom>
          <a:noFill/>
        </p:spPr>
        <p:txBody>
          <a:bodyPr wrap="square" rtlCol="0">
            <a:spAutoFit/>
          </a:bodyPr>
          <a:lstStyle/>
          <a:p>
            <a:pPr algn="l">
              <a:spcBef>
                <a:spcPts val="0"/>
              </a:spcBef>
            </a:pPr>
            <a:r>
              <a:rPr lang="en-US" sz="2000" b="0" dirty="0">
                <a:solidFill>
                  <a:schemeClr val="tx2">
                    <a:lumMod val="75000"/>
                  </a:schemeClr>
                </a:solidFill>
                <a:latin typeface="Arial" panose="020B0604020202020204" pitchFamily="34" charset="0"/>
                <a:cs typeface="Arial" panose="020B0604020202020204" pitchFamily="34" charset="0"/>
              </a:rPr>
              <a:t>Cells with comments are indicated with a </a:t>
            </a:r>
          </a:p>
          <a:p>
            <a:pPr algn="l">
              <a:spcBef>
                <a:spcPts val="0"/>
              </a:spcBef>
            </a:pPr>
            <a:r>
              <a:rPr lang="en-US" sz="2000" b="0" dirty="0">
                <a:solidFill>
                  <a:schemeClr val="tx2">
                    <a:lumMod val="75000"/>
                  </a:schemeClr>
                </a:solidFill>
                <a:latin typeface="Arial" panose="020B0604020202020204" pitchFamily="34" charset="0"/>
                <a:cs typeface="Arial" panose="020B0604020202020204" pitchFamily="34" charset="0"/>
              </a:rPr>
              <a:t>blue triangle in the upper right corner of the cell</a:t>
            </a:r>
          </a:p>
        </p:txBody>
      </p:sp>
      <p:sp>
        <p:nvSpPr>
          <p:cNvPr id="11" name="Footer Placeholder 10"/>
          <p:cNvSpPr>
            <a:spLocks noGrp="1"/>
          </p:cNvSpPr>
          <p:nvPr>
            <p:ph type="ftr" sz="quarter" idx="3"/>
          </p:nvPr>
        </p:nvSpPr>
        <p:spPr/>
        <p:txBody>
          <a:bodyPr/>
          <a:lstStyle/>
          <a:p>
            <a:r>
              <a:rPr lang="en-US"/>
              <a:t>Budget and Resource Management</a:t>
            </a:r>
            <a:endParaRPr lang="en-US" dirty="0"/>
          </a:p>
        </p:txBody>
      </p:sp>
      <p:sp>
        <p:nvSpPr>
          <p:cNvPr id="13" name="Date Placeholder 12"/>
          <p:cNvSpPr>
            <a:spLocks noGrp="1"/>
          </p:cNvSpPr>
          <p:nvPr>
            <p:ph type="dt" sz="half" idx="2"/>
          </p:nvPr>
        </p:nvSpPr>
        <p:spPr/>
        <p:txBody>
          <a:bodyPr/>
          <a:lstStyle/>
          <a:p>
            <a:r>
              <a:rPr lang="en-US" dirty="0"/>
              <a:t>01/12/2024</a:t>
            </a:r>
          </a:p>
        </p:txBody>
      </p:sp>
      <p:pic>
        <p:nvPicPr>
          <p:cNvPr id="1026" name="Picture 2" descr="C:\Users\nluong\AppData\Local\Temp\SNAGHTML7ae00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627" y="973626"/>
            <a:ext cx="1160000" cy="20514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E6620E6-DD40-2B2B-806E-E4D064B48EE7}"/>
              </a:ext>
            </a:extLst>
          </p:cNvPr>
          <p:cNvPicPr>
            <a:picLocks noChangeAspect="1"/>
          </p:cNvPicPr>
          <p:nvPr/>
        </p:nvPicPr>
        <p:blipFill>
          <a:blip r:embed="rId4"/>
          <a:stretch>
            <a:fillRect/>
          </a:stretch>
        </p:blipFill>
        <p:spPr>
          <a:xfrm>
            <a:off x="7414627" y="3089386"/>
            <a:ext cx="2200000" cy="1113333"/>
          </a:xfrm>
          <a:prstGeom prst="rect">
            <a:avLst/>
          </a:prstGeom>
        </p:spPr>
      </p:pic>
      <p:pic>
        <p:nvPicPr>
          <p:cNvPr id="16" name="Picture 15">
            <a:extLst>
              <a:ext uri="{FF2B5EF4-FFF2-40B4-BE49-F238E27FC236}">
                <a16:creationId xmlns:a16="http://schemas.microsoft.com/office/drawing/2014/main" id="{A470B765-2F48-9954-D61A-DC1C20A74D44}"/>
              </a:ext>
            </a:extLst>
          </p:cNvPr>
          <p:cNvPicPr>
            <a:picLocks noChangeAspect="1"/>
          </p:cNvPicPr>
          <p:nvPr/>
        </p:nvPicPr>
        <p:blipFill>
          <a:blip r:embed="rId5"/>
          <a:stretch>
            <a:fillRect/>
          </a:stretch>
        </p:blipFill>
        <p:spPr>
          <a:xfrm>
            <a:off x="7414627" y="4313629"/>
            <a:ext cx="3180000" cy="1026667"/>
          </a:xfrm>
          <a:prstGeom prst="rect">
            <a:avLst/>
          </a:prstGeom>
        </p:spPr>
      </p:pic>
    </p:spTree>
    <p:extLst>
      <p:ext uri="{BB962C8B-B14F-4D97-AF65-F5344CB8AC3E}">
        <p14:creationId xmlns:p14="http://schemas.microsoft.com/office/powerpoint/2010/main" val="156285024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Detail allows users to document how a value is calculated</a:t>
            </a:r>
          </a:p>
        </p:txBody>
      </p:sp>
      <p:sp>
        <p:nvSpPr>
          <p:cNvPr id="3" name="Content Placeholder 2"/>
          <p:cNvSpPr>
            <a:spLocks noGrp="1"/>
          </p:cNvSpPr>
          <p:nvPr>
            <p:ph idx="1"/>
          </p:nvPr>
        </p:nvSpPr>
        <p:spPr>
          <a:xfrm>
            <a:off x="526849" y="1212294"/>
            <a:ext cx="11100731" cy="4011503"/>
          </a:xfrm>
        </p:spPr>
        <p:txBody>
          <a:bodyPr/>
          <a:lstStyle/>
          <a:p>
            <a:r>
              <a:rPr lang="en-US" sz="2000" dirty="0"/>
              <a:t>Useful when specific factors/equations/drivers determine a cell’s value</a:t>
            </a:r>
          </a:p>
          <a:p>
            <a:pPr marL="457200" indent="-457200">
              <a:buFont typeface="+mj-lt"/>
              <a:buAutoNum type="arabicPeriod"/>
            </a:pPr>
            <a:r>
              <a:rPr lang="en-US" sz="2000" dirty="0"/>
              <a:t>Highlight a desired cell and right-click</a:t>
            </a:r>
          </a:p>
          <a:p>
            <a:pPr marL="457200" indent="-457200">
              <a:buFont typeface="+mj-lt"/>
              <a:buAutoNum type="arabicPeriod"/>
            </a:pPr>
            <a:r>
              <a:rPr lang="en-US" sz="2000" dirty="0"/>
              <a:t>Select Action &gt; Add Child from the Supporting Detail Dialogue Box or click the Add Child Button</a:t>
            </a:r>
          </a:p>
          <a:p>
            <a:pPr marL="457200" indent="-457200">
              <a:buFont typeface="+mj-lt"/>
              <a:buAutoNum type="arabicPeriod"/>
            </a:pPr>
            <a:r>
              <a:rPr lang="en-US" sz="2000" dirty="0"/>
              <a:t>Add Labels, Data, and Operators and click Save</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52</a:t>
            </a:fld>
            <a:endParaRPr lang="en-US" dirty="0">
              <a:solidFill>
                <a:schemeClr val="bg1"/>
              </a:solidFill>
            </a:endParaRPr>
          </a:p>
        </p:txBody>
      </p:sp>
      <p:sp>
        <p:nvSpPr>
          <p:cNvPr id="5" name="TextBox 4"/>
          <p:cNvSpPr txBox="1"/>
          <p:nvPr/>
        </p:nvSpPr>
        <p:spPr>
          <a:xfrm>
            <a:off x="1309695" y="3729171"/>
            <a:ext cx="383438" cy="307777"/>
          </a:xfrm>
          <a:prstGeom prst="rect">
            <a:avLst/>
          </a:prstGeom>
          <a:noFill/>
        </p:spPr>
        <p:txBody>
          <a:bodyPr wrap="none" rtlCol="0">
            <a:spAutoFit/>
          </a:bodyPr>
          <a:lstStyle/>
          <a:p>
            <a:r>
              <a:rPr lang="en-US" b="0" dirty="0">
                <a:solidFill>
                  <a:schemeClr val="tx2">
                    <a:lumMod val="75000"/>
                  </a:schemeClr>
                </a:solidFill>
                <a:latin typeface="Arial" panose="020B0604020202020204" pitchFamily="34" charset="0"/>
                <a:cs typeface="Arial" panose="020B0604020202020204" pitchFamily="34" charset="0"/>
              </a:rPr>
              <a:t>1. </a:t>
            </a:r>
          </a:p>
        </p:txBody>
      </p:sp>
      <p:sp>
        <p:nvSpPr>
          <p:cNvPr id="12" name="TextBox 11"/>
          <p:cNvSpPr txBox="1"/>
          <p:nvPr/>
        </p:nvSpPr>
        <p:spPr>
          <a:xfrm>
            <a:off x="3748095" y="3729171"/>
            <a:ext cx="383438" cy="307777"/>
          </a:xfrm>
          <a:prstGeom prst="rect">
            <a:avLst/>
          </a:prstGeom>
          <a:noFill/>
        </p:spPr>
        <p:txBody>
          <a:bodyPr wrap="none" rtlCol="0">
            <a:spAutoFit/>
          </a:bodyPr>
          <a:lstStyle/>
          <a:p>
            <a:r>
              <a:rPr lang="en-US" b="0" dirty="0">
                <a:solidFill>
                  <a:schemeClr val="tx2">
                    <a:lumMod val="75000"/>
                  </a:schemeClr>
                </a:solidFill>
                <a:latin typeface="Arial" panose="020B0604020202020204" pitchFamily="34" charset="0"/>
                <a:cs typeface="Arial" panose="020B0604020202020204" pitchFamily="34" charset="0"/>
              </a:rPr>
              <a:t>2. </a:t>
            </a:r>
          </a:p>
        </p:txBody>
      </p:sp>
      <p:sp>
        <p:nvSpPr>
          <p:cNvPr id="13" name="TextBox 12"/>
          <p:cNvSpPr txBox="1"/>
          <p:nvPr/>
        </p:nvSpPr>
        <p:spPr>
          <a:xfrm>
            <a:off x="6287026" y="3729180"/>
            <a:ext cx="383438" cy="307777"/>
          </a:xfrm>
          <a:prstGeom prst="rect">
            <a:avLst/>
          </a:prstGeom>
          <a:noFill/>
        </p:spPr>
        <p:txBody>
          <a:bodyPr wrap="none" rtlCol="0">
            <a:spAutoFit/>
          </a:bodyPr>
          <a:lstStyle/>
          <a:p>
            <a:r>
              <a:rPr lang="en-US" b="0" dirty="0">
                <a:solidFill>
                  <a:schemeClr val="tx2">
                    <a:lumMod val="75000"/>
                  </a:schemeClr>
                </a:solidFill>
                <a:latin typeface="+mj-lt"/>
              </a:rPr>
              <a:t>3. </a:t>
            </a:r>
          </a:p>
        </p:txBody>
      </p:sp>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pic>
        <p:nvPicPr>
          <p:cNvPr id="14" name="Picture 13"/>
          <p:cNvPicPr>
            <a:picLocks noChangeAspect="1"/>
          </p:cNvPicPr>
          <p:nvPr/>
        </p:nvPicPr>
        <p:blipFill>
          <a:blip r:embed="rId3"/>
          <a:stretch>
            <a:fillRect/>
          </a:stretch>
        </p:blipFill>
        <p:spPr>
          <a:xfrm>
            <a:off x="1635037" y="3379739"/>
            <a:ext cx="1700000" cy="2726667"/>
          </a:xfrm>
          <a:prstGeom prst="rect">
            <a:avLst/>
          </a:prstGeom>
        </p:spPr>
      </p:pic>
      <p:pic>
        <p:nvPicPr>
          <p:cNvPr id="15" name="Picture 14"/>
          <p:cNvPicPr>
            <a:picLocks noChangeAspect="1"/>
          </p:cNvPicPr>
          <p:nvPr/>
        </p:nvPicPr>
        <p:blipFill>
          <a:blip r:embed="rId4"/>
          <a:stretch>
            <a:fillRect/>
          </a:stretch>
        </p:blipFill>
        <p:spPr>
          <a:xfrm>
            <a:off x="4154510" y="3379740"/>
            <a:ext cx="1640000" cy="2366666"/>
          </a:xfrm>
          <a:prstGeom prst="rect">
            <a:avLst/>
          </a:prstGeom>
        </p:spPr>
      </p:pic>
      <p:pic>
        <p:nvPicPr>
          <p:cNvPr id="10" name="Picture 9">
            <a:extLst>
              <a:ext uri="{FF2B5EF4-FFF2-40B4-BE49-F238E27FC236}">
                <a16:creationId xmlns:a16="http://schemas.microsoft.com/office/drawing/2014/main" id="{E2EEEA1A-0557-B2E7-C8C0-1691898314E6}"/>
              </a:ext>
            </a:extLst>
          </p:cNvPr>
          <p:cNvPicPr>
            <a:picLocks noChangeAspect="1"/>
          </p:cNvPicPr>
          <p:nvPr/>
        </p:nvPicPr>
        <p:blipFill>
          <a:blip r:embed="rId5"/>
          <a:stretch>
            <a:fillRect/>
          </a:stretch>
        </p:blipFill>
        <p:spPr>
          <a:xfrm>
            <a:off x="6670464" y="3474655"/>
            <a:ext cx="4066667" cy="2076190"/>
          </a:xfrm>
          <a:prstGeom prst="rect">
            <a:avLst/>
          </a:prstGeom>
        </p:spPr>
      </p:pic>
    </p:spTree>
    <p:extLst>
      <p:ext uri="{BB962C8B-B14F-4D97-AF65-F5344CB8AC3E}">
        <p14:creationId xmlns:p14="http://schemas.microsoft.com/office/powerpoint/2010/main" val="183721433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Locking prevents data in those cells from being over-written</a:t>
            </a:r>
          </a:p>
        </p:txBody>
      </p:sp>
      <p:sp>
        <p:nvSpPr>
          <p:cNvPr id="3" name="Content Placeholder 2"/>
          <p:cNvSpPr>
            <a:spLocks noGrp="1"/>
          </p:cNvSpPr>
          <p:nvPr>
            <p:ph idx="1"/>
          </p:nvPr>
        </p:nvSpPr>
        <p:spPr/>
        <p:txBody>
          <a:bodyPr/>
          <a:lstStyle/>
          <a:p>
            <a:r>
              <a:rPr lang="en-US" sz="2000" dirty="0"/>
              <a:t>Locking cells may be useful during:</a:t>
            </a:r>
          </a:p>
          <a:p>
            <a:pPr lvl="1"/>
            <a:r>
              <a:rPr lang="en-US" dirty="0"/>
              <a:t>Spreading</a:t>
            </a:r>
          </a:p>
          <a:p>
            <a:pPr lvl="1"/>
            <a:r>
              <a:rPr lang="en-US" dirty="0"/>
              <a:t>Adjusting</a:t>
            </a:r>
          </a:p>
          <a:p>
            <a:pPr lvl="1"/>
            <a:r>
              <a:rPr lang="en-US" dirty="0"/>
              <a:t>Grid spreading</a:t>
            </a:r>
          </a:p>
          <a:p>
            <a:r>
              <a:rPr lang="en-US" sz="2000" dirty="0"/>
              <a:t>Locked cells appear light brown</a:t>
            </a:r>
          </a:p>
          <a:p>
            <a:r>
              <a:rPr lang="en-US" sz="2000" dirty="0"/>
              <a:t>Unlocking locked cells</a:t>
            </a:r>
          </a:p>
          <a:p>
            <a:pPr lvl="1"/>
            <a:r>
              <a:rPr lang="en-US" dirty="0"/>
              <a:t>Can be manually done</a:t>
            </a:r>
          </a:p>
          <a:p>
            <a:pPr lvl="1"/>
            <a:r>
              <a:rPr lang="en-US" dirty="0"/>
              <a:t>Happens automatically on save</a:t>
            </a:r>
          </a:p>
          <a:p>
            <a:r>
              <a:rPr lang="en-US" sz="2000" dirty="0"/>
              <a:t>Lock and unlock a cell using the right-click menu</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cs typeface="+mn-cs"/>
              </a:rPr>
              <a:pPr/>
              <a:t>53</a:t>
            </a:fld>
            <a:endParaRPr lang="en-US" dirty="0">
              <a:solidFill>
                <a:schemeClr val="bg1"/>
              </a:solidFill>
              <a:cs typeface="+mn-cs"/>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1410228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If desired, you can hide rows with no data</a:t>
            </a:r>
          </a:p>
        </p:txBody>
      </p:sp>
      <p:sp>
        <p:nvSpPr>
          <p:cNvPr id="5" name="Content Placeholder 4"/>
          <p:cNvSpPr>
            <a:spLocks noGrp="1"/>
          </p:cNvSpPr>
          <p:nvPr>
            <p:ph idx="1"/>
          </p:nvPr>
        </p:nvSpPr>
        <p:spPr/>
        <p:txBody>
          <a:bodyPr/>
          <a:lstStyle/>
          <a:p>
            <a:r>
              <a:rPr lang="en-US" sz="2000" dirty="0"/>
              <a:t>By default, most forms in UPlan show only rows with data in them</a:t>
            </a:r>
          </a:p>
          <a:p>
            <a:r>
              <a:rPr lang="en-US" sz="2000" dirty="0"/>
              <a:t>Hiding rows allows you to remove all rows with no data during the current session</a:t>
            </a:r>
          </a:p>
          <a:p>
            <a:r>
              <a:rPr lang="en-US" sz="2000" b="1" dirty="0"/>
              <a:t>To hide rows in forms:</a:t>
            </a:r>
          </a:p>
          <a:p>
            <a:pPr lvl="1"/>
            <a:r>
              <a:rPr lang="en-US" dirty="0"/>
              <a:t>Right click on a row heading in a form and select  </a:t>
            </a:r>
            <a:r>
              <a:rPr lang="en-US" b="1" dirty="0"/>
              <a:t>Filter</a:t>
            </a:r>
            <a:r>
              <a:rPr lang="en-US" dirty="0"/>
              <a:t> </a:t>
            </a:r>
            <a:r>
              <a:rPr lang="en-US" b="1" dirty="0"/>
              <a:t>&gt; Hide Rows with zeros and no data</a:t>
            </a:r>
            <a:endParaRPr lang="en-US" dirty="0"/>
          </a:p>
          <a:p>
            <a:pPr lvl="2"/>
            <a:r>
              <a:rPr lang="en-US" dirty="0">
                <a:solidFill>
                  <a:srgbClr val="990000"/>
                </a:solidFill>
              </a:rPr>
              <a:t>The form refreshes, showing only rows with data</a:t>
            </a:r>
          </a:p>
          <a:p>
            <a:pPr lvl="1"/>
            <a:r>
              <a:rPr lang="en-US" dirty="0"/>
              <a:t>To restore all rows in this session, right click and select </a:t>
            </a:r>
            <a:r>
              <a:rPr lang="en-US" b="1" dirty="0"/>
              <a:t>Filter &gt; Show Rows with zeros and no data</a:t>
            </a:r>
            <a:endParaRPr lang="en-US" dirty="0"/>
          </a:p>
          <a:p>
            <a:pPr marL="0" indent="0">
              <a:buNone/>
            </a:pPr>
            <a:r>
              <a:rPr lang="en-US" dirty="0"/>
              <a:t>	</a:t>
            </a:r>
          </a:p>
          <a:p>
            <a:endParaRPr lang="en-US" dirty="0"/>
          </a:p>
        </p:txBody>
      </p:sp>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cs typeface="+mn-cs"/>
              </a:rPr>
              <a:pPr/>
              <a:t>54</a:t>
            </a:fld>
            <a:endParaRPr lang="en-US" dirty="0">
              <a:solidFill>
                <a:schemeClr val="bg1"/>
              </a:solidFill>
              <a:cs typeface="+mn-cs"/>
            </a:endParaRP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5371175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Forms can be filtered based on rows or columns</a:t>
            </a:r>
          </a:p>
        </p:txBody>
      </p:sp>
      <p:sp>
        <p:nvSpPr>
          <p:cNvPr id="5" name="Content Placeholder 4"/>
          <p:cNvSpPr>
            <a:spLocks noGrp="1"/>
          </p:cNvSpPr>
          <p:nvPr>
            <p:ph idx="1"/>
          </p:nvPr>
        </p:nvSpPr>
        <p:spPr/>
        <p:txBody>
          <a:bodyPr/>
          <a:lstStyle/>
          <a:p>
            <a:r>
              <a:rPr lang="en-US" sz="2000" dirty="0"/>
              <a:t>Filtering allows you to keep or exclude only rows or columns that match certain criteria</a:t>
            </a:r>
          </a:p>
          <a:p>
            <a:endParaRPr lang="en-US" dirty="0"/>
          </a:p>
          <a:p>
            <a:endParaRPr lang="en-US" dirty="0"/>
          </a:p>
          <a:p>
            <a:endParaRPr lang="en-US" dirty="0"/>
          </a:p>
          <a:p>
            <a:endParaRPr lang="en-US" dirty="0"/>
          </a:p>
          <a:p>
            <a:r>
              <a:rPr lang="en-US" sz="2000" dirty="0"/>
              <a:t>Filtering can be accessed through the Right-Click Menu</a:t>
            </a:r>
          </a:p>
        </p:txBody>
      </p:sp>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cs typeface="+mn-cs"/>
              </a:rPr>
              <a:pPr/>
              <a:t>55</a:t>
            </a:fld>
            <a:endParaRPr lang="en-US" dirty="0">
              <a:solidFill>
                <a:schemeClr val="bg1"/>
              </a:solidFill>
              <a:cs typeface="+mn-cs"/>
            </a:endParaRP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pic>
        <p:nvPicPr>
          <p:cNvPr id="8" name="Picture 7"/>
          <p:cNvPicPr>
            <a:picLocks noChangeAspect="1"/>
          </p:cNvPicPr>
          <p:nvPr/>
        </p:nvPicPr>
        <p:blipFill rotWithShape="1">
          <a:blip r:embed="rId3"/>
          <a:srcRect l="426"/>
          <a:stretch/>
        </p:blipFill>
        <p:spPr>
          <a:xfrm>
            <a:off x="4643120" y="1906676"/>
            <a:ext cx="2731177" cy="1419048"/>
          </a:xfrm>
          <a:prstGeom prst="rect">
            <a:avLst/>
          </a:prstGeom>
        </p:spPr>
      </p:pic>
      <p:pic>
        <p:nvPicPr>
          <p:cNvPr id="9" name="Picture 8"/>
          <p:cNvPicPr>
            <a:picLocks noChangeAspect="1"/>
          </p:cNvPicPr>
          <p:nvPr/>
        </p:nvPicPr>
        <p:blipFill>
          <a:blip r:embed="rId4"/>
          <a:stretch>
            <a:fillRect/>
          </a:stretch>
        </p:blipFill>
        <p:spPr>
          <a:xfrm>
            <a:off x="4387280" y="3823101"/>
            <a:ext cx="3231177" cy="2326776"/>
          </a:xfrm>
          <a:prstGeom prst="rect">
            <a:avLst/>
          </a:prstGeom>
        </p:spPr>
      </p:pic>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54785459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Filtering Rows or Columns in Forms (cont’d)</a:t>
            </a:r>
          </a:p>
        </p:txBody>
      </p:sp>
      <p:sp>
        <p:nvSpPr>
          <p:cNvPr id="5" name="Content Placeholder 4"/>
          <p:cNvSpPr>
            <a:spLocks noGrp="1"/>
          </p:cNvSpPr>
          <p:nvPr>
            <p:ph idx="1"/>
          </p:nvPr>
        </p:nvSpPr>
        <p:spPr/>
        <p:txBody>
          <a:bodyPr/>
          <a:lstStyle/>
          <a:p>
            <a:r>
              <a:rPr lang="en-US" sz="2000" dirty="0"/>
              <a:t>Filtering criteria in the dialogue box include: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To restore the data, right-click and select </a:t>
            </a:r>
            <a:r>
              <a:rPr lang="en-US" sz="2000" b="1" dirty="0"/>
              <a:t>Filter &gt; Cancel Filter</a:t>
            </a:r>
          </a:p>
          <a:p>
            <a:pPr lvl="1" indent="0">
              <a:buNone/>
            </a:pPr>
            <a:endParaRPr lang="en-US" dirty="0"/>
          </a:p>
        </p:txBody>
      </p:sp>
      <p:sp>
        <p:nvSpPr>
          <p:cNvPr id="3" name="Slide Number Placeholder 2"/>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1A717FD8-30F4-43B8-9030-623C04DD1349}" type="slidenum">
              <a:rPr lang="en-US">
                <a:solidFill>
                  <a:schemeClr val="bg1"/>
                </a:solidFill>
                <a:cs typeface="+mn-cs"/>
              </a:rPr>
              <a:pPr/>
              <a:t>56</a:t>
            </a:fld>
            <a:endParaRPr lang="en-US" dirty="0">
              <a:solidFill>
                <a:schemeClr val="bg1"/>
              </a:solidFill>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865700222"/>
              </p:ext>
            </p:extLst>
          </p:nvPr>
        </p:nvGraphicFramePr>
        <p:xfrm>
          <a:off x="2286001" y="2209800"/>
          <a:ext cx="8001001" cy="2565400"/>
        </p:xfrm>
        <a:graphic>
          <a:graphicData uri="http://schemas.openxmlformats.org/drawingml/2006/table">
            <a:tbl>
              <a:tblPr firstRow="1" bandRow="1">
                <a:tableStyleId>{5202B0CA-FC54-4496-8BCA-5EF66A818D29}</a:tableStyleId>
              </a:tblPr>
              <a:tblGrid>
                <a:gridCol w="2057400">
                  <a:extLst>
                    <a:ext uri="{9D8B030D-6E8A-4147-A177-3AD203B41FA5}">
                      <a16:colId xmlns:a16="http://schemas.microsoft.com/office/drawing/2014/main" val="20000"/>
                    </a:ext>
                  </a:extLst>
                </a:gridCol>
                <a:gridCol w="5943601">
                  <a:extLst>
                    <a:ext uri="{9D8B030D-6E8A-4147-A177-3AD203B41FA5}">
                      <a16:colId xmlns:a16="http://schemas.microsoft.com/office/drawing/2014/main" val="20001"/>
                    </a:ext>
                  </a:extLst>
                </a:gridCol>
              </a:tblGrid>
              <a:tr h="370840">
                <a:tc>
                  <a:txBody>
                    <a:bodyPr/>
                    <a:lstStyle/>
                    <a:p>
                      <a:r>
                        <a:rPr lang="en-US" dirty="0">
                          <a:latin typeface="+mj-lt"/>
                        </a:rPr>
                        <a:t>Criteria</a:t>
                      </a:r>
                      <a:endParaRPr lang="en-US" dirty="0">
                        <a:latin typeface="+mj-lt"/>
                        <a:cs typeface="Arial" panose="020B0604020202020204" pitchFamily="34" charset="0"/>
                      </a:endParaRPr>
                    </a:p>
                  </a:txBody>
                  <a:tcPr/>
                </a:tc>
                <a:tc>
                  <a:txBody>
                    <a:bodyPr/>
                    <a:lstStyle/>
                    <a:p>
                      <a:r>
                        <a:rPr lang="en-US" dirty="0">
                          <a:latin typeface="+mj-lt"/>
                        </a:rPr>
                        <a:t>Function</a:t>
                      </a:r>
                      <a:endParaRPr lang="en-US" dirty="0">
                        <a:latin typeface="+mj-lt"/>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dirty="0">
                          <a:latin typeface="+mj-lt"/>
                        </a:rPr>
                        <a:t>Type</a:t>
                      </a:r>
                      <a:endParaRPr lang="en-US" b="1" dirty="0">
                        <a:latin typeface="+mj-lt"/>
                        <a:cs typeface="Arial" panose="020B060402020202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Select Keep to retain items matching your selection or Exclude to remove items matching your selection</a:t>
                      </a:r>
                      <a:endParaRPr lang="en-US" dirty="0">
                        <a:latin typeface="+mj-lt"/>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mj-lt"/>
                        </a:rPr>
                        <a:t>Filter Compare</a:t>
                      </a:r>
                      <a:endParaRPr lang="en-US" b="1" dirty="0">
                        <a:latin typeface="+mj-lt"/>
                        <a:cs typeface="Arial" panose="020B060402020202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Select one of the options in the dropdown</a:t>
                      </a:r>
                      <a:r>
                        <a:rPr lang="en-US" baseline="0" dirty="0">
                          <a:latin typeface="+mj-lt"/>
                        </a:rPr>
                        <a:t> box</a:t>
                      </a:r>
                      <a:r>
                        <a:rPr lang="en-US" dirty="0">
                          <a:latin typeface="+mj-lt"/>
                        </a:rPr>
                        <a:t> such as Equals or Greater Than </a:t>
                      </a:r>
                      <a:endParaRPr lang="en-US" dirty="0">
                        <a:latin typeface="+mj-lt"/>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dirty="0">
                          <a:latin typeface="+mj-lt"/>
                        </a:rPr>
                        <a:t>Value</a:t>
                      </a:r>
                      <a:endParaRPr lang="en-US" b="1" dirty="0">
                        <a:latin typeface="+mj-lt"/>
                        <a:cs typeface="Arial" panose="020B0604020202020204" pitchFamily="34" charset="0"/>
                      </a:endParaRPr>
                    </a:p>
                  </a:txBody>
                  <a:tcPr/>
                </a:tc>
                <a:tc>
                  <a:txBody>
                    <a:bodyPr/>
                    <a:lstStyle/>
                    <a:p>
                      <a:r>
                        <a:rPr lang="en-US" dirty="0">
                          <a:latin typeface="+mj-lt"/>
                        </a:rPr>
                        <a:t>Type an amount or text information with which to compare the rows (or columns); if you are using text, the Filter Compare selection must be Equals or Not Equals</a:t>
                      </a:r>
                      <a:endParaRPr lang="en-US" dirty="0">
                        <a:latin typeface="+mj-lt"/>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47595598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57</a:t>
            </a:fld>
            <a:endParaRPr lang="en-US" dirty="0"/>
          </a:p>
        </p:txBody>
      </p:sp>
      <p:sp>
        <p:nvSpPr>
          <p:cNvPr id="5" name="Title 1"/>
          <p:cNvSpPr txBox="1">
            <a:spLocks/>
          </p:cNvSpPr>
          <p:nvPr/>
        </p:nvSpPr>
        <p:spPr>
          <a:xfrm>
            <a:off x="2852928" y="3273552"/>
            <a:ext cx="8714232" cy="621792"/>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UPlan Reports</a:t>
            </a:r>
          </a:p>
        </p:txBody>
      </p:sp>
      <p:sp>
        <p:nvSpPr>
          <p:cNvPr id="2" name="Footer Placeholder 1"/>
          <p:cNvSpPr>
            <a:spLocks noGrp="1"/>
          </p:cNvSpPr>
          <p:nvPr>
            <p:ph type="ftr" sz="quarter" idx="3"/>
          </p:nvPr>
        </p:nvSpPr>
        <p:spPr/>
        <p:txBody>
          <a:bodyPr/>
          <a:lstStyle/>
          <a:p>
            <a:r>
              <a:rPr lang="en-US"/>
              <a:t>Budget and Resource Management</a:t>
            </a:r>
            <a:endParaRPr lang="en-US" dirty="0"/>
          </a:p>
        </p:txBody>
      </p:sp>
      <p:sp>
        <p:nvSpPr>
          <p:cNvPr id="3" name="Date Placeholder 2"/>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98748265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UPlan</a:t>
            </a:r>
            <a:r>
              <a:rPr lang="en-US" dirty="0"/>
              <a:t> Reporting</a:t>
            </a:r>
          </a:p>
        </p:txBody>
      </p:sp>
      <p:sp>
        <p:nvSpPr>
          <p:cNvPr id="3" name="Content Placeholder 2"/>
          <p:cNvSpPr>
            <a:spLocks noGrp="1"/>
          </p:cNvSpPr>
          <p:nvPr>
            <p:ph idx="1"/>
          </p:nvPr>
        </p:nvSpPr>
        <p:spPr/>
        <p:txBody>
          <a:bodyPr/>
          <a:lstStyle/>
          <a:p>
            <a:r>
              <a:rPr lang="en-US" sz="2000" dirty="0"/>
              <a:t>UPlan contains two types of reports</a:t>
            </a:r>
          </a:p>
          <a:p>
            <a:pPr lvl="1"/>
            <a:r>
              <a:rPr lang="en-US" dirty="0"/>
              <a:t>Form Reports </a:t>
            </a:r>
          </a:p>
          <a:p>
            <a:pPr lvl="1"/>
            <a:r>
              <a:rPr lang="en-US" dirty="0"/>
              <a:t>Hyperion FR Reports </a:t>
            </a:r>
          </a:p>
          <a:p>
            <a:pPr lvl="1"/>
            <a:r>
              <a:rPr lang="en-US" dirty="0"/>
              <a:t>Help to identify areas in planning that may need attention</a:t>
            </a:r>
          </a:p>
          <a:p>
            <a:pPr lvl="1"/>
            <a:r>
              <a:rPr lang="en-US" dirty="0"/>
              <a:t>Summarize data to help identify areas where corrections may be needed</a:t>
            </a:r>
          </a:p>
          <a:p>
            <a:endParaRPr lang="en-US" sz="2000" dirty="0"/>
          </a:p>
          <a:p>
            <a:r>
              <a:rPr lang="en-US" sz="2000" dirty="0"/>
              <a:t>MyReports </a:t>
            </a:r>
          </a:p>
          <a:p>
            <a:pPr lvl="1"/>
            <a:r>
              <a:rPr lang="en-US" dirty="0"/>
              <a:t>Management that will include both financial and planning information</a:t>
            </a:r>
          </a:p>
          <a:p>
            <a:pPr lvl="1"/>
            <a:r>
              <a:rPr lang="en-US" dirty="0"/>
              <a:t>Provides drill-down and drill-through functionality</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58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0498561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UPlan Form Reports are accessible from the Task List</a:t>
            </a:r>
          </a:p>
        </p:txBody>
      </p:sp>
      <p:sp>
        <p:nvSpPr>
          <p:cNvPr id="3" name="Content Placeholder 2"/>
          <p:cNvSpPr>
            <a:spLocks noGrp="1"/>
          </p:cNvSpPr>
          <p:nvPr>
            <p:ph idx="1"/>
          </p:nvPr>
        </p:nvSpPr>
        <p:spPr/>
        <p:txBody>
          <a:bodyPr/>
          <a:lstStyle/>
          <a:p>
            <a:r>
              <a:rPr lang="en-US" sz="2000" dirty="0"/>
              <a:t>Read-only</a:t>
            </a:r>
          </a:p>
          <a:p>
            <a:r>
              <a:rPr lang="en-US" sz="2000" dirty="0"/>
              <a:t>Easy-to-use</a:t>
            </a:r>
          </a:p>
          <a:p>
            <a:pPr lvl="1"/>
            <a:r>
              <a:rPr lang="en-US" dirty="0"/>
              <a:t>Use Page Filters to change the data displayed </a:t>
            </a:r>
          </a:p>
          <a:p>
            <a:pPr lvl="1"/>
            <a:r>
              <a:rPr lang="en-US" dirty="0"/>
              <a:t>Export to Excel using the Tools menu</a:t>
            </a:r>
          </a:p>
          <a:p>
            <a:pPr lvl="1"/>
            <a:r>
              <a:rPr lang="en-US" dirty="0"/>
              <a:t>In some cases, form reports will include right-click options allowing navigation to data entry forms</a:t>
            </a:r>
          </a:p>
          <a:p>
            <a:r>
              <a:rPr lang="en-US" sz="2000" dirty="0"/>
              <a:t>Form reports are typically found in a reports folder</a:t>
            </a:r>
          </a:p>
          <a:p>
            <a:pPr lvl="1"/>
            <a:r>
              <a:rPr lang="en-US" dirty="0"/>
              <a:t>General Planning &gt; Reports </a:t>
            </a:r>
          </a:p>
          <a:p>
            <a:pPr lvl="1"/>
            <a:r>
              <a:rPr lang="en-US" dirty="0"/>
              <a:t>Employee Planning &gt; Reports</a:t>
            </a:r>
          </a:p>
          <a:p>
            <a:pPr lvl="1"/>
            <a:r>
              <a:rPr lang="en-US" dirty="0"/>
              <a:t>Commitment Tracking &gt; Commitment Reports</a:t>
            </a:r>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59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40590584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Off UPlan</a:t>
            </a:r>
          </a:p>
        </p:txBody>
      </p:sp>
      <p:sp>
        <p:nvSpPr>
          <p:cNvPr id="3" name="Content Placeholder 2"/>
          <p:cNvSpPr>
            <a:spLocks noGrp="1"/>
          </p:cNvSpPr>
          <p:nvPr>
            <p:ph idx="1"/>
          </p:nvPr>
        </p:nvSpPr>
        <p:spPr/>
        <p:txBody>
          <a:bodyPr/>
          <a:lstStyle/>
          <a:p>
            <a:r>
              <a:rPr lang="en-US" sz="2000" dirty="0"/>
              <a:t>When you have finished working in UPlan, </a:t>
            </a:r>
            <a:r>
              <a:rPr lang="en-US" sz="2000" b="1" dirty="0"/>
              <a:t>you need to log off</a:t>
            </a:r>
            <a:endParaRPr lang="en-US" sz="2000" dirty="0"/>
          </a:p>
          <a:p>
            <a:r>
              <a:rPr lang="en-US" sz="2000" dirty="0"/>
              <a:t>If you do not log off, </a:t>
            </a:r>
            <a:r>
              <a:rPr lang="en-US" sz="2000" b="1" dirty="0"/>
              <a:t>your session will time out</a:t>
            </a:r>
            <a:r>
              <a:rPr lang="en-US" sz="2000" dirty="0"/>
              <a:t>  </a:t>
            </a:r>
          </a:p>
          <a:p>
            <a:r>
              <a:rPr lang="en-US" sz="2000" dirty="0"/>
              <a:t>It is always best to log off of your session when you have completed your work</a:t>
            </a:r>
            <a:endParaRPr lang="en-US" sz="2000" b="1" dirty="0"/>
          </a:p>
          <a:p>
            <a:pPr marL="0" indent="0">
              <a:buNone/>
            </a:pPr>
            <a:endParaRPr lang="en-US" sz="20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a:t>
            </a:fld>
            <a:endParaRPr lang="en-US" dirty="0">
              <a:solidFill>
                <a:schemeClr val="bg1"/>
              </a:solidFill>
            </a:endParaRPr>
          </a:p>
        </p:txBody>
      </p:sp>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5" name="Date Placeholder 4"/>
          <p:cNvSpPr>
            <a:spLocks noGrp="1"/>
          </p:cNvSpPr>
          <p:nvPr>
            <p:ph type="dt" sz="half" idx="2"/>
          </p:nvPr>
        </p:nvSpPr>
        <p:spPr/>
        <p:txBody>
          <a:bodyPr/>
          <a:lstStyle/>
          <a:p>
            <a:r>
              <a:rPr lang="en-US" dirty="0"/>
              <a:t>01/12/2024</a:t>
            </a:r>
          </a:p>
        </p:txBody>
      </p:sp>
      <p:pic>
        <p:nvPicPr>
          <p:cNvPr id="9" name="Picture 8">
            <a:extLst>
              <a:ext uri="{FF2B5EF4-FFF2-40B4-BE49-F238E27FC236}">
                <a16:creationId xmlns:a16="http://schemas.microsoft.com/office/drawing/2014/main" id="{4578F695-3284-4C54-AB83-BCD000BE7A18}"/>
              </a:ext>
            </a:extLst>
          </p:cNvPr>
          <p:cNvPicPr>
            <a:picLocks noChangeAspect="1"/>
          </p:cNvPicPr>
          <p:nvPr/>
        </p:nvPicPr>
        <p:blipFill>
          <a:blip r:embed="rId3"/>
          <a:stretch>
            <a:fillRect/>
          </a:stretch>
        </p:blipFill>
        <p:spPr>
          <a:xfrm>
            <a:off x="1588583" y="3288069"/>
            <a:ext cx="8828571" cy="1619048"/>
          </a:xfrm>
          <a:prstGeom prst="rect">
            <a:avLst/>
          </a:prstGeom>
        </p:spPr>
      </p:pic>
    </p:spTree>
    <p:extLst>
      <p:ext uri="{BB962C8B-B14F-4D97-AF65-F5344CB8AC3E}">
        <p14:creationId xmlns:p14="http://schemas.microsoft.com/office/powerpoint/2010/main" val="305642181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Hyperion Financial Reports (FR) are accessed using the Explore button</a:t>
            </a:r>
          </a:p>
        </p:txBody>
      </p:sp>
      <p:sp>
        <p:nvSpPr>
          <p:cNvPr id="3" name="Content Placeholder 2"/>
          <p:cNvSpPr>
            <a:spLocks noGrp="1"/>
          </p:cNvSpPr>
          <p:nvPr>
            <p:ph idx="1"/>
          </p:nvPr>
        </p:nvSpPr>
        <p:spPr/>
        <p:txBody>
          <a:bodyPr/>
          <a:lstStyle/>
          <a:p>
            <a:pPr marL="457200" indent="-457200"/>
            <a:r>
              <a:rPr lang="en-US" sz="2000" dirty="0"/>
              <a:t>Dialog boxes for selecting report filters are similar to those used for member selection on forms</a:t>
            </a:r>
          </a:p>
          <a:p>
            <a:pPr marL="457200" indent="-457200"/>
            <a:r>
              <a:rPr lang="en-US" sz="2000" dirty="0"/>
              <a:t>Export to Excel using File &gt; Export</a:t>
            </a:r>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90047373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run a Hyperion FR Reports, click Explore</a:t>
            </a:r>
          </a:p>
        </p:txBody>
      </p:sp>
      <p:sp>
        <p:nvSpPr>
          <p:cNvPr id="3" name="Content Placeholder 2"/>
          <p:cNvSpPr>
            <a:spLocks noGrp="1"/>
          </p:cNvSpPr>
          <p:nvPr>
            <p:ph idx="1"/>
          </p:nvPr>
        </p:nvSpPr>
        <p:spPr/>
        <p:txBody>
          <a:bodyPr/>
          <a:lstStyle/>
          <a:p>
            <a:pPr marL="457200" indent="-457200">
              <a:buFont typeface="+mj-lt"/>
              <a:buAutoNum type="arabicPeriod"/>
            </a:pPr>
            <a:endParaRPr lang="en-US" sz="2400" dirty="0"/>
          </a:p>
          <a:p>
            <a:pPr marL="457200" indent="-457200">
              <a:buFont typeface="+mj-lt"/>
              <a:buAutoNum type="arabicPeriod"/>
            </a:pPr>
            <a:endParaRPr lang="en-US" sz="2400" dirty="0"/>
          </a:p>
          <a:p>
            <a:pPr marL="0" indent="0">
              <a:buNone/>
            </a:pPr>
            <a:endParaRPr lang="en-US" sz="2400" dirty="0"/>
          </a:p>
          <a:p>
            <a:r>
              <a:rPr lang="en-US" sz="2000" dirty="0"/>
              <a:t>Select one of the folders to find Hyperion Reports for Commitment Tracking or General Planning</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b="1" dirty="0"/>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pic>
        <p:nvPicPr>
          <p:cNvPr id="11" name="Picture 10" descr="Graphical user interface&#10;&#10;Description automatically generated">
            <a:extLst>
              <a:ext uri="{FF2B5EF4-FFF2-40B4-BE49-F238E27FC236}">
                <a16:creationId xmlns:a16="http://schemas.microsoft.com/office/drawing/2014/main" id="{C6CC6938-7279-4A87-8245-C6205361B23F}"/>
              </a:ext>
            </a:extLst>
          </p:cNvPr>
          <p:cNvPicPr>
            <a:picLocks noChangeAspect="1"/>
          </p:cNvPicPr>
          <p:nvPr/>
        </p:nvPicPr>
        <p:blipFill>
          <a:blip r:embed="rId3"/>
          <a:stretch>
            <a:fillRect/>
          </a:stretch>
        </p:blipFill>
        <p:spPr>
          <a:xfrm>
            <a:off x="1866082" y="1307427"/>
            <a:ext cx="5666105" cy="1342390"/>
          </a:xfrm>
          <a:prstGeom prst="rect">
            <a:avLst/>
          </a:prstGeom>
        </p:spPr>
      </p:pic>
      <p:pic>
        <p:nvPicPr>
          <p:cNvPr id="9" name="Picture 8">
            <a:extLst>
              <a:ext uri="{FF2B5EF4-FFF2-40B4-BE49-F238E27FC236}">
                <a16:creationId xmlns:a16="http://schemas.microsoft.com/office/drawing/2014/main" id="{E99A9DC3-AE99-3D5D-5BC6-A761D22C0C00}"/>
              </a:ext>
            </a:extLst>
          </p:cNvPr>
          <p:cNvPicPr>
            <a:picLocks noChangeAspect="1"/>
          </p:cNvPicPr>
          <p:nvPr/>
        </p:nvPicPr>
        <p:blipFill>
          <a:blip r:embed="rId4"/>
          <a:stretch>
            <a:fillRect/>
          </a:stretch>
        </p:blipFill>
        <p:spPr>
          <a:xfrm>
            <a:off x="1866082" y="3596633"/>
            <a:ext cx="6813418" cy="2449895"/>
          </a:xfrm>
          <a:prstGeom prst="rect">
            <a:avLst/>
          </a:prstGeom>
        </p:spPr>
      </p:pic>
    </p:spTree>
    <p:extLst>
      <p:ext uri="{BB962C8B-B14F-4D97-AF65-F5344CB8AC3E}">
        <p14:creationId xmlns:p14="http://schemas.microsoft.com/office/powerpoint/2010/main" val="98672058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Hyperion FR Reports (cont.)</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Select a report you want to run and open it in HTML Preview</a:t>
            </a:r>
          </a:p>
          <a:p>
            <a:pPr marL="457200" indent="-457200">
              <a:buFont typeface="+mj-lt"/>
              <a:buAutoNum type="arabicPeriod"/>
            </a:pPr>
            <a:r>
              <a:rPr lang="en-US" sz="2000" dirty="0"/>
              <a:t>Use the Preview </a:t>
            </a:r>
            <a:r>
              <a:rPr lang="en-US" sz="2000" dirty="0">
                <a:solidFill>
                  <a:srgbClr val="003366"/>
                </a:solidFill>
              </a:rPr>
              <a:t>User Point of View to select dimension members you want to run the report</a:t>
            </a:r>
          </a:p>
          <a:p>
            <a:pPr lvl="2">
              <a:buFont typeface="Arial" panose="020B0604020202020204" pitchFamily="34" charset="0"/>
              <a:buChar char="•"/>
            </a:pPr>
            <a:r>
              <a:rPr lang="en-US" dirty="0"/>
              <a:t>You can also select POV members on the report</a:t>
            </a:r>
          </a:p>
          <a:p>
            <a:pPr marL="514350" indent="-457200">
              <a:buFont typeface="+mj-lt"/>
              <a:buAutoNum type="arabicPeriod"/>
            </a:pPr>
            <a:r>
              <a:rPr lang="en-US" sz="2000" dirty="0"/>
              <a:t>Once the report is open, you can:</a:t>
            </a:r>
            <a:endParaRPr lang="en-US" dirty="0"/>
          </a:p>
          <a:p>
            <a:pPr marL="742950" lvl="1" indent="-342900"/>
            <a:r>
              <a:rPr lang="en-US" dirty="0"/>
              <a:t>Scroll through the report to preview </a:t>
            </a:r>
          </a:p>
          <a:p>
            <a:pPr marL="685800" lvl="2" indent="0">
              <a:lnSpc>
                <a:spcPct val="100000"/>
              </a:lnSpc>
              <a:spcBef>
                <a:spcPts val="600"/>
              </a:spcBef>
              <a:buNone/>
            </a:pPr>
            <a:r>
              <a:rPr lang="en-US" dirty="0"/>
              <a:t> it in HTML</a:t>
            </a:r>
          </a:p>
          <a:p>
            <a:pPr marL="742950" lvl="1" indent="-342900"/>
            <a:r>
              <a:rPr lang="en-US" dirty="0"/>
              <a:t>Export the file to Microsoft Office </a:t>
            </a:r>
          </a:p>
          <a:p>
            <a:pPr marL="685800" lvl="2" indent="0">
              <a:lnSpc>
                <a:spcPct val="100000"/>
              </a:lnSpc>
              <a:spcBef>
                <a:spcPts val="600"/>
              </a:spcBef>
              <a:buNone/>
            </a:pPr>
            <a:r>
              <a:rPr lang="en-US" dirty="0"/>
              <a:t> using </a:t>
            </a:r>
            <a:r>
              <a:rPr lang="en-US" b="1" dirty="0"/>
              <a:t>File &gt; Export</a:t>
            </a:r>
            <a:r>
              <a:rPr lang="en-US" dirty="0"/>
              <a:t> and choose </a:t>
            </a:r>
          </a:p>
          <a:p>
            <a:pPr marL="685800" lvl="2" indent="0">
              <a:lnSpc>
                <a:spcPct val="100000"/>
              </a:lnSpc>
              <a:spcBef>
                <a:spcPts val="600"/>
              </a:spcBef>
              <a:buNone/>
            </a:pPr>
            <a:r>
              <a:rPr lang="en-US" dirty="0"/>
              <a:t> Excel, Word or PowerPoint</a:t>
            </a:r>
          </a:p>
          <a:p>
            <a:pPr marL="742950" lvl="1" indent="-342900"/>
            <a:r>
              <a:rPr lang="en-US" dirty="0"/>
              <a:t>Change to PDF preview and print</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62</a:t>
            </a:fld>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986" y="2501885"/>
            <a:ext cx="3549987" cy="2551046"/>
          </a:xfrm>
          <a:prstGeom prst="rect">
            <a:avLst/>
          </a:prstGeom>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315507441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POV Members</a:t>
            </a:r>
          </a:p>
        </p:txBody>
      </p:sp>
      <p:sp>
        <p:nvSpPr>
          <p:cNvPr id="3" name="Content Placeholder 2"/>
          <p:cNvSpPr>
            <a:spLocks noGrp="1"/>
          </p:cNvSpPr>
          <p:nvPr>
            <p:ph idx="1"/>
          </p:nvPr>
        </p:nvSpPr>
        <p:spPr>
          <a:xfrm>
            <a:off x="573024" y="1511810"/>
            <a:ext cx="6486995" cy="4011503"/>
          </a:xfrm>
        </p:spPr>
        <p:txBody>
          <a:bodyPr/>
          <a:lstStyle/>
          <a:p>
            <a:pPr marL="457200" indent="-457200">
              <a:buFont typeface="+mj-lt"/>
              <a:buAutoNum type="arabicPeriod"/>
            </a:pPr>
            <a:r>
              <a:rPr lang="en-US" sz="2000" dirty="0"/>
              <a:t>From the Preview User Point of View, you can type or look up and select dimension members</a:t>
            </a:r>
          </a:p>
          <a:p>
            <a:pPr marL="457200" indent="-457200">
              <a:buFont typeface="+mj-lt"/>
              <a:buAutoNum type="arabicPeriod"/>
            </a:pPr>
            <a:r>
              <a:rPr lang="en-US" sz="2000" dirty="0"/>
              <a:t>Expand members in the hierarchy and manually find and select the dimension member of your choice</a:t>
            </a:r>
          </a:p>
          <a:p>
            <a:pPr marL="457200" indent="-457200">
              <a:buFont typeface="+mj-lt"/>
              <a:buAutoNum type="arabicPeriod"/>
            </a:pPr>
            <a:r>
              <a:rPr lang="en-US" sz="2000" dirty="0"/>
              <a:t>Alternatively, search for a member by name or description by using the Find drop down list to choose Name or Description, then type in the box and click the binocular icon to search</a:t>
            </a:r>
          </a:p>
          <a:p>
            <a:pPr marL="457200" indent="-457200">
              <a:buFont typeface="+mj-lt"/>
              <a:buAutoNum type="arabicPeriod"/>
            </a:pPr>
            <a:endParaRPr lang="en-US" sz="20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63</a:t>
            </a:fld>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884" y="1511810"/>
            <a:ext cx="3829043" cy="3510213"/>
          </a:xfrm>
          <a:prstGeom prst="rect">
            <a:avLst/>
          </a:prstGeom>
        </p:spPr>
      </p:pic>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77162714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POV Members (cont.)</a:t>
            </a:r>
          </a:p>
        </p:txBody>
      </p:sp>
      <p:sp>
        <p:nvSpPr>
          <p:cNvPr id="3" name="Content Placeholder 2"/>
          <p:cNvSpPr>
            <a:spLocks noGrp="1"/>
          </p:cNvSpPr>
          <p:nvPr>
            <p:ph idx="1"/>
          </p:nvPr>
        </p:nvSpPr>
        <p:spPr/>
        <p:txBody>
          <a:bodyPr/>
          <a:lstStyle/>
          <a:p>
            <a:pPr marL="517525" indent="0">
              <a:buNone/>
            </a:pPr>
            <a:r>
              <a:rPr lang="en-US" sz="2000" dirty="0"/>
              <a:t>The results appear.  You may get a message if there are more than 50 choices matching your search.  If so, you may need to refine your search criteria.</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64</a:t>
            </a:fld>
            <a:endParaRPr lang="en-US" dirty="0">
              <a:solidFill>
                <a:schemeClr val="bg1"/>
              </a:solidFill>
            </a:endParaRPr>
          </a:p>
        </p:txBody>
      </p:sp>
      <p:sp>
        <p:nvSpPr>
          <p:cNvPr id="6" name="Footer Placeholder 5"/>
          <p:cNvSpPr>
            <a:spLocks noGrp="1"/>
          </p:cNvSpPr>
          <p:nvPr>
            <p:ph type="ftr" sz="quarter" idx="3"/>
          </p:nvPr>
        </p:nvSpPr>
        <p:spPr/>
        <p:txBody>
          <a:bodyPr/>
          <a:lstStyle/>
          <a:p>
            <a:r>
              <a:rPr lang="en-US"/>
              <a:t>Budget and Resource Management</a:t>
            </a:r>
            <a:endParaRPr lang="en-US" dirty="0"/>
          </a:p>
        </p:txBody>
      </p:sp>
      <p:pic>
        <p:nvPicPr>
          <p:cNvPr id="7" name="Picture 6"/>
          <p:cNvPicPr>
            <a:picLocks noChangeAspect="1"/>
          </p:cNvPicPr>
          <p:nvPr/>
        </p:nvPicPr>
        <p:blipFill>
          <a:blip r:embed="rId3"/>
          <a:stretch>
            <a:fillRect/>
          </a:stretch>
        </p:blipFill>
        <p:spPr>
          <a:xfrm>
            <a:off x="2450488" y="2169362"/>
            <a:ext cx="7104762" cy="3819048"/>
          </a:xfrm>
          <a:prstGeom prst="rect">
            <a:avLst/>
          </a:prstGeom>
        </p:spPr>
      </p:pic>
      <p:sp>
        <p:nvSpPr>
          <p:cNvPr id="5" name="Date Placeholder 4"/>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4247367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174" y="2149084"/>
            <a:ext cx="4521200" cy="3839326"/>
          </a:xfrm>
          <a:prstGeom prst="rect">
            <a:avLst/>
          </a:prstGeom>
        </p:spPr>
      </p:pic>
      <p:sp>
        <p:nvSpPr>
          <p:cNvPr id="2" name="Title 1"/>
          <p:cNvSpPr>
            <a:spLocks noGrp="1"/>
          </p:cNvSpPr>
          <p:nvPr>
            <p:ph type="title"/>
          </p:nvPr>
        </p:nvSpPr>
        <p:spPr/>
        <p:txBody>
          <a:bodyPr/>
          <a:lstStyle/>
          <a:p>
            <a:r>
              <a:rPr lang="en-US" dirty="0"/>
              <a:t>Setting Preferences for Hyperion FR Reports</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From anywhere in UPlan, select </a:t>
            </a:r>
            <a:r>
              <a:rPr lang="en-US" sz="2000" b="1" dirty="0"/>
              <a:t>File &gt; Preferences</a:t>
            </a:r>
          </a:p>
          <a:p>
            <a:pPr marL="457200" indent="-457200">
              <a:buFont typeface="+mj-lt"/>
              <a:buAutoNum type="arabicPeriod"/>
            </a:pPr>
            <a:r>
              <a:rPr lang="en-US" sz="2000" dirty="0"/>
              <a:t>Select</a:t>
            </a:r>
            <a:r>
              <a:rPr lang="en-US" sz="2000" b="1" dirty="0"/>
              <a:t> Financial Reporting </a:t>
            </a:r>
            <a:r>
              <a:rPr lang="en-US" sz="2000" dirty="0"/>
              <a:t>from the left side bar.</a:t>
            </a:r>
          </a:p>
          <a:p>
            <a:pPr marL="457200" indent="-457200">
              <a:buFont typeface="+mj-lt"/>
              <a:buAutoNum type="arabicPeriod"/>
            </a:pPr>
            <a:r>
              <a:rPr lang="en-US" sz="2000" dirty="0"/>
              <a:t>Set your Default preview mode to </a:t>
            </a:r>
            <a:r>
              <a:rPr lang="en-US" sz="2000" b="1" dirty="0"/>
              <a:t>HTML Preview</a:t>
            </a:r>
            <a:endParaRPr lang="en-US" sz="2000" dirty="0"/>
          </a:p>
          <a:p>
            <a:pPr marL="457200" indent="-457200">
              <a:buFont typeface="+mj-lt"/>
              <a:buAutoNum type="arabicPeriod"/>
            </a:pPr>
            <a:r>
              <a:rPr lang="en-US" sz="2000" dirty="0"/>
              <a:t>Under User Point of View, set </a:t>
            </a:r>
            <a:r>
              <a:rPr lang="en-US" sz="2000" b="1" dirty="0"/>
              <a:t>Preview</a:t>
            </a:r>
            <a:r>
              <a:rPr lang="en-US" sz="2000" dirty="0"/>
              <a:t> to </a:t>
            </a:r>
            <a:r>
              <a:rPr lang="en-US" sz="2000" b="1" dirty="0"/>
              <a:t>On</a:t>
            </a:r>
            <a:endParaRPr lang="en-US" sz="2000" dirty="0"/>
          </a:p>
          <a:p>
            <a:pPr marL="0" indent="0">
              <a:buNone/>
            </a:pPr>
            <a:endParaRPr lang="en-US" sz="22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65</a:t>
            </a:fld>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557" y="3254777"/>
            <a:ext cx="2647949" cy="2268536"/>
          </a:xfrm>
          <a:prstGeom prst="rect">
            <a:avLst/>
          </a:prstGeom>
        </p:spPr>
      </p:pic>
      <p:cxnSp>
        <p:nvCxnSpPr>
          <p:cNvPr id="10" name="Elbow Connector 9"/>
          <p:cNvCxnSpPr/>
          <p:nvPr/>
        </p:nvCxnSpPr>
        <p:spPr bwMode="auto">
          <a:xfrm flipV="1">
            <a:off x="3253563" y="3806457"/>
            <a:ext cx="3701611" cy="1190845"/>
          </a:xfrm>
          <a:prstGeom prst="bentConnector3">
            <a:avLst>
              <a:gd name="adj1" fmla="val 50000"/>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ooter Placeholder 5"/>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28412527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Quiz!</a:t>
            </a:r>
          </a:p>
        </p:txBody>
      </p:sp>
      <p:sp>
        <p:nvSpPr>
          <p:cNvPr id="4" name="Content Placeholder 3"/>
          <p:cNvSpPr>
            <a:spLocks noGrp="1"/>
          </p:cNvSpPr>
          <p:nvPr>
            <p:ph idx="1"/>
          </p:nvPr>
        </p:nvSpPr>
        <p:spPr/>
        <p:txBody>
          <a:bodyPr/>
          <a:lstStyle/>
          <a:p>
            <a:pPr marL="0" indent="0">
              <a:buNone/>
            </a:pPr>
            <a:r>
              <a:rPr lang="en-US" dirty="0"/>
              <a:t>1</a:t>
            </a:r>
            <a:r>
              <a:rPr lang="en-US" sz="2400" dirty="0"/>
              <a:t>. True or False:</a:t>
            </a:r>
          </a:p>
          <a:p>
            <a:pPr lvl="1" indent="-457200">
              <a:buSzPct val="80000"/>
              <a:buFont typeface="+mj-lt"/>
              <a:buAutoNum type="alphaLcParenR"/>
            </a:pPr>
            <a:r>
              <a:rPr lang="en-US" sz="2000" dirty="0" err="1"/>
              <a:t>MyOrg</a:t>
            </a:r>
            <a:r>
              <a:rPr lang="en-US" sz="2000" dirty="0"/>
              <a:t> is a pre-designed filter that allows you to focus your efforts on the </a:t>
            </a:r>
            <a:r>
              <a:rPr lang="en-US" sz="2000" dirty="0" err="1"/>
              <a:t>DeptIDs</a:t>
            </a:r>
            <a:r>
              <a:rPr lang="en-US" sz="2000" dirty="0"/>
              <a:t> you want to plan.</a:t>
            </a:r>
          </a:p>
          <a:p>
            <a:pPr lvl="1" indent="-457200">
              <a:buSzPct val="80000"/>
              <a:buFont typeface="+mj-lt"/>
              <a:buAutoNum type="alphaLcParenR"/>
            </a:pPr>
            <a:r>
              <a:rPr lang="en-US" sz="2000" dirty="0"/>
              <a:t>A pie graph on the content pane depicting the status of tasks is useful to me.</a:t>
            </a:r>
          </a:p>
          <a:p>
            <a:pPr lvl="1" indent="-457200">
              <a:buSzPct val="80000"/>
              <a:buFont typeface="+mj-lt"/>
              <a:buAutoNum type="alphaLcParenR"/>
            </a:pPr>
            <a:r>
              <a:rPr lang="en-US" sz="2000" dirty="0"/>
              <a:t>Multiple tabs in </a:t>
            </a:r>
            <a:r>
              <a:rPr lang="en-US" sz="2000" dirty="0" err="1"/>
              <a:t>UPlan</a:t>
            </a:r>
            <a:r>
              <a:rPr lang="en-US" sz="2000" dirty="0"/>
              <a:t> can be open at the same time.</a:t>
            </a:r>
          </a:p>
          <a:p>
            <a:pPr lvl="1" indent="-457200">
              <a:buSzPct val="80000"/>
              <a:buFont typeface="+mj-lt"/>
              <a:buAutoNum type="alphaLcParenR"/>
            </a:pPr>
            <a:r>
              <a:rPr lang="en-US" sz="2000" dirty="0"/>
              <a:t>It is always best to log off of your session when you have completed working in it. </a:t>
            </a:r>
          </a:p>
          <a:p>
            <a:pPr lvl="1" indent="-457200">
              <a:buSzPct val="80000"/>
              <a:buFont typeface="+mj-lt"/>
              <a:buAutoNum type="alphaLcParenR"/>
            </a:pPr>
            <a:endParaRPr lang="en-US" sz="2400" dirty="0"/>
          </a:p>
          <a:p>
            <a:endParaRPr lang="en-US" dirty="0"/>
          </a:p>
          <a:p>
            <a:pPr marL="0" indent="0">
              <a:buNone/>
            </a:pPr>
            <a:endParaRPr lang="en-US" dirty="0"/>
          </a:p>
        </p:txBody>
      </p:sp>
      <p:sp>
        <p:nvSpPr>
          <p:cNvPr id="2" name="Slide Number Placeholder 1"/>
          <p:cNvSpPr>
            <a:spLocks noGrp="1"/>
          </p:cNvSpPr>
          <p:nvPr>
            <p:ph type="sldNum" sz="quarter" idx="4"/>
          </p:nvPr>
        </p:nvSpPr>
        <p:spPr/>
        <p:txBody>
          <a:bodyPr/>
          <a:lstStyle/>
          <a:p>
            <a:pPr>
              <a:defRPr/>
            </a:pPr>
            <a:fld id="{834C7BEB-663B-4B32-BFFC-9FD7CDB5D5F5}" type="slidenum">
              <a:rPr lang="en-US" smtClean="0">
                <a:solidFill>
                  <a:schemeClr val="bg1"/>
                </a:solidFill>
              </a:rPr>
              <a:pPr>
                <a:defRPr/>
              </a:pPr>
              <a:t>66</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a:xfrm>
            <a:off x="8139386" y="6452363"/>
            <a:ext cx="1236257" cy="137980"/>
          </a:xfrm>
        </p:spPr>
        <p:txBody>
          <a:bodyPr/>
          <a:lstStyle/>
          <a:p>
            <a:r>
              <a:rPr lang="en-US" dirty="0"/>
              <a:t>01/12/2024</a:t>
            </a:r>
          </a:p>
        </p:txBody>
      </p:sp>
    </p:spTree>
    <p:extLst>
      <p:ext uri="{BB962C8B-B14F-4D97-AF65-F5344CB8AC3E}">
        <p14:creationId xmlns:p14="http://schemas.microsoft.com/office/powerpoint/2010/main" val="326066759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5" name="Content Placeholder 4"/>
          <p:cNvSpPr>
            <a:spLocks noGrp="1"/>
          </p:cNvSpPr>
          <p:nvPr>
            <p:ph idx="1"/>
          </p:nvPr>
        </p:nvSpPr>
        <p:spPr/>
        <p:txBody>
          <a:bodyPr/>
          <a:lstStyle/>
          <a:p>
            <a:pPr marL="0" indent="0">
              <a:buNone/>
            </a:pPr>
            <a:r>
              <a:rPr lang="en-US" sz="2400" dirty="0"/>
              <a:t>2. What are some of the factors that may influence logic behind spreading data?</a:t>
            </a:r>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67</a:t>
            </a:fld>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80344636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5" name="Content Placeholder 4"/>
          <p:cNvSpPr>
            <a:spLocks noGrp="1"/>
          </p:cNvSpPr>
          <p:nvPr>
            <p:ph idx="1"/>
          </p:nvPr>
        </p:nvSpPr>
        <p:spPr/>
        <p:txBody>
          <a:bodyPr/>
          <a:lstStyle/>
          <a:p>
            <a:pPr marL="0" indent="0">
              <a:buNone/>
            </a:pPr>
            <a:r>
              <a:rPr lang="en-US" sz="2400" dirty="0"/>
              <a:t>3. Can Composite Forms be exported to Excel?</a:t>
            </a:r>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68</a:t>
            </a:fld>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74120848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5" name="Content Placeholder 4"/>
          <p:cNvSpPr>
            <a:spLocks noGrp="1"/>
          </p:cNvSpPr>
          <p:nvPr>
            <p:ph idx="1"/>
          </p:nvPr>
        </p:nvSpPr>
        <p:spPr/>
        <p:txBody>
          <a:bodyPr/>
          <a:lstStyle/>
          <a:p>
            <a:pPr marL="0" indent="0">
              <a:buNone/>
            </a:pPr>
            <a:r>
              <a:rPr lang="en-US" sz="2400" dirty="0"/>
              <a:t>4. What color is a locked cell?</a:t>
            </a:r>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69</a:t>
            </a:fld>
            <a:endParaRPr lang="en-US" dirty="0"/>
          </a:p>
        </p:txBody>
      </p:sp>
      <p:sp>
        <p:nvSpPr>
          <p:cNvPr id="3" name="Footer Placeholder 2"/>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009003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Workspace User Interface Preferences</a:t>
            </a:r>
          </a:p>
        </p:txBody>
      </p:sp>
      <p:sp>
        <p:nvSpPr>
          <p:cNvPr id="3" name="Content Placeholder 2"/>
          <p:cNvSpPr>
            <a:spLocks noGrp="1"/>
          </p:cNvSpPr>
          <p:nvPr>
            <p:ph idx="1"/>
          </p:nvPr>
        </p:nvSpPr>
        <p:spPr>
          <a:xfrm>
            <a:off x="609601" y="1485006"/>
            <a:ext cx="5486399" cy="4741506"/>
          </a:xfrm>
        </p:spPr>
        <p:txBody>
          <a:bodyPr/>
          <a:lstStyle/>
          <a:p>
            <a:pPr marL="0" indent="0">
              <a:buNone/>
            </a:pPr>
            <a:r>
              <a:rPr lang="en-US" sz="2000" dirty="0"/>
              <a:t>When you log on to UPlan, the first screen you see will be blank. </a:t>
            </a:r>
          </a:p>
          <a:p>
            <a:pPr marL="0" indent="0">
              <a:buNone/>
            </a:pPr>
            <a:endParaRPr lang="en-US" sz="2000" dirty="0"/>
          </a:p>
          <a:p>
            <a:pPr marL="0" indent="0">
              <a:buNone/>
            </a:pPr>
            <a:r>
              <a:rPr lang="en-US" sz="2000" b="1" dirty="0"/>
              <a:t>To enable the UPlan Workspace </a:t>
            </a:r>
            <a:r>
              <a:rPr lang="en-US" sz="2000" b="1" dirty="0" err="1"/>
              <a:t>HomePage</a:t>
            </a:r>
            <a:r>
              <a:rPr lang="en-US" sz="2000" b="1" dirty="0"/>
              <a:t>:</a:t>
            </a:r>
          </a:p>
          <a:p>
            <a:pPr marL="746125" lvl="1" indent="-457200">
              <a:buAutoNum type="arabicPeriod"/>
            </a:pPr>
            <a:r>
              <a:rPr lang="en-US" sz="2000" dirty="0"/>
              <a:t>Select</a:t>
            </a:r>
            <a:r>
              <a:rPr lang="en-US" sz="2000" b="1" dirty="0"/>
              <a:t> File &gt; Preferences…</a:t>
            </a:r>
          </a:p>
          <a:p>
            <a:pPr marL="746125" lvl="1" indent="-457200">
              <a:buAutoNum type="arabicPeriod"/>
            </a:pPr>
            <a:r>
              <a:rPr lang="en-US" sz="2000" dirty="0"/>
              <a:t>From the General section, under Default Startup Options, select </a:t>
            </a:r>
            <a:r>
              <a:rPr lang="en-US" sz="2000" b="1" dirty="0"/>
              <a:t>Home</a:t>
            </a:r>
            <a:r>
              <a:rPr lang="en-US" sz="2000" dirty="0"/>
              <a:t> and Click </a:t>
            </a:r>
            <a:r>
              <a:rPr lang="en-US" sz="2000" b="1" dirty="0"/>
              <a:t>OK</a:t>
            </a:r>
          </a:p>
          <a:p>
            <a:pPr marL="746125" lvl="1" indent="-457200">
              <a:buAutoNum type="arabicPeriod"/>
            </a:pPr>
            <a:r>
              <a:rPr lang="en-US" sz="2000" dirty="0"/>
              <a:t>Log Off and Log On again to apply your saved preferences. The UPlan Workspace </a:t>
            </a:r>
            <a:r>
              <a:rPr lang="en-US" sz="2000" dirty="0" err="1"/>
              <a:t>HomePage</a:t>
            </a:r>
            <a:r>
              <a:rPr lang="en-US" sz="2000" dirty="0"/>
              <a:t> appears. </a:t>
            </a: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7</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pic>
        <p:nvPicPr>
          <p:cNvPr id="9" name="Picture 8" descr="Text&#10;&#10;Description automatically generated">
            <a:extLst>
              <a:ext uri="{FF2B5EF4-FFF2-40B4-BE49-F238E27FC236}">
                <a16:creationId xmlns:a16="http://schemas.microsoft.com/office/drawing/2014/main" id="{32F66C78-442A-4DBF-BE8F-ECF81472B7FD}"/>
              </a:ext>
            </a:extLst>
          </p:cNvPr>
          <p:cNvPicPr>
            <a:picLocks noChangeAspect="1"/>
          </p:cNvPicPr>
          <p:nvPr/>
        </p:nvPicPr>
        <p:blipFill>
          <a:blip r:embed="rId3"/>
          <a:stretch>
            <a:fillRect/>
          </a:stretch>
        </p:blipFill>
        <p:spPr>
          <a:xfrm>
            <a:off x="6813040" y="1133996"/>
            <a:ext cx="3593333" cy="12000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4DB3A0A-8A6C-49B9-8D37-A12845AFE641}"/>
              </a:ext>
            </a:extLst>
          </p:cNvPr>
          <p:cNvPicPr>
            <a:picLocks noChangeAspect="1"/>
          </p:cNvPicPr>
          <p:nvPr/>
        </p:nvPicPr>
        <p:blipFill>
          <a:blip r:embed="rId4"/>
          <a:stretch>
            <a:fillRect/>
          </a:stretch>
        </p:blipFill>
        <p:spPr>
          <a:xfrm>
            <a:off x="6813040" y="2559845"/>
            <a:ext cx="4600000" cy="3666667"/>
          </a:xfrm>
          <a:prstGeom prst="rect">
            <a:avLst/>
          </a:prstGeom>
        </p:spPr>
      </p:pic>
    </p:spTree>
    <p:extLst>
      <p:ext uri="{BB962C8B-B14F-4D97-AF65-F5344CB8AC3E}">
        <p14:creationId xmlns:p14="http://schemas.microsoft.com/office/powerpoint/2010/main" val="218163259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to Navigating in UPlan Quiz</a:t>
            </a:r>
          </a:p>
        </p:txBody>
      </p:sp>
      <p:sp>
        <p:nvSpPr>
          <p:cNvPr id="3" name="Content Placeholder 2"/>
          <p:cNvSpPr>
            <a:spLocks noGrp="1"/>
          </p:cNvSpPr>
          <p:nvPr>
            <p:ph idx="1"/>
          </p:nvPr>
        </p:nvSpPr>
        <p:spPr/>
        <p:txBody>
          <a:bodyPr/>
          <a:lstStyle/>
          <a:p>
            <a:pPr marL="514350" indent="-514350">
              <a:buFont typeface="+mj-lt"/>
              <a:buAutoNum type="arabicPeriod"/>
            </a:pPr>
            <a:r>
              <a:rPr lang="en-US" sz="2200" dirty="0"/>
              <a:t>True or False:</a:t>
            </a:r>
          </a:p>
          <a:p>
            <a:pPr marL="1150938" lvl="1" indent="-514350">
              <a:buFont typeface="+mj-lt"/>
              <a:buAutoNum type="alphaLcParenR"/>
            </a:pPr>
            <a:r>
              <a:rPr lang="en-US" dirty="0"/>
              <a:t>True</a:t>
            </a:r>
          </a:p>
          <a:p>
            <a:pPr marL="1150938" lvl="1" indent="-514350">
              <a:buFont typeface="+mj-lt"/>
              <a:buAutoNum type="alphaLcParenR"/>
            </a:pPr>
            <a:r>
              <a:rPr lang="en-US" dirty="0"/>
              <a:t>False</a:t>
            </a:r>
          </a:p>
          <a:p>
            <a:pPr marL="1150938" lvl="1" indent="-514350">
              <a:buFont typeface="+mj-lt"/>
              <a:buAutoNum type="alphaLcParenR"/>
            </a:pPr>
            <a:r>
              <a:rPr lang="en-US" dirty="0"/>
              <a:t>True</a:t>
            </a:r>
          </a:p>
          <a:p>
            <a:pPr marL="1150938" lvl="1" indent="-514350">
              <a:buFont typeface="+mj-lt"/>
              <a:buAutoNum type="alphaLcParenR"/>
            </a:pPr>
            <a:r>
              <a:rPr lang="en-US" dirty="0"/>
              <a:t>True</a:t>
            </a:r>
          </a:p>
          <a:p>
            <a:pPr marL="514350" indent="-514350">
              <a:buFont typeface="+mj-lt"/>
              <a:buAutoNum type="arabicPeriod"/>
            </a:pPr>
            <a:r>
              <a:rPr lang="en-US" sz="2200" dirty="0"/>
              <a:t>Where you enter data and what data already exists.   If you enter data in the YearTotal column, it will spread to the months proportional to the existing data pattern</a:t>
            </a:r>
          </a:p>
          <a:p>
            <a:pPr marL="514350" indent="-514350">
              <a:buFont typeface="+mj-lt"/>
              <a:buAutoNum type="arabicPeriod"/>
            </a:pPr>
            <a:r>
              <a:rPr lang="en-US" sz="2200" dirty="0"/>
              <a:t>Yes, but each section of the composite form will have its own Excel worksheet</a:t>
            </a:r>
          </a:p>
          <a:p>
            <a:pPr marL="514350" indent="-514350">
              <a:buFont typeface="+mj-lt"/>
              <a:buAutoNum type="arabicPeriod"/>
            </a:pPr>
            <a:r>
              <a:rPr lang="en-US" sz="2200" dirty="0"/>
              <a:t>Locked cells appear light brown</a:t>
            </a:r>
          </a:p>
          <a:p>
            <a:endParaRPr lang="en-US" sz="24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70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6" name="Date Placeholder 5"/>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14592931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HomePage</a:t>
            </a:r>
            <a:r>
              <a:rPr lang="en-US" dirty="0"/>
              <a:t> is the gateway for accessing the UPlan</a:t>
            </a:r>
          </a:p>
        </p:txBody>
      </p:sp>
      <p:sp>
        <p:nvSpPr>
          <p:cNvPr id="3" name="Content Placeholder 2"/>
          <p:cNvSpPr>
            <a:spLocks noGrp="1"/>
          </p:cNvSpPr>
          <p:nvPr>
            <p:ph idx="1"/>
          </p:nvPr>
        </p:nvSpPr>
        <p:spPr>
          <a:xfrm>
            <a:off x="526849" y="1423248"/>
            <a:ext cx="4271293" cy="4011503"/>
          </a:xfrm>
        </p:spPr>
        <p:txBody>
          <a:bodyPr/>
          <a:lstStyle/>
          <a:p>
            <a:r>
              <a:rPr lang="en-US" sz="2000" b="1" dirty="0" err="1"/>
              <a:t>Recents</a:t>
            </a:r>
            <a:r>
              <a:rPr lang="en-US" sz="2000" b="1" dirty="0"/>
              <a:t> </a:t>
            </a:r>
            <a:r>
              <a:rPr lang="en-US" sz="2000" dirty="0"/>
              <a:t>show the items you use frequently </a:t>
            </a:r>
          </a:p>
          <a:p>
            <a:r>
              <a:rPr lang="en-US" sz="2000" b="1" dirty="0"/>
              <a:t>Applications </a:t>
            </a:r>
            <a:r>
              <a:rPr lang="en-US" sz="2000" dirty="0"/>
              <a:t>direct you to the UPlan applications </a:t>
            </a:r>
            <a:r>
              <a:rPr lang="en-US" sz="2000" dirty="0" err="1"/>
              <a:t>UCSFPlan</a:t>
            </a:r>
            <a:r>
              <a:rPr lang="en-US" sz="2000" dirty="0"/>
              <a:t> and </a:t>
            </a:r>
            <a:r>
              <a:rPr lang="en-US" sz="2000" dirty="0" err="1"/>
              <a:t>CommtPln</a:t>
            </a:r>
            <a:endParaRPr lang="en-US" sz="2000" dirty="0"/>
          </a:p>
          <a:p>
            <a:r>
              <a:rPr lang="en-US" sz="2000" b="1" dirty="0"/>
              <a:t>Explore</a:t>
            </a:r>
            <a:r>
              <a:rPr lang="en-US" sz="2000" dirty="0"/>
              <a:t> will take you to Hyperion Financial Reports (FR)</a:t>
            </a:r>
          </a:p>
          <a:p>
            <a:pPr lvl="2"/>
            <a:endParaRPr lang="en-US" sz="1200" dirty="0"/>
          </a:p>
          <a:p>
            <a:pPr marL="50800" indent="0">
              <a:buNone/>
            </a:pPr>
            <a:endParaRPr lang="en-US" sz="2000" dirty="0"/>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a:t>Budget and Resource Management</a:t>
            </a:r>
            <a:endParaRPr lang="en-US" dirty="0"/>
          </a:p>
        </p:txBody>
      </p:sp>
      <p:sp>
        <p:nvSpPr>
          <p:cNvPr id="7" name="Date Placeholder 6"/>
          <p:cNvSpPr>
            <a:spLocks noGrp="1"/>
          </p:cNvSpPr>
          <p:nvPr>
            <p:ph type="dt" sz="half" idx="2"/>
          </p:nvPr>
        </p:nvSpPr>
        <p:spPr/>
        <p:txBody>
          <a:bodyPr/>
          <a:lstStyle/>
          <a:p>
            <a:r>
              <a:rPr lang="en-US" dirty="0"/>
              <a:t>01/12/2024</a:t>
            </a:r>
          </a:p>
        </p:txBody>
      </p:sp>
      <p:pic>
        <p:nvPicPr>
          <p:cNvPr id="9" name="Picture 8">
            <a:extLst>
              <a:ext uri="{FF2B5EF4-FFF2-40B4-BE49-F238E27FC236}">
                <a16:creationId xmlns:a16="http://schemas.microsoft.com/office/drawing/2014/main" id="{5D754F26-DBD0-3A52-6CBB-7BE4E3DF21D1}"/>
              </a:ext>
            </a:extLst>
          </p:cNvPr>
          <p:cNvPicPr>
            <a:picLocks noChangeAspect="1"/>
          </p:cNvPicPr>
          <p:nvPr/>
        </p:nvPicPr>
        <p:blipFill>
          <a:blip r:embed="rId3"/>
          <a:stretch>
            <a:fillRect/>
          </a:stretch>
        </p:blipFill>
        <p:spPr>
          <a:xfrm>
            <a:off x="4798142" y="1028681"/>
            <a:ext cx="6737365" cy="4811400"/>
          </a:xfrm>
          <a:prstGeom prst="rect">
            <a:avLst/>
          </a:prstGeom>
        </p:spPr>
      </p:pic>
    </p:spTree>
    <p:extLst>
      <p:ext uri="{BB962C8B-B14F-4D97-AF65-F5344CB8AC3E}">
        <p14:creationId xmlns:p14="http://schemas.microsoft.com/office/powerpoint/2010/main" val="33189238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open a UPlan Application, simply click on the link from the </a:t>
            </a:r>
            <a:r>
              <a:rPr lang="en-US" dirty="0" err="1"/>
              <a:t>HomePage</a:t>
            </a:r>
            <a:endParaRPr lang="en-US" dirty="0"/>
          </a:p>
        </p:txBody>
      </p:sp>
      <p:sp>
        <p:nvSpPr>
          <p:cNvPr id="3" name="Content Placeholder 2"/>
          <p:cNvSpPr>
            <a:spLocks noGrp="1"/>
          </p:cNvSpPr>
          <p:nvPr>
            <p:ph idx="1"/>
          </p:nvPr>
        </p:nvSpPr>
        <p:spPr/>
        <p:txBody>
          <a:bodyPr/>
          <a:lstStyle/>
          <a:p>
            <a:r>
              <a:rPr lang="en-US" sz="2000" dirty="0"/>
              <a:t>You can open multiple applications at once, including second instances of the same application</a:t>
            </a:r>
            <a:endParaRPr lang="en-US" sz="2000" b="1" dirty="0"/>
          </a:p>
          <a:p>
            <a:r>
              <a:rPr lang="en-US" sz="2000" dirty="0"/>
              <a:t>A new tab appears below the masthead when you open an application, form or report</a:t>
            </a:r>
          </a:p>
          <a:p>
            <a:pPr lvl="1"/>
            <a:r>
              <a:rPr lang="en-US" dirty="0"/>
              <a:t>Allows you to have multiple items open at the same time</a:t>
            </a:r>
          </a:p>
          <a:p>
            <a:pPr lvl="1"/>
            <a:r>
              <a:rPr lang="en-US" dirty="0"/>
              <a:t>Allows movement between pages by clicking the appropriate tab heading</a:t>
            </a:r>
          </a:p>
          <a:p>
            <a:pPr lvl="1"/>
            <a:r>
              <a:rPr lang="en-US" dirty="0"/>
              <a:t>A tab can be closed by clicking the </a:t>
            </a:r>
            <a:r>
              <a:rPr lang="en-US" b="1" dirty="0"/>
              <a:t>Close</a:t>
            </a:r>
            <a:r>
              <a:rPr lang="en-US" dirty="0"/>
              <a:t>  “x” button on the tab</a:t>
            </a:r>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9</a:t>
            </a:fld>
            <a:endParaRPr lang="en-US" dirty="0">
              <a:solidFill>
                <a:schemeClr val="bg1"/>
              </a:solidFill>
            </a:endParaRPr>
          </a:p>
        </p:txBody>
      </p:sp>
      <p:sp>
        <p:nvSpPr>
          <p:cNvPr id="6" name="Footer Placeholder 5"/>
          <p:cNvSpPr>
            <a:spLocks noGrp="1"/>
          </p:cNvSpPr>
          <p:nvPr>
            <p:ph type="ftr" sz="quarter" idx="3"/>
          </p:nvPr>
        </p:nvSpPr>
        <p:spPr/>
        <p:txBody>
          <a:bodyPr/>
          <a:lstStyle/>
          <a:p>
            <a:r>
              <a:rPr lang="en-US"/>
              <a:t>Budget and Resource Management</a:t>
            </a:r>
            <a:endParaRPr lang="en-US" dirty="0"/>
          </a:p>
        </p:txBody>
      </p:sp>
      <p:pic>
        <p:nvPicPr>
          <p:cNvPr id="7" name="Picture 6"/>
          <p:cNvPicPr>
            <a:picLocks noChangeAspect="1"/>
          </p:cNvPicPr>
          <p:nvPr/>
        </p:nvPicPr>
        <p:blipFill>
          <a:blip r:embed="rId3"/>
          <a:stretch>
            <a:fillRect/>
          </a:stretch>
        </p:blipFill>
        <p:spPr>
          <a:xfrm>
            <a:off x="3361877" y="3759228"/>
            <a:ext cx="5283861" cy="802612"/>
          </a:xfrm>
          <a:prstGeom prst="rect">
            <a:avLst/>
          </a:prstGeom>
        </p:spPr>
      </p:pic>
      <p:sp>
        <p:nvSpPr>
          <p:cNvPr id="5" name="Date Placeholder 4"/>
          <p:cNvSpPr>
            <a:spLocks noGrp="1"/>
          </p:cNvSpPr>
          <p:nvPr>
            <p:ph type="dt" sz="half" idx="2"/>
          </p:nvPr>
        </p:nvSpPr>
        <p:spPr/>
        <p:txBody>
          <a:bodyPr/>
          <a:lstStyle/>
          <a:p>
            <a:r>
              <a:rPr lang="en-US" dirty="0"/>
              <a:t>01/12/2024</a:t>
            </a:r>
          </a:p>
        </p:txBody>
      </p:sp>
    </p:spTree>
    <p:extLst>
      <p:ext uri="{BB962C8B-B14F-4D97-AF65-F5344CB8AC3E}">
        <p14:creationId xmlns:p14="http://schemas.microsoft.com/office/powerpoint/2010/main" val="2250787287"/>
      </p:ext>
    </p:extLst>
  </p:cSld>
  <p:clrMapOvr>
    <a:masterClrMapping/>
  </p:clrMapOvr>
  <p:transition>
    <p:fade/>
  </p:transition>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7061</TotalTime>
  <Words>6119</Words>
  <Application>Microsoft Office PowerPoint</Application>
  <PresentationFormat>Widescreen</PresentationFormat>
  <Paragraphs>978</Paragraphs>
  <Slides>70</Slides>
  <Notes>70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70</vt:i4>
      </vt:variant>
    </vt:vector>
  </HeadingPairs>
  <TitlesOfParts>
    <vt:vector size="83" baseType="lpstr">
      <vt:lpstr>Arial</vt:lpstr>
      <vt:lpstr>Calibri</vt:lpstr>
      <vt:lpstr>Garamond</vt:lpstr>
      <vt:lpstr>Helvetica</vt:lpstr>
      <vt:lpstr>Wingdings</vt:lpstr>
      <vt:lpstr>Primary Design</vt:lpstr>
      <vt:lpstr>Secondary Design - logo / no line</vt:lpstr>
      <vt:lpstr>Overflow Design - no logo / no line</vt:lpstr>
      <vt:lpstr>1_Primary Design</vt:lpstr>
      <vt:lpstr>2_Primary Design</vt:lpstr>
      <vt:lpstr>UCSF PPT Template</vt:lpstr>
      <vt:lpstr>UCSF PPT Template-Blue</vt:lpstr>
      <vt:lpstr>UCSF PPT Template-Blue Bar</vt:lpstr>
      <vt:lpstr>Navigating in UPlan</vt:lpstr>
      <vt:lpstr>PowerPoint Presentation</vt:lpstr>
      <vt:lpstr>Contents</vt:lpstr>
      <vt:lpstr>Getting Started in UPlan</vt:lpstr>
      <vt:lpstr>Logging on to UPlan </vt:lpstr>
      <vt:lpstr>Logging Off UPlan</vt:lpstr>
      <vt:lpstr>Workspace User Interface Preferences</vt:lpstr>
      <vt:lpstr>The HomePage is the gateway for accessing the UPlan</vt:lpstr>
      <vt:lpstr>To open a UPlan Application, simply click on the link from the HomePage</vt:lpstr>
      <vt:lpstr>You have several options for opening UPlan applications</vt:lpstr>
      <vt:lpstr>Each application page is divided into two sections</vt:lpstr>
      <vt:lpstr>“My Task List” provides links to forms and reports</vt:lpstr>
      <vt:lpstr>The Task List Status buttons at the bottom of the window are not used</vt:lpstr>
      <vt:lpstr>PowerPoint Presentation</vt:lpstr>
      <vt:lpstr>Menus in the masthead help you perform actions</vt:lpstr>
      <vt:lpstr>The UPlan toolbar provides several options for navigating within Workspace</vt:lpstr>
      <vt:lpstr>Toolbar Icon Functionality</vt:lpstr>
      <vt:lpstr>PowerPoint Presentation</vt:lpstr>
      <vt:lpstr>Preferences may be set to indicate how certain items display within an application</vt:lpstr>
      <vt:lpstr>PowerPoint Presentation</vt:lpstr>
      <vt:lpstr>“Forms” are the UPlan screens for entering or retrieving data </vt:lpstr>
      <vt:lpstr>Within each form, some or all of these common steps may be performed</vt:lpstr>
      <vt:lpstr>Forms can be accessed in three ways </vt:lpstr>
      <vt:lpstr>UPlan contains three types of forms</vt:lpstr>
      <vt:lpstr>Forms in UPlan</vt:lpstr>
      <vt:lpstr>Composite Forms include multiple tabs or panes to improve navigation</vt:lpstr>
      <vt:lpstr>Parts of a Form</vt:lpstr>
      <vt:lpstr>Point of View and Page Filters determine what data appears on your form</vt:lpstr>
      <vt:lpstr>Selecting Page Filters</vt:lpstr>
      <vt:lpstr>An intersection is a specific combination of dimension members</vt:lpstr>
      <vt:lpstr>Cell shading helps users differentiate information</vt:lpstr>
      <vt:lpstr>Columns will hold one or more dimensions</vt:lpstr>
      <vt:lpstr>Rows will also hold some number of dimensions</vt:lpstr>
      <vt:lpstr>Runtime Prompts are dialog boxes that appear, requiring additional information</vt:lpstr>
      <vt:lpstr>The Member Selection dialog box is a frequently-used tool  </vt:lpstr>
      <vt:lpstr>Data can be entered into writable intersections (white cells)</vt:lpstr>
      <vt:lpstr>To enter data, click on the cell until an inner white box appears</vt:lpstr>
      <vt:lpstr>Data entered in the YearTotal column will spread to individual months</vt:lpstr>
      <vt:lpstr>Save your data early and often</vt:lpstr>
      <vt:lpstr>Data Precision and Rounding</vt:lpstr>
      <vt:lpstr>Exporting Forms to Excel Spreadsheets</vt:lpstr>
      <vt:lpstr>Other Tips and Tricks</vt:lpstr>
      <vt:lpstr>PowerPoint Presentation</vt:lpstr>
      <vt:lpstr>Many actions in UPlan are achieved via right-click menus </vt:lpstr>
      <vt:lpstr>The Adjust Data option enables value or percentage changes to data</vt:lpstr>
      <vt:lpstr>Spreading distributes data from YearTotal to individual months  </vt:lpstr>
      <vt:lpstr>Grid Spread is similar to spreading, but allows more control</vt:lpstr>
      <vt:lpstr>Grid Spread is a sub-menu option under the Adjust right-click selection</vt:lpstr>
      <vt:lpstr>At various times, planners will want to add a Row to the data entry form</vt:lpstr>
      <vt:lpstr>In some cases, it is also possible to remove a row</vt:lpstr>
      <vt:lpstr>Cell Comments allow planners to add or edit background information</vt:lpstr>
      <vt:lpstr>Supporting Detail allows users to document how a value is calculated</vt:lpstr>
      <vt:lpstr>Locking prevents data in those cells from being over-written</vt:lpstr>
      <vt:lpstr>If desired, you can hide rows with no data</vt:lpstr>
      <vt:lpstr>Forms can be filtered based on rows or columns</vt:lpstr>
      <vt:lpstr>Filtering Rows or Columns in Forms (cont’d)</vt:lpstr>
      <vt:lpstr>PowerPoint Presentation</vt:lpstr>
      <vt:lpstr>UPlan Reporting</vt:lpstr>
      <vt:lpstr>UPlan Form Reports are accessible from the Task List</vt:lpstr>
      <vt:lpstr>Hyperion Financial Reports (FR) are accessed using the Explore button</vt:lpstr>
      <vt:lpstr>To run a Hyperion FR Reports, click Explore</vt:lpstr>
      <vt:lpstr>Running Hyperion FR Reports (cont.)</vt:lpstr>
      <vt:lpstr>Selecting POV Members</vt:lpstr>
      <vt:lpstr>Selecting POV Members (cont.)</vt:lpstr>
      <vt:lpstr>Setting Preferences for Hyperion FR Reports</vt:lpstr>
      <vt:lpstr>Review Quiz!</vt:lpstr>
      <vt:lpstr>Quiz!</vt:lpstr>
      <vt:lpstr>Quiz!</vt:lpstr>
      <vt:lpstr>Quiz!</vt:lpstr>
      <vt:lpstr>Answers to Navigating in UPlan Quiz</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Denton, Steven</cp:lastModifiedBy>
  <cp:revision>411</cp:revision>
  <cp:lastPrinted>2019-02-05T22:40:36Z</cp:lastPrinted>
  <dcterms:created xsi:type="dcterms:W3CDTF">2008-05-30T21:40:53Z</dcterms:created>
  <dcterms:modified xsi:type="dcterms:W3CDTF">2024-01-13T00:10:51Z</dcterms:modified>
</cp:coreProperties>
</file>