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2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ughn, Cheryl" initials="VC" lastIdx="2" clrIdx="0">
    <p:extLst>
      <p:ext uri="{19B8F6BF-5375-455C-9EA6-DF929625EA0E}">
        <p15:presenceInfo xmlns:p15="http://schemas.microsoft.com/office/powerpoint/2012/main" userId="S-1-5-21-2695169584-3817918341-3537416689-2290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88945" autoAdjust="0"/>
  </p:normalViewPr>
  <p:slideViewPr>
    <p:cSldViewPr snapToGrid="0" showGuides="1">
      <p:cViewPr>
        <p:scale>
          <a:sx n="75" d="100"/>
          <a:sy n="75" d="100"/>
        </p:scale>
        <p:origin x="389" y="-86"/>
      </p:cViewPr>
      <p:guideLst>
        <p:guide orient="horz" pos="1056"/>
        <p:guide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83C6C-3D49-41B2-A1DC-3F43044CB43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A2796-2E63-498D-B15C-12422C951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A2796-2E63-498D-B15C-12422C951C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62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2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7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26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0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49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9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0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9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3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0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DB9F4-F472-48D6-82DD-D5FCA12819A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97DDA-B6FD-47D4-95F8-226F8A25B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2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hannah.lutz@ucsf.edu?subject=Scheduling%20for%20Mike%20Clu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7E8C0AE-DCAD-5416-0833-3E1002350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00028" y="4252926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E419B68-C219-4EE5-9AA0-970C19E52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3370" y="2787798"/>
            <a:ext cx="0" cy="5669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918308" y="3089799"/>
            <a:ext cx="0" cy="2743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304978" y="3092502"/>
            <a:ext cx="7607808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433010" y="4253914"/>
            <a:ext cx="0" cy="96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F705A7D-B771-4529-B7BE-E1A857B39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881744" y="4251665"/>
            <a:ext cx="0" cy="96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76794" y="2297256"/>
            <a:ext cx="1672566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F698813-BA34-4774-E175-DA8D03136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391190" y="6366280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303780" y="3088284"/>
            <a:ext cx="0" cy="2651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1766" y="4100738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FFF58A7-EF3F-4B3A-AA1E-64E829EFF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766672" y="462578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14DC6047-0DDC-4C5A-87D2-5EC1A7937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768544" y="5207654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90B80993-DF95-4B12-B36E-958AA6105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0320579" y="4626351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60A8C04-067F-4547-8503-3102B7105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0311853" y="520618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39A1DDDC-2DB8-4FF0-B356-6794675C6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1200028" y="4256318"/>
            <a:ext cx="2286000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98E93E2-46E7-F280-C03A-2E4DFE17B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927409" y="4252926"/>
            <a:ext cx="2340864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DAC22CA-97E6-BB48-3D46-06BE4F395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30045" y="4255394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4B9E7C1-65D9-84F1-8585-0CD4D15C8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684078" y="4255394"/>
            <a:ext cx="0" cy="96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F5855A9-FC43-1ED9-8130-6DFBB5317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5352" y="1490906"/>
            <a:ext cx="0" cy="3108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F24744F-A666-AE1F-133B-5134084F7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298984" y="4105029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2D1775B-A0E2-77BD-D0AD-5EE77D38D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391740" y="463035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CEDE707-D283-FBE9-0C13-763B10251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563755" y="4634303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DC95AD5-FB1F-DDC0-6C8F-6BFE17EA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21553" y="4632454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BBECF8A-BE61-C95B-F3B9-95DED053D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559299" y="5210375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372FE49C-9028-B4F7-D1FF-A428291133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64353" y="4255367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5D744076-907C-8401-2EA1-FD8B5A2C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40425" y="4635008"/>
            <a:ext cx="0" cy="11521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4F6495A-48D7-A89F-9793-D0D15A513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18189" y="5210375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F06541A-1FDF-DD4E-FE8B-53E49A903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21081" y="5783614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4A54A6A9-9930-6B08-3FAC-81B1DF9A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506574" y="4632454"/>
            <a:ext cx="2937" cy="17338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30B188C-4F45-1C1C-5CFB-8BC970CB3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387702" y="5210375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7D841367-5DD2-454F-12C3-843F7E6CA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387822" y="5783726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94F8152-2303-F24E-C261-B97CF5BC5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38605" y="4628554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FB03046-6C1F-FD73-57CF-DBB3B5C42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52539" y="4630721"/>
            <a:ext cx="0" cy="11521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460263-4276-056A-0C33-1A010234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38486" y="5207654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539525A0-DDBE-7150-59FD-BB111673E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83960" y="4259399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F7B30EF-529E-4F7F-2C23-F5834F048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923101" y="4103951"/>
            <a:ext cx="0" cy="15544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451DC85-C67D-8459-0549-5CAEC1F5F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9922438" y="4254944"/>
            <a:ext cx="512064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83C1B5-BF3B-971B-0A35-C58A9456C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933667" y="5778869"/>
            <a:ext cx="118872" cy="21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3FAF1E26-6006-93CA-0A7D-BAFCEAD09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7777625" y="558177"/>
            <a:ext cx="3635611" cy="5566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Budget &amp; Resource Management Organizational Chart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9F7BC32-CA55-6A36-15D5-AD5E6DA36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93" y="563398"/>
            <a:ext cx="2743200" cy="608666"/>
          </a:xfrm>
          <a:prstGeom prst="rect">
            <a:avLst/>
          </a:prstGeom>
        </p:spPr>
      </p:pic>
      <p:sp>
        <p:nvSpPr>
          <p:cNvPr id="19" name="object 3">
            <a:extLst>
              <a:ext uri="{FF2B5EF4-FFF2-40B4-BE49-F238E27FC236}">
                <a16:creationId xmlns:a16="http://schemas.microsoft.com/office/drawing/2014/main" id="{6DB8B600-459F-D6B0-F6A7-B413E33832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69536" y="1203885"/>
            <a:ext cx="3064131" cy="3661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Budget &amp; Resource Management</a:t>
            </a:r>
          </a:p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1100" b="0" i="1" u="none" strike="noStrike" kern="1200" cap="none" spc="-1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August </a:t>
            </a:r>
            <a:r>
              <a:rPr kumimoji="0" lang="en-US" sz="1100" b="0" i="1" u="none" strike="noStrike" kern="1200" cap="none" spc="-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2026</a:t>
            </a:r>
          </a:p>
        </p:txBody>
      </p:sp>
      <p:sp>
        <p:nvSpPr>
          <p:cNvPr id="38" name="Freeform 28" descr="Erin Gore&#10;Senior Vice Chancellor&#10;Finance &amp; Administration&#10;">
            <a:extLst>
              <a:ext uri="{FF2B5EF4-FFF2-40B4-BE49-F238E27FC236}">
                <a16:creationId xmlns:a16="http://schemas.microsoft.com/office/drawing/2014/main" id="{EEB4B372-48FF-765F-2489-7C38CD052913}"/>
              </a:ext>
            </a:extLst>
          </p:cNvPr>
          <p:cNvSpPr/>
          <p:nvPr/>
        </p:nvSpPr>
        <p:spPr>
          <a:xfrm>
            <a:off x="5044226" y="520708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Erin Gore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Finance &amp; Administration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29" name="Freeform 28" descr="Mike Clune&#10;Senior Associate Vice Chancellor&#10;&amp; Chief Financial Officer&#10;Budget &amp; Resource Management&#10;"/>
          <p:cNvSpPr/>
          <p:nvPr/>
        </p:nvSpPr>
        <p:spPr>
          <a:xfrm>
            <a:off x="5044226" y="1816513"/>
            <a:ext cx="2103120" cy="959267"/>
          </a:xfrm>
          <a:custGeom>
            <a:avLst/>
            <a:gdLst>
              <a:gd name="connsiteX0" fmla="*/ 0 w 1896717"/>
              <a:gd name="connsiteY0" fmla="*/ 0 h 763512"/>
              <a:gd name="connsiteX1" fmla="*/ 1896717 w 1896717"/>
              <a:gd name="connsiteY1" fmla="*/ 0 h 763512"/>
              <a:gd name="connsiteX2" fmla="*/ 1896717 w 1896717"/>
              <a:gd name="connsiteY2" fmla="*/ 763512 h 763512"/>
              <a:gd name="connsiteX3" fmla="*/ 0 w 1896717"/>
              <a:gd name="connsiteY3" fmla="*/ 763512 h 763512"/>
              <a:gd name="connsiteX4" fmla="*/ 0 w 1896717"/>
              <a:gd name="connsiteY4" fmla="*/ 0 h 763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6717" h="763512">
                <a:moveTo>
                  <a:pt x="0" y="0"/>
                </a:moveTo>
                <a:lnTo>
                  <a:pt x="1896717" y="0"/>
                </a:lnTo>
                <a:lnTo>
                  <a:pt x="1896717" y="763512"/>
                </a:lnTo>
                <a:lnTo>
                  <a:pt x="0" y="763512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Mike Clune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Senior Associate Vice Chancellor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&amp; Chief Financial Officer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dirty="0">
                <a:latin typeface="HelveticaNeueLT Std" panose="020B0604020202020204" pitchFamily="34" charset="0"/>
              </a:rPr>
              <a:t>Budget &amp; Resource Management</a:t>
            </a:r>
            <a:endParaRPr lang="en-US" sz="1000" kern="1200" dirty="0">
              <a:latin typeface="HelveticaNeueLT Std" panose="020B0604020202020204" pitchFamily="34" charset="0"/>
            </a:endParaRPr>
          </a:p>
        </p:txBody>
      </p:sp>
      <p:sp>
        <p:nvSpPr>
          <p:cNvPr id="50" name="Freeform 49" descr="For Scheduling Inquiries:&#10;Hannah Lutz&#10;hannah.lutz@ucsf.edu&#10;">
            <a:hlinkClick r:id="rId4"/>
          </p:cNvPr>
          <p:cNvSpPr/>
          <p:nvPr/>
        </p:nvSpPr>
        <p:spPr>
          <a:xfrm>
            <a:off x="8866053" y="1917700"/>
            <a:ext cx="2103120" cy="758952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For Scheduling Inquiries: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>
                <a:latin typeface="HelveticaNeueLT Std" panose="020B0604020202020204" pitchFamily="34" charset="0"/>
              </a:rPr>
              <a:t>Hannah Lutz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kern="1200" dirty="0">
                <a:latin typeface="HelveticaNeueLT Std" panose="020B0604020202020204" pitchFamily="34" charset="0"/>
              </a:rPr>
              <a:t>hannah.lutz@ucsf.edu</a:t>
            </a:r>
          </a:p>
        </p:txBody>
      </p:sp>
      <p:sp>
        <p:nvSpPr>
          <p:cNvPr id="30" name="Freeform 29" descr="Jerome Sak&#10;Executive Director&#10;Financial Planning &amp;&#10;Institutional Analysis&#10;"/>
          <p:cNvSpPr/>
          <p:nvPr/>
        </p:nvSpPr>
        <p:spPr>
          <a:xfrm>
            <a:off x="1383488" y="3361941"/>
            <a:ext cx="1828800" cy="731520"/>
          </a:xfrm>
          <a:custGeom>
            <a:avLst/>
            <a:gdLst>
              <a:gd name="connsiteX0" fmla="*/ 0 w 1580511"/>
              <a:gd name="connsiteY0" fmla="*/ 0 h 680420"/>
              <a:gd name="connsiteX1" fmla="*/ 1580511 w 1580511"/>
              <a:gd name="connsiteY1" fmla="*/ 0 h 680420"/>
              <a:gd name="connsiteX2" fmla="*/ 1580511 w 1580511"/>
              <a:gd name="connsiteY2" fmla="*/ 680420 h 680420"/>
              <a:gd name="connsiteX3" fmla="*/ 0 w 1580511"/>
              <a:gd name="connsiteY3" fmla="*/ 680420 h 680420"/>
              <a:gd name="connsiteX4" fmla="*/ 0 w 1580511"/>
              <a:gd name="connsiteY4" fmla="*/ 0 h 680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0511" h="680420">
                <a:moveTo>
                  <a:pt x="0" y="0"/>
                </a:moveTo>
                <a:lnTo>
                  <a:pt x="1580511" y="0"/>
                </a:lnTo>
                <a:lnTo>
                  <a:pt x="1580511" y="680420"/>
                </a:lnTo>
                <a:lnTo>
                  <a:pt x="0" y="680420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>
                <a:latin typeface="HelveticaNeueLT Std"/>
              </a:rPr>
              <a:t>Jerome Sak</a:t>
            </a:r>
            <a:endParaRPr lang="en-US" sz="1000" b="1" kern="12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Executive Director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Financial Planning &amp;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Institutional Analysis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35" name="Freeform 34" descr="Michael Baldelli&#10;Executive Director&#10;Operating Budget, Recharge Review&#10;&amp; Resource Administration&#10;"/>
          <p:cNvSpPr/>
          <p:nvPr/>
        </p:nvSpPr>
        <p:spPr>
          <a:xfrm>
            <a:off x="5180366" y="3364810"/>
            <a:ext cx="1828800" cy="731213"/>
          </a:xfrm>
          <a:custGeom>
            <a:avLst/>
            <a:gdLst>
              <a:gd name="connsiteX0" fmla="*/ 0 w 1396982"/>
              <a:gd name="connsiteY0" fmla="*/ 0 h 575505"/>
              <a:gd name="connsiteX1" fmla="*/ 1396982 w 1396982"/>
              <a:gd name="connsiteY1" fmla="*/ 0 h 575505"/>
              <a:gd name="connsiteX2" fmla="*/ 1396982 w 1396982"/>
              <a:gd name="connsiteY2" fmla="*/ 575505 h 575505"/>
              <a:gd name="connsiteX3" fmla="*/ 0 w 1396982"/>
              <a:gd name="connsiteY3" fmla="*/ 575505 h 575505"/>
              <a:gd name="connsiteX4" fmla="*/ 0 w 1396982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82" h="575505">
                <a:moveTo>
                  <a:pt x="0" y="0"/>
                </a:moveTo>
                <a:lnTo>
                  <a:pt x="1396982" y="0"/>
                </a:lnTo>
                <a:lnTo>
                  <a:pt x="1396982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dirty="0">
                <a:latin typeface="HelveticaNeueLT Std"/>
              </a:rPr>
              <a:t>Michael Baldelli</a:t>
            </a:r>
            <a:endParaRPr lang="en-US" sz="1000" b="1" kern="12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Executive Director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Operating Budget, Recharge Review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/>
              </a:rPr>
              <a:t>&amp; Resource Administration</a:t>
            </a:r>
          </a:p>
        </p:txBody>
      </p:sp>
      <p:sp>
        <p:nvSpPr>
          <p:cNvPr id="43" name="Freeform 42" descr="Darryl Lim&#10;Director&#10;Costing &amp; Cost Recovery&#10;Policy &amp; Analysis&#10;"/>
          <p:cNvSpPr/>
          <p:nvPr/>
        </p:nvSpPr>
        <p:spPr>
          <a:xfrm>
            <a:off x="9006757" y="3370108"/>
            <a:ext cx="1828800" cy="731520"/>
          </a:xfrm>
          <a:custGeom>
            <a:avLst/>
            <a:gdLst>
              <a:gd name="connsiteX0" fmla="*/ 0 w 1396982"/>
              <a:gd name="connsiteY0" fmla="*/ 0 h 575505"/>
              <a:gd name="connsiteX1" fmla="*/ 1396982 w 1396982"/>
              <a:gd name="connsiteY1" fmla="*/ 0 h 575505"/>
              <a:gd name="connsiteX2" fmla="*/ 1396982 w 1396982"/>
              <a:gd name="connsiteY2" fmla="*/ 575505 h 575505"/>
              <a:gd name="connsiteX3" fmla="*/ 0 w 1396982"/>
              <a:gd name="connsiteY3" fmla="*/ 575505 h 575505"/>
              <a:gd name="connsiteX4" fmla="*/ 0 w 1396982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82" h="575505">
                <a:moveTo>
                  <a:pt x="0" y="0"/>
                </a:moveTo>
                <a:lnTo>
                  <a:pt x="1396982" y="0"/>
                </a:lnTo>
                <a:lnTo>
                  <a:pt x="1396982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  <a:ln w="25400" cmpd="dbl"/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000" b="1" kern="1200" dirty="0">
                <a:latin typeface="HelveticaNeueLT Std" panose="020B0604020202020204" pitchFamily="34" charset="0"/>
              </a:rPr>
              <a:t>Darryl Lim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Director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Costing &amp; Cost Recovery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/>
              </a:rPr>
              <a:t>Policy &amp; Analysis</a:t>
            </a:r>
          </a:p>
        </p:txBody>
      </p:sp>
      <p:sp>
        <p:nvSpPr>
          <p:cNvPr id="10" name="Freeform 32" descr="Vacant&#10;">
            <a:extLst>
              <a:ext uri="{FF2B5EF4-FFF2-40B4-BE49-F238E27FC236}">
                <a16:creationId xmlns:a16="http://schemas.microsoft.com/office/drawing/2014/main" id="{CEC339E0-FF79-CA22-7670-29C4FAF4ED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44786" y="4410815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  <a:endParaRPr lang="en-US" sz="800" dirty="0">
              <a:latin typeface="HelveticaNeueLT Std" panose="020B0604020202020204" pitchFamily="34" charset="0"/>
            </a:endParaRPr>
          </a:p>
        </p:txBody>
      </p:sp>
      <p:sp>
        <p:nvSpPr>
          <p:cNvPr id="53" name="Freeform 52" descr="Denis Nepveu&#10;"/>
          <p:cNvSpPr/>
          <p:nvPr/>
        </p:nvSpPr>
        <p:spPr>
          <a:xfrm>
            <a:off x="1850582" y="4410815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Denis Nepveu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Director-Resource Planning</a:t>
            </a:r>
          </a:p>
        </p:txBody>
      </p:sp>
      <p:sp>
        <p:nvSpPr>
          <p:cNvPr id="34" name="Freeform 33" descr="Ljubomir Stajic&#10;"/>
          <p:cNvSpPr/>
          <p:nvPr/>
        </p:nvSpPr>
        <p:spPr>
          <a:xfrm>
            <a:off x="1848978" y="4992641"/>
            <a:ext cx="914400" cy="429768"/>
          </a:xfrm>
          <a:custGeom>
            <a:avLst/>
            <a:gdLst>
              <a:gd name="connsiteX0" fmla="*/ 0 w 1346487"/>
              <a:gd name="connsiteY0" fmla="*/ 0 h 575505"/>
              <a:gd name="connsiteX1" fmla="*/ 1346487 w 1346487"/>
              <a:gd name="connsiteY1" fmla="*/ 0 h 575505"/>
              <a:gd name="connsiteX2" fmla="*/ 1346487 w 1346487"/>
              <a:gd name="connsiteY2" fmla="*/ 575505 h 575505"/>
              <a:gd name="connsiteX3" fmla="*/ 0 w 1346487"/>
              <a:gd name="connsiteY3" fmla="*/ 575505 h 575505"/>
              <a:gd name="connsiteX4" fmla="*/ 0 w 1346487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487" h="575505">
                <a:moveTo>
                  <a:pt x="0" y="0"/>
                </a:moveTo>
                <a:lnTo>
                  <a:pt x="1346487" y="0"/>
                </a:lnTo>
                <a:lnTo>
                  <a:pt x="1346487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Ljubomir Stajic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Institutional Analyst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11" name="Freeform 32" descr="Dan Beaman&#10;">
            <a:extLst>
              <a:ext uri="{FF2B5EF4-FFF2-40B4-BE49-F238E27FC236}">
                <a16:creationId xmlns:a16="http://schemas.microsoft.com/office/drawing/2014/main" id="{66254FE9-DF65-C61F-9AE9-2B17969C9582}"/>
              </a:ext>
            </a:extLst>
          </p:cNvPr>
          <p:cNvSpPr/>
          <p:nvPr/>
        </p:nvSpPr>
        <p:spPr>
          <a:xfrm>
            <a:off x="3025258" y="4414847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Dan Beaman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Manager</a:t>
            </a:r>
          </a:p>
        </p:txBody>
      </p:sp>
      <p:sp>
        <p:nvSpPr>
          <p:cNvPr id="9" name="Freeform 32" descr="Vinay Khandelwal&#10;">
            <a:extLst>
              <a:ext uri="{FF2B5EF4-FFF2-40B4-BE49-F238E27FC236}">
                <a16:creationId xmlns:a16="http://schemas.microsoft.com/office/drawing/2014/main" id="{B5F87604-EF62-AAA8-EAB9-E9996FE20E1E}"/>
              </a:ext>
            </a:extLst>
          </p:cNvPr>
          <p:cNvSpPr/>
          <p:nvPr/>
        </p:nvSpPr>
        <p:spPr>
          <a:xfrm>
            <a:off x="3024215" y="4995118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Carol Luong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Analyst</a:t>
            </a:r>
          </a:p>
        </p:txBody>
      </p:sp>
      <p:sp>
        <p:nvSpPr>
          <p:cNvPr id="6" name="Freeform 32" descr="Carol Luong&#10;">
            <a:extLst>
              <a:ext uri="{FF2B5EF4-FFF2-40B4-BE49-F238E27FC236}">
                <a16:creationId xmlns:a16="http://schemas.microsoft.com/office/drawing/2014/main" id="{3B126BC8-49D5-D797-E41B-A17A5E3D6634}"/>
              </a:ext>
            </a:extLst>
          </p:cNvPr>
          <p:cNvSpPr/>
          <p:nvPr/>
        </p:nvSpPr>
        <p:spPr>
          <a:xfrm>
            <a:off x="3024086" y="5566086"/>
            <a:ext cx="914400" cy="429768"/>
          </a:xfrm>
          <a:custGeom>
            <a:avLst/>
            <a:gdLst>
              <a:gd name="connsiteX0" fmla="*/ 0 w 1356743"/>
              <a:gd name="connsiteY0" fmla="*/ 0 h 575505"/>
              <a:gd name="connsiteX1" fmla="*/ 1356743 w 1356743"/>
              <a:gd name="connsiteY1" fmla="*/ 0 h 575505"/>
              <a:gd name="connsiteX2" fmla="*/ 1356743 w 1356743"/>
              <a:gd name="connsiteY2" fmla="*/ 575505 h 575505"/>
              <a:gd name="connsiteX3" fmla="*/ 0 w 1356743"/>
              <a:gd name="connsiteY3" fmla="*/ 575505 h 575505"/>
              <a:gd name="connsiteX4" fmla="*/ 0 w 1356743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743" h="575505">
                <a:moveTo>
                  <a:pt x="0" y="0"/>
                </a:moveTo>
                <a:lnTo>
                  <a:pt x="1356743" y="0"/>
                </a:lnTo>
                <a:lnTo>
                  <a:pt x="1356743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Vinay Khandelwal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Business Systems Analyst</a:t>
            </a:r>
          </a:p>
        </p:txBody>
      </p:sp>
      <p:sp>
        <p:nvSpPr>
          <p:cNvPr id="22" name="Freeform 47" descr="Chau Tu&#10;">
            <a:extLst>
              <a:ext uri="{FF2B5EF4-FFF2-40B4-BE49-F238E27FC236}">
                <a16:creationId xmlns:a16="http://schemas.microsoft.com/office/drawing/2014/main" id="{A5391DF1-0FC0-D6B5-23DF-7CB16A605B52}"/>
              </a:ext>
            </a:extLst>
          </p:cNvPr>
          <p:cNvSpPr/>
          <p:nvPr/>
        </p:nvSpPr>
        <p:spPr>
          <a:xfrm>
            <a:off x="4475384" y="4414847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Chau Tu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Financial Analyst Manager</a:t>
            </a:r>
          </a:p>
        </p:txBody>
      </p:sp>
      <p:sp>
        <p:nvSpPr>
          <p:cNvPr id="49" name="Freeform 47" descr="Kathy Bates&#10;">
            <a:extLst>
              <a:ext uri="{FF2B5EF4-FFF2-40B4-BE49-F238E27FC236}">
                <a16:creationId xmlns:a16="http://schemas.microsoft.com/office/drawing/2014/main" id="{1576FBA0-486E-4CD2-A682-48E6B2AD68A3}"/>
              </a:ext>
            </a:extLst>
          </p:cNvPr>
          <p:cNvSpPr/>
          <p:nvPr/>
        </p:nvSpPr>
        <p:spPr>
          <a:xfrm>
            <a:off x="4469774" y="4992641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>
                <a:latin typeface="HelveticaNeueLT Std" panose="020B0604020202020204" pitchFamily="34" charset="0"/>
              </a:rPr>
              <a:t>Vacant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39" name="Freeform 38" descr="Kevin Wong&#10;"/>
          <p:cNvSpPr/>
          <p:nvPr/>
        </p:nvSpPr>
        <p:spPr>
          <a:xfrm>
            <a:off x="4475384" y="5570499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Kevin Wong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Financial Analyst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2" name="Freeform 38" descr="Vacant&#10;">
            <a:extLst>
              <a:ext uri="{FF2B5EF4-FFF2-40B4-BE49-F238E27FC236}">
                <a16:creationId xmlns:a16="http://schemas.microsoft.com/office/drawing/2014/main" id="{84DAD338-5328-AFD5-836A-9FFA6F20ED62}"/>
              </a:ext>
            </a:extLst>
          </p:cNvPr>
          <p:cNvSpPr/>
          <p:nvPr/>
        </p:nvSpPr>
        <p:spPr>
          <a:xfrm>
            <a:off x="4477340" y="6141749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Vacant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40" name="Freeform 47" descr="Vacant&#10;">
            <a:extLst>
              <a:ext uri="{FF2B5EF4-FFF2-40B4-BE49-F238E27FC236}">
                <a16:creationId xmlns:a16="http://schemas.microsoft.com/office/drawing/2014/main" id="{942F05A1-3130-4CED-8C6D-9BFBA413313A}"/>
              </a:ext>
            </a:extLst>
          </p:cNvPr>
          <p:cNvSpPr/>
          <p:nvPr/>
        </p:nvSpPr>
        <p:spPr>
          <a:xfrm>
            <a:off x="5646139" y="4414847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Vacant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36" name="Freeform 35" descr="Richard Chen&#10;"/>
          <p:cNvSpPr/>
          <p:nvPr/>
        </p:nvSpPr>
        <p:spPr>
          <a:xfrm>
            <a:off x="5642345" y="4992641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Richard Chen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Operating Budget Analyst</a:t>
            </a:r>
          </a:p>
        </p:txBody>
      </p:sp>
      <p:sp>
        <p:nvSpPr>
          <p:cNvPr id="47" name="Freeform 46" descr="Gabriella Hato&#10;"/>
          <p:cNvSpPr/>
          <p:nvPr/>
        </p:nvSpPr>
        <p:spPr>
          <a:xfrm>
            <a:off x="6807153" y="4414847"/>
            <a:ext cx="914400" cy="429768"/>
          </a:xfrm>
          <a:custGeom>
            <a:avLst/>
            <a:gdLst>
              <a:gd name="connsiteX0" fmla="*/ 0 w 1151011"/>
              <a:gd name="connsiteY0" fmla="*/ 0 h 562528"/>
              <a:gd name="connsiteX1" fmla="*/ 1151011 w 1151011"/>
              <a:gd name="connsiteY1" fmla="*/ 0 h 562528"/>
              <a:gd name="connsiteX2" fmla="*/ 1151011 w 1151011"/>
              <a:gd name="connsiteY2" fmla="*/ 562528 h 562528"/>
              <a:gd name="connsiteX3" fmla="*/ 0 w 1151011"/>
              <a:gd name="connsiteY3" fmla="*/ 562528 h 562528"/>
              <a:gd name="connsiteX4" fmla="*/ 0 w 1151011"/>
              <a:gd name="connsiteY4" fmla="*/ 0 h 562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62528">
                <a:moveTo>
                  <a:pt x="0" y="0"/>
                </a:moveTo>
                <a:lnTo>
                  <a:pt x="1151011" y="0"/>
                </a:lnTo>
                <a:lnTo>
                  <a:pt x="1151011" y="562528"/>
                </a:lnTo>
                <a:lnTo>
                  <a:pt x="0" y="56252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Gabriella Hato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Manager-Recharge Operations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48" name="Freeform 47" descr="Sarah Hislen&#10;"/>
          <p:cNvSpPr/>
          <p:nvPr/>
        </p:nvSpPr>
        <p:spPr>
          <a:xfrm>
            <a:off x="6807153" y="4992641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Sarah Hislen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Budget and Finance Analyst</a:t>
            </a:r>
            <a:endParaRPr lang="en-US" sz="800" kern="1200" dirty="0">
              <a:latin typeface="HelveticaNeueLT Std" panose="020B0604020202020204" pitchFamily="34" charset="0"/>
            </a:endParaRPr>
          </a:p>
        </p:txBody>
      </p:sp>
      <p:sp>
        <p:nvSpPr>
          <p:cNvPr id="61" name="Freeform 47" descr="Sarah Ritterskamp&#10;">
            <a:extLst>
              <a:ext uri="{FF2B5EF4-FFF2-40B4-BE49-F238E27FC236}">
                <a16:creationId xmlns:a16="http://schemas.microsoft.com/office/drawing/2014/main" id="{BB986E75-A980-434B-B0D5-2214A16AE611}"/>
              </a:ext>
            </a:extLst>
          </p:cNvPr>
          <p:cNvSpPr/>
          <p:nvPr/>
        </p:nvSpPr>
        <p:spPr>
          <a:xfrm>
            <a:off x="6805496" y="5570499"/>
            <a:ext cx="914400" cy="429768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Sarah Ritterskamp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kern="1200" dirty="0">
                <a:latin typeface="HelveticaNeueLT Std" panose="020B0604020202020204" pitchFamily="34" charset="0"/>
              </a:rPr>
              <a:t>Recharge Analyst</a:t>
            </a:r>
          </a:p>
        </p:txBody>
      </p:sp>
      <p:sp>
        <p:nvSpPr>
          <p:cNvPr id="45" name="Freeform 44" descr="Risa Gleichenhaus&#10;"/>
          <p:cNvSpPr/>
          <p:nvPr/>
        </p:nvSpPr>
        <p:spPr>
          <a:xfrm>
            <a:off x="9399237" y="4414847"/>
            <a:ext cx="914400" cy="434066"/>
          </a:xfrm>
          <a:custGeom>
            <a:avLst/>
            <a:gdLst>
              <a:gd name="connsiteX0" fmla="*/ 0 w 1151011"/>
              <a:gd name="connsiteY0" fmla="*/ 0 h 575505"/>
              <a:gd name="connsiteX1" fmla="*/ 1151011 w 1151011"/>
              <a:gd name="connsiteY1" fmla="*/ 0 h 575505"/>
              <a:gd name="connsiteX2" fmla="*/ 1151011 w 1151011"/>
              <a:gd name="connsiteY2" fmla="*/ 575505 h 575505"/>
              <a:gd name="connsiteX3" fmla="*/ 0 w 1151011"/>
              <a:gd name="connsiteY3" fmla="*/ 575505 h 575505"/>
              <a:gd name="connsiteX4" fmla="*/ 0 w 115101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1011" h="575505">
                <a:moveTo>
                  <a:pt x="0" y="0"/>
                </a:moveTo>
                <a:lnTo>
                  <a:pt x="1151011" y="0"/>
                </a:lnTo>
                <a:lnTo>
                  <a:pt x="115101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dirty="0">
                <a:latin typeface="HelveticaNeueLT Std" panose="020B0604020202020204" pitchFamily="34" charset="0"/>
              </a:rPr>
              <a:t>Risa Gleichenhaus</a:t>
            </a:r>
            <a:endParaRPr lang="en-US" sz="800" dirty="0">
              <a:latin typeface="HelveticaNeueLT Std" panose="020B0604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00" dirty="0">
                <a:latin typeface="HelveticaNeueLT Std" panose="020B0604020202020204" pitchFamily="34" charset="0"/>
              </a:rPr>
              <a:t>Assistant </a:t>
            </a:r>
            <a:r>
              <a:rPr lang="fr-FR" sz="800" dirty="0" err="1">
                <a:latin typeface="HelveticaNeueLT Std" panose="020B0604020202020204" pitchFamily="34" charset="0"/>
              </a:rPr>
              <a:t>Director</a:t>
            </a:r>
            <a:endParaRPr lang="fr-FR" sz="800" dirty="0">
              <a:latin typeface="HelveticaNeueLT Std" panose="020B0604020202020204" pitchFamily="34" charset="0"/>
            </a:endParaRPr>
          </a:p>
        </p:txBody>
      </p:sp>
      <p:sp>
        <p:nvSpPr>
          <p:cNvPr id="44" name="Freeform 43" descr="Tammy Pham&#10;"/>
          <p:cNvSpPr/>
          <p:nvPr/>
        </p:nvSpPr>
        <p:spPr>
          <a:xfrm>
            <a:off x="9399237" y="4992641"/>
            <a:ext cx="914400" cy="429768"/>
          </a:xfrm>
          <a:custGeom>
            <a:avLst/>
            <a:gdLst>
              <a:gd name="connsiteX0" fmla="*/ 0 w 1188891"/>
              <a:gd name="connsiteY0" fmla="*/ 0 h 575505"/>
              <a:gd name="connsiteX1" fmla="*/ 1188891 w 1188891"/>
              <a:gd name="connsiteY1" fmla="*/ 0 h 575505"/>
              <a:gd name="connsiteX2" fmla="*/ 1188891 w 1188891"/>
              <a:gd name="connsiteY2" fmla="*/ 575505 h 575505"/>
              <a:gd name="connsiteX3" fmla="*/ 0 w 1188891"/>
              <a:gd name="connsiteY3" fmla="*/ 575505 h 575505"/>
              <a:gd name="connsiteX4" fmla="*/ 0 w 1188891"/>
              <a:gd name="connsiteY4" fmla="*/ 0 h 575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891" h="575505">
                <a:moveTo>
                  <a:pt x="0" y="0"/>
                </a:moveTo>
                <a:lnTo>
                  <a:pt x="1188891" y="0"/>
                </a:lnTo>
                <a:lnTo>
                  <a:pt x="1188891" y="575505"/>
                </a:lnTo>
                <a:lnTo>
                  <a:pt x="0" y="5755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b="1" kern="1200" dirty="0">
                <a:latin typeface="HelveticaNeueLT Std" panose="020B0604020202020204" pitchFamily="34" charset="0"/>
              </a:rPr>
              <a:t>Tammy Pham</a:t>
            </a:r>
            <a:endParaRPr lang="en-US" sz="800" kern="1200" dirty="0">
              <a:latin typeface="HelveticaNeueLT Std" panose="020B0604020202020204" pitchFamily="34" charset="0"/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800" dirty="0">
                <a:latin typeface="HelveticaNeueLT Std" panose="020B0604020202020204" pitchFamily="34" charset="0"/>
              </a:rPr>
              <a:t>Financial Analyst</a:t>
            </a:r>
            <a:endParaRPr lang="de-DE" sz="800" dirty="0">
              <a:latin typeface="HelveticaNeueLT St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6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BFC676C253448A3CDD544BB1A5F8C" ma:contentTypeVersion="10" ma:contentTypeDescription="Create a new document." ma:contentTypeScope="" ma:versionID="6b78991bf69f1a4298e5561881bfe2b8">
  <xsd:schema xmlns:xsd="http://www.w3.org/2001/XMLSchema" xmlns:xs="http://www.w3.org/2001/XMLSchema" xmlns:p="http://schemas.microsoft.com/office/2006/metadata/properties" xmlns:ns2="9db7eb01-2ba3-4c3c-a557-9ed61832e3af" xmlns:ns3="907f8f68-11bb-4eab-8ce4-7df609a6a84f" targetNamespace="http://schemas.microsoft.com/office/2006/metadata/properties" ma:root="true" ma:fieldsID="a6b2735b60469df962c4e95708373270" ns2:_="" ns3:_="">
    <xsd:import namespace="9db7eb01-2ba3-4c3c-a557-9ed61832e3af"/>
    <xsd:import namespace="907f8f68-11bb-4eab-8ce4-7df609a6a8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b7eb01-2ba3-4c3c-a557-9ed61832e3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73eda6-ee47-49cd-8b90-1ba368fd38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f8f68-11bb-4eab-8ce4-7df609a6a8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c5f1a68-5471-46e4-a0fd-2313e6c0ff4c}" ma:internalName="TaxCatchAll" ma:showField="CatchAllData" ma:web="907f8f68-11bb-4eab-8ce4-7df609a6a8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db7eb01-2ba3-4c3c-a557-9ed61832e3af">
      <Terms xmlns="http://schemas.microsoft.com/office/infopath/2007/PartnerControls"/>
    </lcf76f155ced4ddcb4097134ff3c332f>
    <TaxCatchAll xmlns="907f8f68-11bb-4eab-8ce4-7df609a6a84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43A7BD-6D90-4A91-920E-716353C87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b7eb01-2ba3-4c3c-a557-9ed61832e3af"/>
    <ds:schemaRef ds:uri="907f8f68-11bb-4eab-8ce4-7df609a6a8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7FE653-3752-47C4-BE83-F66AB112F402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9db7eb01-2ba3-4c3c-a557-9ed61832e3af"/>
    <ds:schemaRef ds:uri="http://schemas.microsoft.com/office/2006/documentManagement/types"/>
    <ds:schemaRef ds:uri="http://purl.org/dc/elements/1.1/"/>
    <ds:schemaRef ds:uri="907f8f68-11bb-4eab-8ce4-7df609a6a84f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E256EB9-10C5-41FC-9418-0BEB22C39B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8506</TotalTime>
  <Words>144</Words>
  <Application>Microsoft Office PowerPoint</Application>
  <PresentationFormat>Widescreen</PresentationFormat>
  <Paragraphs>56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Office Theme</vt:lpstr>
      <vt:lpstr>Budget &amp; Resource Management as of August 2026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Vaughn, Cheryl</dc:creator>
  <cp:lastModifiedBy>Tyler, Matt</cp:lastModifiedBy>
  <cp:revision>330</cp:revision>
  <cp:lastPrinted>2020-07-24T19:51:05Z</cp:lastPrinted>
  <dcterms:created xsi:type="dcterms:W3CDTF">2019-03-14T23:32:58Z</dcterms:created>
  <dcterms:modified xsi:type="dcterms:W3CDTF">2026-08-24T17:27:01Z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0x010100400BFC676C253448A3CDD544BB1A5F8C</vt:lpwstr>
  </property>
  <property fmtid="{D5CDD505-2E9C-101B-9397-08002B2CF9AE}" pid="3" name="MediaServiceImageTags">
    <vt:lpwstr/>
  </property>
</Properties>
</file>