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56" userDrawn="1">
          <p15:clr>
            <a:srgbClr val="A4A3A4"/>
          </p15:clr>
        </p15:guide>
        <p15:guide id="2" pos="225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aughn, Cheryl" initials="VC" lastIdx="2" clrIdx="0">
    <p:extLst>
      <p:ext uri="{19B8F6BF-5375-455C-9EA6-DF929625EA0E}">
        <p15:presenceInfo xmlns:p15="http://schemas.microsoft.com/office/powerpoint/2012/main" userId="S-1-5-21-2695169584-3817918341-3537416689-22905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588" autoAdjust="0"/>
    <p:restoredTop sz="88945" autoAdjust="0"/>
  </p:normalViewPr>
  <p:slideViewPr>
    <p:cSldViewPr snapToGrid="0" showGuides="1">
      <p:cViewPr>
        <p:scale>
          <a:sx n="75" d="100"/>
          <a:sy n="75" d="100"/>
        </p:scale>
        <p:origin x="475" y="-86"/>
      </p:cViewPr>
      <p:guideLst>
        <p:guide orient="horz" pos="1056"/>
        <p:guide pos="225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783C6C-3D49-41B2-A1DC-3F43044CB43E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9925"/>
            <a:ext cx="5619750" cy="36655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FA2796-2E63-498D-B15C-12422C951C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4319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FA2796-2E63-498D-B15C-12422C951C5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1627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DB9F4-F472-48D6-82DD-D5FCA12819AC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97DDA-B6FD-47D4-95F8-226F8A25B7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6232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DB9F4-F472-48D6-82DD-D5FCA12819AC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97DDA-B6FD-47D4-95F8-226F8A25B7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672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DB9F4-F472-48D6-82DD-D5FCA12819AC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97DDA-B6FD-47D4-95F8-226F8A25B7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261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DB9F4-F472-48D6-82DD-D5FCA12819AC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97DDA-B6FD-47D4-95F8-226F8A25B7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803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DB9F4-F472-48D6-82DD-D5FCA12819AC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97DDA-B6FD-47D4-95F8-226F8A25B7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049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DB9F4-F472-48D6-82DD-D5FCA12819AC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97DDA-B6FD-47D4-95F8-226F8A25B7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829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DB9F4-F472-48D6-82DD-D5FCA12819AC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97DDA-B6FD-47D4-95F8-226F8A25B7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989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DB9F4-F472-48D6-82DD-D5FCA12819AC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97DDA-B6FD-47D4-95F8-226F8A25B7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403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DB9F4-F472-48D6-82DD-D5FCA12819AC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97DDA-B6FD-47D4-95F8-226F8A25B7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8933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DB9F4-F472-48D6-82DD-D5FCA12819AC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97DDA-B6FD-47D4-95F8-226F8A25B7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613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DB9F4-F472-48D6-82DD-D5FCA12819AC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97DDA-B6FD-47D4-95F8-226F8A25B7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806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BDB9F4-F472-48D6-82DD-D5FCA12819AC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F97DDA-B6FD-47D4-95F8-226F8A25B7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218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hyperlink" Target="mailto:hannah.lutz@ucsf.edu?subject=Scheduling%20for%20Mike%20Clun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B7E8C0AE-DCAD-5416-0833-3E10023504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821000" y="4264635"/>
            <a:ext cx="0" cy="15544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CE419B68-C219-4EE5-9AA0-970C19E527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6103530" y="2787798"/>
            <a:ext cx="0" cy="56692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9918308" y="3089799"/>
            <a:ext cx="0" cy="27432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2304978" y="3092502"/>
            <a:ext cx="7607808" cy="21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6616898" y="4242933"/>
            <a:ext cx="0" cy="96012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AF705A7D-B771-4529-B7BE-E1A857B393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0502716" y="4263374"/>
            <a:ext cx="0" cy="96012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176794" y="2297256"/>
            <a:ext cx="1672566" cy="0"/>
          </a:xfrm>
          <a:prstGeom prst="line">
            <a:avLst/>
          </a:prstGeom>
          <a:ln w="127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2303780" y="3088284"/>
            <a:ext cx="0" cy="26517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297023" y="4095992"/>
            <a:ext cx="0" cy="15544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5FFF58A7-EF3F-4B3A-AA1E-64E829EFF2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10387644" y="4637492"/>
            <a:ext cx="118872" cy="21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14DC6047-0DDC-4C5A-87D2-5EC1A79373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10389516" y="5219363"/>
            <a:ext cx="118872" cy="21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90B80993-DF95-4B12-B36E-958AA6105E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6504467" y="4615370"/>
            <a:ext cx="118872" cy="21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060A8C04-067F-4547-8503-3102B7105E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6495741" y="5195208"/>
            <a:ext cx="118872" cy="21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39A1DDDC-2DB8-4FF0-B356-6794675C69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8821000" y="4268027"/>
            <a:ext cx="2286000" cy="21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298E93E2-46E7-F280-C03A-2E4DFE17B4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1132666" y="4248180"/>
            <a:ext cx="2340864" cy="21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ADAC22CA-97E6-BB48-3D46-06BE4F395E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135302" y="4250648"/>
            <a:ext cx="0" cy="15544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64B9E7C1-65D9-84F1-8585-0CD4D15C88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889335" y="4250648"/>
            <a:ext cx="0" cy="38404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8F5855A9-FC43-1ED9-8130-6DFBB53179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6105512" y="1490906"/>
            <a:ext cx="0" cy="3108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DF24744F-A666-AE1F-133B-5134084F71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9919956" y="4116738"/>
            <a:ext cx="0" cy="15544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22D1775B-A0E2-77BD-D0AD-5EE77D38D1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1596997" y="4625607"/>
            <a:ext cx="118872" cy="21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5CEDE707-D283-FBE9-0C13-763B10251F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2769012" y="4629557"/>
            <a:ext cx="118872" cy="21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3DC95AD5-FB1F-DDC0-6C8F-6BFE17EA41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3926810" y="4627708"/>
            <a:ext cx="118872" cy="21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372FE49C-9028-B4F7-D1FF-A428291133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469610" y="4250621"/>
            <a:ext cx="0" cy="15544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5D744076-907C-8401-2EA1-FD8B5A2C39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045682" y="4630262"/>
            <a:ext cx="0" cy="115214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14F6495A-48D7-A89F-9793-D0D15A513B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3923446" y="5205629"/>
            <a:ext cx="118872" cy="21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5F06541A-1FDF-DD4E-FE8B-53E49A9037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3926338" y="5778868"/>
            <a:ext cx="118872" cy="21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4A54A6A9-9930-6B08-3FAC-81B1DF9A66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714768" y="4627708"/>
            <a:ext cx="0" cy="115116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430B188C-4F45-1C1C-5CFB-8BC970CB34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1592959" y="5205629"/>
            <a:ext cx="118872" cy="21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7D841367-5DD2-454F-12C3-843F7E6CAD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1593079" y="5778980"/>
            <a:ext cx="118872" cy="21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F94F8152-2303-F24E-C261-B97CF5BC5E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11559577" y="4640263"/>
            <a:ext cx="118872" cy="21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2FB03046-6C1F-FD73-57CF-DBB3B5C427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1673511" y="4642430"/>
            <a:ext cx="0" cy="115214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21460263-4276-056A-0C33-1A010234C1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11559458" y="5219363"/>
            <a:ext cx="118872" cy="21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539525A0-DDBE-7150-59FD-BB111673E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1104932" y="4271108"/>
            <a:ext cx="0" cy="15544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DF7B30EF-529E-4F7F-2C23-F5834F048A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106989" y="4092970"/>
            <a:ext cx="0" cy="15544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2451DC85-C67D-8459-0549-5CAEC1F5F6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6106326" y="4243963"/>
            <a:ext cx="512064" cy="21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783C1B5-BF3B-971B-0A35-C58A9456C3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11554639" y="5790578"/>
            <a:ext cx="118872" cy="21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19">
            <a:extLst>
              <a:ext uri="{FF2B5EF4-FFF2-40B4-BE49-F238E27FC236}">
                <a16:creationId xmlns:a16="http://schemas.microsoft.com/office/drawing/2014/main" id="{39F7BC32-CA55-6A36-15D5-AD5E6DA361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893" y="563398"/>
            <a:ext cx="2743200" cy="608666"/>
          </a:xfrm>
          <a:prstGeom prst="rect">
            <a:avLst/>
          </a:prstGeom>
        </p:spPr>
      </p:pic>
      <p:sp>
        <p:nvSpPr>
          <p:cNvPr id="19" name="object 3" descr="Budget &amp; Resource Management&#10;as of September 2026">
            <a:extLst>
              <a:ext uri="{FF2B5EF4-FFF2-40B4-BE49-F238E27FC236}">
                <a16:creationId xmlns:a16="http://schemas.microsoft.com/office/drawing/2014/main" id="{6DB8B600-459F-D6B0-F6A7-B413E338323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69536" y="1203885"/>
            <a:ext cx="3064131" cy="36612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12065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2700" marR="0" lvl="0" indent="0" algn="ctr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Budget &amp; Resource Management</a:t>
            </a:r>
          </a:p>
          <a:p>
            <a:pPr marL="12700" marR="0" lvl="0" indent="0" algn="ctr" defTabSz="914400" rtl="0" eaLnBrk="1" fontAlgn="auto" latinLnBrk="0" hangingPunct="1">
              <a:lnSpc>
                <a:spcPct val="100000"/>
              </a:lnSpc>
              <a:spcBef>
                <a:spcPts val="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as</a:t>
            </a:r>
            <a:r>
              <a:rPr kumimoji="0" lang="en-US" sz="1100" b="0" i="1" u="none" strike="noStrike" kern="1200" cap="none" spc="-1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</a:t>
            </a:r>
            <a:r>
              <a:rPr kumimoji="0" lang="en-US" sz="1100" b="0" i="1" u="none" strike="noStrike" kern="1200" cap="none" spc="-1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September </a:t>
            </a:r>
            <a:r>
              <a:rPr kumimoji="0" lang="en-US" sz="1100" b="0" i="1" u="none" strike="noStrike" kern="1200" cap="none" spc="-2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2026</a:t>
            </a:r>
          </a:p>
        </p:txBody>
      </p:sp>
      <p:sp>
        <p:nvSpPr>
          <p:cNvPr id="38" name="Freeform 28" descr="Erin Gore&#10;Senior Vice Chancellor&#10;Finance &amp; Administration&#10;">
            <a:extLst>
              <a:ext uri="{FF2B5EF4-FFF2-40B4-BE49-F238E27FC236}">
                <a16:creationId xmlns:a16="http://schemas.microsoft.com/office/drawing/2014/main" id="{EEB4B372-48FF-765F-2489-7C38CD052913}"/>
              </a:ext>
            </a:extLst>
          </p:cNvPr>
          <p:cNvSpPr/>
          <p:nvPr/>
        </p:nvSpPr>
        <p:spPr>
          <a:xfrm>
            <a:off x="5054386" y="520708"/>
            <a:ext cx="2103120" cy="959267"/>
          </a:xfrm>
          <a:custGeom>
            <a:avLst/>
            <a:gdLst>
              <a:gd name="connsiteX0" fmla="*/ 0 w 1896717"/>
              <a:gd name="connsiteY0" fmla="*/ 0 h 763512"/>
              <a:gd name="connsiteX1" fmla="*/ 1896717 w 1896717"/>
              <a:gd name="connsiteY1" fmla="*/ 0 h 763512"/>
              <a:gd name="connsiteX2" fmla="*/ 1896717 w 1896717"/>
              <a:gd name="connsiteY2" fmla="*/ 763512 h 763512"/>
              <a:gd name="connsiteX3" fmla="*/ 0 w 1896717"/>
              <a:gd name="connsiteY3" fmla="*/ 763512 h 763512"/>
              <a:gd name="connsiteX4" fmla="*/ 0 w 1896717"/>
              <a:gd name="connsiteY4" fmla="*/ 0 h 763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6717" h="763512">
                <a:moveTo>
                  <a:pt x="0" y="0"/>
                </a:moveTo>
                <a:lnTo>
                  <a:pt x="1896717" y="0"/>
                </a:lnTo>
                <a:lnTo>
                  <a:pt x="1896717" y="763512"/>
                </a:lnTo>
                <a:lnTo>
                  <a:pt x="0" y="763512"/>
                </a:lnTo>
                <a:lnTo>
                  <a:pt x="0" y="0"/>
                </a:lnTo>
                <a:close/>
              </a:path>
            </a:pathLst>
          </a:custGeom>
          <a:ln w="25400" cmpd="dbl"/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350" tIns="6350" rIns="6350" bIns="6350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b="1" kern="1200" dirty="0">
                <a:latin typeface="HelveticaNeueLT Std" panose="020B0604020202020204" pitchFamily="34" charset="0"/>
              </a:rPr>
              <a:t>Erin Gore</a:t>
            </a: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dirty="0">
                <a:latin typeface="HelveticaNeueLT Std" panose="020B0604020202020204" pitchFamily="34" charset="0"/>
              </a:rPr>
              <a:t>Senior Vice Chancellor</a:t>
            </a: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dirty="0">
                <a:latin typeface="HelveticaNeueLT Std" panose="020B0604020202020204" pitchFamily="34" charset="0"/>
              </a:rPr>
              <a:t>Finance &amp; Administration</a:t>
            </a:r>
            <a:endParaRPr lang="en-US" sz="1000" kern="1200" dirty="0">
              <a:latin typeface="HelveticaNeueLT Std" panose="020B0604020202020204" pitchFamily="34" charset="0"/>
            </a:endParaRPr>
          </a:p>
        </p:txBody>
      </p:sp>
      <p:sp>
        <p:nvSpPr>
          <p:cNvPr id="29" name="Freeform 28" descr="Mike Clune&#10;Senior Associate Vice Chancellor&#10;and Chief Financial Officer&#10;Budget &amp; Resource Management&#10;"/>
          <p:cNvSpPr/>
          <p:nvPr/>
        </p:nvSpPr>
        <p:spPr>
          <a:xfrm>
            <a:off x="5054386" y="1816513"/>
            <a:ext cx="2103120" cy="959267"/>
          </a:xfrm>
          <a:custGeom>
            <a:avLst/>
            <a:gdLst>
              <a:gd name="connsiteX0" fmla="*/ 0 w 1896717"/>
              <a:gd name="connsiteY0" fmla="*/ 0 h 763512"/>
              <a:gd name="connsiteX1" fmla="*/ 1896717 w 1896717"/>
              <a:gd name="connsiteY1" fmla="*/ 0 h 763512"/>
              <a:gd name="connsiteX2" fmla="*/ 1896717 w 1896717"/>
              <a:gd name="connsiteY2" fmla="*/ 763512 h 763512"/>
              <a:gd name="connsiteX3" fmla="*/ 0 w 1896717"/>
              <a:gd name="connsiteY3" fmla="*/ 763512 h 763512"/>
              <a:gd name="connsiteX4" fmla="*/ 0 w 1896717"/>
              <a:gd name="connsiteY4" fmla="*/ 0 h 763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6717" h="763512">
                <a:moveTo>
                  <a:pt x="0" y="0"/>
                </a:moveTo>
                <a:lnTo>
                  <a:pt x="1896717" y="0"/>
                </a:lnTo>
                <a:lnTo>
                  <a:pt x="1896717" y="763512"/>
                </a:lnTo>
                <a:lnTo>
                  <a:pt x="0" y="763512"/>
                </a:lnTo>
                <a:lnTo>
                  <a:pt x="0" y="0"/>
                </a:lnTo>
                <a:close/>
              </a:path>
            </a:pathLst>
          </a:custGeom>
          <a:ln w="25400" cmpd="dbl"/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350" tIns="6350" rIns="6350" bIns="6350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b="1" kern="1200" dirty="0">
                <a:latin typeface="HelveticaNeueLT Std" panose="020B0604020202020204" pitchFamily="34" charset="0"/>
              </a:rPr>
              <a:t>Mike Clune</a:t>
            </a: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dirty="0">
                <a:latin typeface="HelveticaNeueLT Std" panose="020B0604020202020204" pitchFamily="34" charset="0"/>
              </a:rPr>
              <a:t>Senior Associate Vice Chancellor</a:t>
            </a: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dirty="0">
                <a:latin typeface="HelveticaNeueLT Std" panose="020B0604020202020204" pitchFamily="34" charset="0"/>
              </a:rPr>
              <a:t>and Chief Financial Officer</a:t>
            </a: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dirty="0">
                <a:latin typeface="HelveticaNeueLT Std" panose="020B0604020202020204" pitchFamily="34" charset="0"/>
              </a:rPr>
              <a:t>Budget &amp; Resource Management</a:t>
            </a:r>
            <a:endParaRPr lang="en-US" sz="1000" kern="1200" dirty="0">
              <a:latin typeface="HelveticaNeueLT Std" panose="020B0604020202020204" pitchFamily="34" charset="0"/>
            </a:endParaRPr>
          </a:p>
        </p:txBody>
      </p:sp>
      <p:sp>
        <p:nvSpPr>
          <p:cNvPr id="50" name="Freeform 49" descr="For Scheduling Inquiries:&#10;Hannah Lutz&#10;hannah.lutz@ucsf.edu&#10;">
            <a:hlinkClick r:id="rId4"/>
          </p:cNvPr>
          <p:cNvSpPr/>
          <p:nvPr/>
        </p:nvSpPr>
        <p:spPr>
          <a:xfrm>
            <a:off x="8866053" y="1917700"/>
            <a:ext cx="2103120" cy="758952"/>
          </a:xfrm>
          <a:custGeom>
            <a:avLst/>
            <a:gdLst>
              <a:gd name="connsiteX0" fmla="*/ 0 w 1151011"/>
              <a:gd name="connsiteY0" fmla="*/ 0 h 575505"/>
              <a:gd name="connsiteX1" fmla="*/ 1151011 w 1151011"/>
              <a:gd name="connsiteY1" fmla="*/ 0 h 575505"/>
              <a:gd name="connsiteX2" fmla="*/ 1151011 w 1151011"/>
              <a:gd name="connsiteY2" fmla="*/ 575505 h 575505"/>
              <a:gd name="connsiteX3" fmla="*/ 0 w 1151011"/>
              <a:gd name="connsiteY3" fmla="*/ 575505 h 575505"/>
              <a:gd name="connsiteX4" fmla="*/ 0 w 1151011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1011" h="575505">
                <a:moveTo>
                  <a:pt x="0" y="0"/>
                </a:moveTo>
                <a:lnTo>
                  <a:pt x="1151011" y="0"/>
                </a:lnTo>
                <a:lnTo>
                  <a:pt x="1151011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b="1" kern="1200" dirty="0">
                <a:latin typeface="HelveticaNeueLT Std" panose="020B0604020202020204" pitchFamily="34" charset="0"/>
              </a:rPr>
              <a:t>For Scheduling Inquiries:</a:t>
            </a:r>
          </a:p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kern="1200" dirty="0">
                <a:latin typeface="HelveticaNeueLT Std" panose="020B0604020202020204" pitchFamily="34" charset="0"/>
              </a:rPr>
              <a:t>Hannah Lutz</a:t>
            </a:r>
          </a:p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kern="1200" dirty="0">
                <a:latin typeface="HelveticaNeueLT Std" panose="020B0604020202020204" pitchFamily="34" charset="0"/>
              </a:rPr>
              <a:t>hannah.lutz@ucsf.edu</a:t>
            </a:r>
          </a:p>
        </p:txBody>
      </p:sp>
      <p:sp>
        <p:nvSpPr>
          <p:cNvPr id="35" name="Freeform 34" descr="Michael Baldelli&#10;Executive Director&#10;Operating Budget, Recharge Review&#10;&amp; Resource Administration&#10;"/>
          <p:cNvSpPr/>
          <p:nvPr/>
        </p:nvSpPr>
        <p:spPr>
          <a:xfrm>
            <a:off x="1390220" y="3360064"/>
            <a:ext cx="1828800" cy="731213"/>
          </a:xfrm>
          <a:custGeom>
            <a:avLst/>
            <a:gdLst>
              <a:gd name="connsiteX0" fmla="*/ 0 w 1396982"/>
              <a:gd name="connsiteY0" fmla="*/ 0 h 575505"/>
              <a:gd name="connsiteX1" fmla="*/ 1396982 w 1396982"/>
              <a:gd name="connsiteY1" fmla="*/ 0 h 575505"/>
              <a:gd name="connsiteX2" fmla="*/ 1396982 w 1396982"/>
              <a:gd name="connsiteY2" fmla="*/ 575505 h 575505"/>
              <a:gd name="connsiteX3" fmla="*/ 0 w 1396982"/>
              <a:gd name="connsiteY3" fmla="*/ 575505 h 575505"/>
              <a:gd name="connsiteX4" fmla="*/ 0 w 1396982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6982" h="575505">
                <a:moveTo>
                  <a:pt x="0" y="0"/>
                </a:moveTo>
                <a:lnTo>
                  <a:pt x="1396982" y="0"/>
                </a:lnTo>
                <a:lnTo>
                  <a:pt x="1396982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  <a:ln w="25400" cmpd="dbl"/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b="1" dirty="0">
                <a:latin typeface="HelveticaNeueLT Std"/>
              </a:rPr>
              <a:t>Michael Baldelli</a:t>
            </a:r>
            <a:endParaRPr lang="en-US" sz="1000" b="1" kern="1200" dirty="0">
              <a:latin typeface="HelveticaNeueLT Std" panose="020B0604020202020204" pitchFamily="34" charset="0"/>
            </a:endParaRPr>
          </a:p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kern="1200" dirty="0">
                <a:latin typeface="HelveticaNeueLT Std"/>
              </a:rPr>
              <a:t>Executive Director</a:t>
            </a:r>
          </a:p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kern="1200" dirty="0">
                <a:latin typeface="HelveticaNeueLT Std"/>
              </a:rPr>
              <a:t>Operating Budget, Recharge Review</a:t>
            </a:r>
          </a:p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kern="1200" dirty="0">
                <a:latin typeface="HelveticaNeueLT Std"/>
              </a:rPr>
              <a:t>&amp; Resource Administration</a:t>
            </a:r>
          </a:p>
        </p:txBody>
      </p:sp>
      <p:sp>
        <p:nvSpPr>
          <p:cNvPr id="22" name="Freeform 47" descr="Chau Tu&#10;Financial Analyst Manager&#10;">
            <a:extLst>
              <a:ext uri="{FF2B5EF4-FFF2-40B4-BE49-F238E27FC236}">
                <a16:creationId xmlns:a16="http://schemas.microsoft.com/office/drawing/2014/main" id="{A5391DF1-0FC0-D6B5-23DF-7CB16A605B52}"/>
              </a:ext>
            </a:extLst>
          </p:cNvPr>
          <p:cNvSpPr/>
          <p:nvPr/>
        </p:nvSpPr>
        <p:spPr>
          <a:xfrm>
            <a:off x="680641" y="4410101"/>
            <a:ext cx="914400" cy="429768"/>
          </a:xfrm>
          <a:custGeom>
            <a:avLst/>
            <a:gdLst>
              <a:gd name="connsiteX0" fmla="*/ 0 w 1151011"/>
              <a:gd name="connsiteY0" fmla="*/ 0 h 575505"/>
              <a:gd name="connsiteX1" fmla="*/ 1151011 w 1151011"/>
              <a:gd name="connsiteY1" fmla="*/ 0 h 575505"/>
              <a:gd name="connsiteX2" fmla="*/ 1151011 w 1151011"/>
              <a:gd name="connsiteY2" fmla="*/ 575505 h 575505"/>
              <a:gd name="connsiteX3" fmla="*/ 0 w 1151011"/>
              <a:gd name="connsiteY3" fmla="*/ 575505 h 575505"/>
              <a:gd name="connsiteX4" fmla="*/ 0 w 1151011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1011" h="575505">
                <a:moveTo>
                  <a:pt x="0" y="0"/>
                </a:moveTo>
                <a:lnTo>
                  <a:pt x="1151011" y="0"/>
                </a:lnTo>
                <a:lnTo>
                  <a:pt x="1151011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b="1" dirty="0">
                <a:latin typeface="HelveticaNeueLT Std" panose="020B0604020202020204" pitchFamily="34" charset="0"/>
              </a:rPr>
              <a:t>Chau Tu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kern="1200" dirty="0">
                <a:latin typeface="HelveticaNeueLT Std" panose="020B0604020202020204" pitchFamily="34" charset="0"/>
              </a:rPr>
              <a:t>Financial Analyst Manager</a:t>
            </a:r>
          </a:p>
        </p:txBody>
      </p:sp>
      <p:sp>
        <p:nvSpPr>
          <p:cNvPr id="49" name="Freeform 47" descr="Kevin Wong&#10;Financial Analyst&#10;">
            <a:extLst>
              <a:ext uri="{FF2B5EF4-FFF2-40B4-BE49-F238E27FC236}">
                <a16:creationId xmlns:a16="http://schemas.microsoft.com/office/drawing/2014/main" id="{1576FBA0-486E-4CD2-A682-48E6B2AD68A3}"/>
              </a:ext>
            </a:extLst>
          </p:cNvPr>
          <p:cNvSpPr/>
          <p:nvPr/>
        </p:nvSpPr>
        <p:spPr>
          <a:xfrm>
            <a:off x="675031" y="4987895"/>
            <a:ext cx="914400" cy="429768"/>
          </a:xfrm>
          <a:custGeom>
            <a:avLst/>
            <a:gdLst>
              <a:gd name="connsiteX0" fmla="*/ 0 w 1151011"/>
              <a:gd name="connsiteY0" fmla="*/ 0 h 575505"/>
              <a:gd name="connsiteX1" fmla="*/ 1151011 w 1151011"/>
              <a:gd name="connsiteY1" fmla="*/ 0 h 575505"/>
              <a:gd name="connsiteX2" fmla="*/ 1151011 w 1151011"/>
              <a:gd name="connsiteY2" fmla="*/ 575505 h 575505"/>
              <a:gd name="connsiteX3" fmla="*/ 0 w 1151011"/>
              <a:gd name="connsiteY3" fmla="*/ 575505 h 575505"/>
              <a:gd name="connsiteX4" fmla="*/ 0 w 1151011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1011" h="575505">
                <a:moveTo>
                  <a:pt x="0" y="0"/>
                </a:moveTo>
                <a:lnTo>
                  <a:pt x="1151011" y="0"/>
                </a:lnTo>
                <a:lnTo>
                  <a:pt x="1151011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b="1" dirty="0">
                <a:latin typeface="HelveticaNeueLT Std" panose="020B0604020202020204" pitchFamily="34" charset="0"/>
              </a:rPr>
              <a:t>Kevin Wong</a:t>
            </a:r>
          </a:p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dirty="0">
                <a:latin typeface="HelveticaNeueLT Std" panose="020B0604020202020204" pitchFamily="34" charset="0"/>
              </a:rPr>
              <a:t>Financial Analyst</a:t>
            </a:r>
          </a:p>
        </p:txBody>
      </p:sp>
      <p:sp>
        <p:nvSpPr>
          <p:cNvPr id="39" name="Freeform 38" descr="Vacant&#10;"/>
          <p:cNvSpPr/>
          <p:nvPr/>
        </p:nvSpPr>
        <p:spPr>
          <a:xfrm>
            <a:off x="680641" y="5565753"/>
            <a:ext cx="914400" cy="429768"/>
          </a:xfrm>
          <a:custGeom>
            <a:avLst/>
            <a:gdLst>
              <a:gd name="connsiteX0" fmla="*/ 0 w 1151011"/>
              <a:gd name="connsiteY0" fmla="*/ 0 h 575505"/>
              <a:gd name="connsiteX1" fmla="*/ 1151011 w 1151011"/>
              <a:gd name="connsiteY1" fmla="*/ 0 h 575505"/>
              <a:gd name="connsiteX2" fmla="*/ 1151011 w 1151011"/>
              <a:gd name="connsiteY2" fmla="*/ 575505 h 575505"/>
              <a:gd name="connsiteX3" fmla="*/ 0 w 1151011"/>
              <a:gd name="connsiteY3" fmla="*/ 575505 h 575505"/>
              <a:gd name="connsiteX4" fmla="*/ 0 w 1151011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1011" h="575505">
                <a:moveTo>
                  <a:pt x="0" y="0"/>
                </a:moveTo>
                <a:lnTo>
                  <a:pt x="1151011" y="0"/>
                </a:lnTo>
                <a:lnTo>
                  <a:pt x="1151011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b="1" dirty="0">
                <a:latin typeface="HelveticaNeueLT Std" panose="020B0604020202020204" pitchFamily="34" charset="0"/>
              </a:rPr>
              <a:t>Vacant</a:t>
            </a:r>
            <a:endParaRPr lang="en-US" sz="800" kern="1200" dirty="0">
              <a:latin typeface="HelveticaNeueLT Std" panose="020B0604020202020204" pitchFamily="34" charset="0"/>
            </a:endParaRPr>
          </a:p>
        </p:txBody>
      </p:sp>
      <p:sp>
        <p:nvSpPr>
          <p:cNvPr id="40" name="Freeform 47" descr="Richard Chen&#10;Operating Budget Analyst&#10;">
            <a:extLst>
              <a:ext uri="{FF2B5EF4-FFF2-40B4-BE49-F238E27FC236}">
                <a16:creationId xmlns:a16="http://schemas.microsoft.com/office/drawing/2014/main" id="{942F05A1-3130-4CED-8C6D-9BFBA413313A}"/>
              </a:ext>
            </a:extLst>
          </p:cNvPr>
          <p:cNvSpPr/>
          <p:nvPr/>
        </p:nvSpPr>
        <p:spPr>
          <a:xfrm>
            <a:off x="1851396" y="4410101"/>
            <a:ext cx="914400" cy="429768"/>
          </a:xfrm>
          <a:custGeom>
            <a:avLst/>
            <a:gdLst>
              <a:gd name="connsiteX0" fmla="*/ 0 w 1151011"/>
              <a:gd name="connsiteY0" fmla="*/ 0 h 575505"/>
              <a:gd name="connsiteX1" fmla="*/ 1151011 w 1151011"/>
              <a:gd name="connsiteY1" fmla="*/ 0 h 575505"/>
              <a:gd name="connsiteX2" fmla="*/ 1151011 w 1151011"/>
              <a:gd name="connsiteY2" fmla="*/ 575505 h 575505"/>
              <a:gd name="connsiteX3" fmla="*/ 0 w 1151011"/>
              <a:gd name="connsiteY3" fmla="*/ 575505 h 575505"/>
              <a:gd name="connsiteX4" fmla="*/ 0 w 1151011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1011" h="575505">
                <a:moveTo>
                  <a:pt x="0" y="0"/>
                </a:moveTo>
                <a:lnTo>
                  <a:pt x="1151011" y="0"/>
                </a:lnTo>
                <a:lnTo>
                  <a:pt x="1151011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b="1" dirty="0">
                <a:latin typeface="HelveticaNeueLT Std" panose="020B0604020202020204" pitchFamily="34" charset="0"/>
              </a:rPr>
              <a:t>Richard Chen</a:t>
            </a:r>
            <a:endParaRPr lang="en-US" sz="800" dirty="0">
              <a:latin typeface="HelveticaNeueLT Std" panose="020B0604020202020204" pitchFamily="34" charset="0"/>
            </a:endParaRP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dirty="0">
                <a:latin typeface="HelveticaNeueLT Std" panose="020B0604020202020204" pitchFamily="34" charset="0"/>
              </a:rPr>
              <a:t>Operating Budget Analyst</a:t>
            </a:r>
          </a:p>
        </p:txBody>
      </p:sp>
      <p:sp>
        <p:nvSpPr>
          <p:cNvPr id="47" name="Freeform 46" descr="Gabriella Hato&#10;Manager-Recharge Operations&#10;"/>
          <p:cNvSpPr/>
          <p:nvPr/>
        </p:nvSpPr>
        <p:spPr>
          <a:xfrm>
            <a:off x="3012410" y="4410101"/>
            <a:ext cx="914400" cy="429768"/>
          </a:xfrm>
          <a:custGeom>
            <a:avLst/>
            <a:gdLst>
              <a:gd name="connsiteX0" fmla="*/ 0 w 1151011"/>
              <a:gd name="connsiteY0" fmla="*/ 0 h 562528"/>
              <a:gd name="connsiteX1" fmla="*/ 1151011 w 1151011"/>
              <a:gd name="connsiteY1" fmla="*/ 0 h 562528"/>
              <a:gd name="connsiteX2" fmla="*/ 1151011 w 1151011"/>
              <a:gd name="connsiteY2" fmla="*/ 562528 h 562528"/>
              <a:gd name="connsiteX3" fmla="*/ 0 w 1151011"/>
              <a:gd name="connsiteY3" fmla="*/ 562528 h 562528"/>
              <a:gd name="connsiteX4" fmla="*/ 0 w 1151011"/>
              <a:gd name="connsiteY4" fmla="*/ 0 h 562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1011" h="562528">
                <a:moveTo>
                  <a:pt x="0" y="0"/>
                </a:moveTo>
                <a:lnTo>
                  <a:pt x="1151011" y="0"/>
                </a:lnTo>
                <a:lnTo>
                  <a:pt x="1151011" y="562528"/>
                </a:lnTo>
                <a:lnTo>
                  <a:pt x="0" y="56252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b="1" kern="1200" dirty="0">
                <a:latin typeface="HelveticaNeueLT Std" panose="020B0604020202020204" pitchFamily="34" charset="0"/>
              </a:rPr>
              <a:t>Gabriella Hato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dirty="0">
                <a:latin typeface="HelveticaNeueLT Std" panose="020B0604020202020204" pitchFamily="34" charset="0"/>
              </a:rPr>
              <a:t>Manager-Recharge Operations</a:t>
            </a:r>
            <a:endParaRPr lang="en-US" sz="800" kern="1200" dirty="0">
              <a:latin typeface="HelveticaNeueLT Std" panose="020B0604020202020204" pitchFamily="34" charset="0"/>
            </a:endParaRPr>
          </a:p>
        </p:txBody>
      </p:sp>
      <p:sp>
        <p:nvSpPr>
          <p:cNvPr id="48" name="Freeform 47" descr="Sarah Hislen&#10;Budget and Finance Analyst&#10;"/>
          <p:cNvSpPr/>
          <p:nvPr/>
        </p:nvSpPr>
        <p:spPr>
          <a:xfrm>
            <a:off x="3012410" y="4987895"/>
            <a:ext cx="914400" cy="429768"/>
          </a:xfrm>
          <a:custGeom>
            <a:avLst/>
            <a:gdLst>
              <a:gd name="connsiteX0" fmla="*/ 0 w 1151011"/>
              <a:gd name="connsiteY0" fmla="*/ 0 h 575505"/>
              <a:gd name="connsiteX1" fmla="*/ 1151011 w 1151011"/>
              <a:gd name="connsiteY1" fmla="*/ 0 h 575505"/>
              <a:gd name="connsiteX2" fmla="*/ 1151011 w 1151011"/>
              <a:gd name="connsiteY2" fmla="*/ 575505 h 575505"/>
              <a:gd name="connsiteX3" fmla="*/ 0 w 1151011"/>
              <a:gd name="connsiteY3" fmla="*/ 575505 h 575505"/>
              <a:gd name="connsiteX4" fmla="*/ 0 w 1151011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1011" h="575505">
                <a:moveTo>
                  <a:pt x="0" y="0"/>
                </a:moveTo>
                <a:lnTo>
                  <a:pt x="1151011" y="0"/>
                </a:lnTo>
                <a:lnTo>
                  <a:pt x="1151011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b="1" kern="1200" dirty="0">
                <a:latin typeface="HelveticaNeueLT Std" panose="020B0604020202020204" pitchFamily="34" charset="0"/>
              </a:rPr>
              <a:t>Sarah Hislen</a:t>
            </a:r>
            <a:endParaRPr lang="en-US" sz="800" kern="1200" dirty="0">
              <a:latin typeface="HelveticaNeueLT Std" panose="020B0604020202020204" pitchFamily="34" charset="0"/>
            </a:endParaRP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dirty="0">
                <a:latin typeface="HelveticaNeueLT Std" panose="020B0604020202020204" pitchFamily="34" charset="0"/>
              </a:rPr>
              <a:t>Budget and Finance Analyst</a:t>
            </a:r>
            <a:endParaRPr lang="en-US" sz="800" kern="1200" dirty="0">
              <a:latin typeface="HelveticaNeueLT Std" panose="020B0604020202020204" pitchFamily="34" charset="0"/>
            </a:endParaRPr>
          </a:p>
        </p:txBody>
      </p:sp>
      <p:sp>
        <p:nvSpPr>
          <p:cNvPr id="61" name="Freeform 47" descr="Sarah Ritterskamp&#10;Recharge Analyst&#10;">
            <a:extLst>
              <a:ext uri="{FF2B5EF4-FFF2-40B4-BE49-F238E27FC236}">
                <a16:creationId xmlns:a16="http://schemas.microsoft.com/office/drawing/2014/main" id="{BB986E75-A980-434B-B0D5-2214A16AE611}"/>
              </a:ext>
            </a:extLst>
          </p:cNvPr>
          <p:cNvSpPr/>
          <p:nvPr/>
        </p:nvSpPr>
        <p:spPr>
          <a:xfrm>
            <a:off x="3010753" y="5565753"/>
            <a:ext cx="914400" cy="429768"/>
          </a:xfrm>
          <a:custGeom>
            <a:avLst/>
            <a:gdLst>
              <a:gd name="connsiteX0" fmla="*/ 0 w 1151011"/>
              <a:gd name="connsiteY0" fmla="*/ 0 h 575505"/>
              <a:gd name="connsiteX1" fmla="*/ 1151011 w 1151011"/>
              <a:gd name="connsiteY1" fmla="*/ 0 h 575505"/>
              <a:gd name="connsiteX2" fmla="*/ 1151011 w 1151011"/>
              <a:gd name="connsiteY2" fmla="*/ 575505 h 575505"/>
              <a:gd name="connsiteX3" fmla="*/ 0 w 1151011"/>
              <a:gd name="connsiteY3" fmla="*/ 575505 h 575505"/>
              <a:gd name="connsiteX4" fmla="*/ 0 w 1151011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1011" h="575505">
                <a:moveTo>
                  <a:pt x="0" y="0"/>
                </a:moveTo>
                <a:lnTo>
                  <a:pt x="1151011" y="0"/>
                </a:lnTo>
                <a:lnTo>
                  <a:pt x="1151011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b="1" dirty="0">
                <a:latin typeface="HelveticaNeueLT Std" panose="020B0604020202020204" pitchFamily="34" charset="0"/>
              </a:rPr>
              <a:t>Sarah Ritterskamp</a:t>
            </a:r>
            <a:endParaRPr lang="en-US" sz="800" dirty="0">
              <a:latin typeface="HelveticaNeueLT Std" panose="020B0604020202020204" pitchFamily="34" charset="0"/>
            </a:endParaRP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kern="1200" dirty="0">
                <a:latin typeface="HelveticaNeueLT Std" panose="020B0604020202020204" pitchFamily="34" charset="0"/>
              </a:rPr>
              <a:t>Recharge Analyst</a:t>
            </a:r>
          </a:p>
        </p:txBody>
      </p:sp>
      <p:sp>
        <p:nvSpPr>
          <p:cNvPr id="43" name="Freeform 42" descr="Darryl Lim&#10;Director&#10;Costing &amp; Cost Recovery&#10;Policy &amp; Analysis&#10;"/>
          <p:cNvSpPr/>
          <p:nvPr/>
        </p:nvSpPr>
        <p:spPr>
          <a:xfrm>
            <a:off x="5190645" y="3359127"/>
            <a:ext cx="1828800" cy="731520"/>
          </a:xfrm>
          <a:custGeom>
            <a:avLst/>
            <a:gdLst>
              <a:gd name="connsiteX0" fmla="*/ 0 w 1396982"/>
              <a:gd name="connsiteY0" fmla="*/ 0 h 575505"/>
              <a:gd name="connsiteX1" fmla="*/ 1396982 w 1396982"/>
              <a:gd name="connsiteY1" fmla="*/ 0 h 575505"/>
              <a:gd name="connsiteX2" fmla="*/ 1396982 w 1396982"/>
              <a:gd name="connsiteY2" fmla="*/ 575505 h 575505"/>
              <a:gd name="connsiteX3" fmla="*/ 0 w 1396982"/>
              <a:gd name="connsiteY3" fmla="*/ 575505 h 575505"/>
              <a:gd name="connsiteX4" fmla="*/ 0 w 1396982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6982" h="575505">
                <a:moveTo>
                  <a:pt x="0" y="0"/>
                </a:moveTo>
                <a:lnTo>
                  <a:pt x="1396982" y="0"/>
                </a:lnTo>
                <a:lnTo>
                  <a:pt x="1396982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  <a:ln w="25400" cmpd="dbl"/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b="1" kern="1200" dirty="0">
                <a:latin typeface="HelveticaNeueLT Std" panose="020B0604020202020204" pitchFamily="34" charset="0"/>
              </a:rPr>
              <a:t>Darryl Lim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dirty="0">
                <a:latin typeface="HelveticaNeueLT Std"/>
              </a:rPr>
              <a:t>Director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dirty="0">
                <a:latin typeface="HelveticaNeueLT Std"/>
              </a:rPr>
              <a:t>Costing &amp; Cost Recovery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dirty="0">
                <a:latin typeface="HelveticaNeueLT Std"/>
              </a:rPr>
              <a:t>Policy &amp; Analysis</a:t>
            </a:r>
          </a:p>
        </p:txBody>
      </p:sp>
      <p:sp>
        <p:nvSpPr>
          <p:cNvPr id="45" name="Freeform 44" descr="Risa Gleichenhaus&#10;Assistant Director&#10;"/>
          <p:cNvSpPr/>
          <p:nvPr/>
        </p:nvSpPr>
        <p:spPr>
          <a:xfrm>
            <a:off x="5583125" y="4403866"/>
            <a:ext cx="914400" cy="434066"/>
          </a:xfrm>
          <a:custGeom>
            <a:avLst/>
            <a:gdLst>
              <a:gd name="connsiteX0" fmla="*/ 0 w 1151011"/>
              <a:gd name="connsiteY0" fmla="*/ 0 h 575505"/>
              <a:gd name="connsiteX1" fmla="*/ 1151011 w 1151011"/>
              <a:gd name="connsiteY1" fmla="*/ 0 h 575505"/>
              <a:gd name="connsiteX2" fmla="*/ 1151011 w 1151011"/>
              <a:gd name="connsiteY2" fmla="*/ 575505 h 575505"/>
              <a:gd name="connsiteX3" fmla="*/ 0 w 1151011"/>
              <a:gd name="connsiteY3" fmla="*/ 575505 h 575505"/>
              <a:gd name="connsiteX4" fmla="*/ 0 w 1151011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1011" h="575505">
                <a:moveTo>
                  <a:pt x="0" y="0"/>
                </a:moveTo>
                <a:lnTo>
                  <a:pt x="1151011" y="0"/>
                </a:lnTo>
                <a:lnTo>
                  <a:pt x="1151011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b="1" dirty="0">
                <a:latin typeface="HelveticaNeueLT Std" panose="020B0604020202020204" pitchFamily="34" charset="0"/>
              </a:rPr>
              <a:t>Risa Gleichenhaus</a:t>
            </a:r>
            <a:endParaRPr lang="en-US" sz="800" dirty="0">
              <a:latin typeface="HelveticaNeueLT Std" panose="020B0604020202020204" pitchFamily="34" charset="0"/>
            </a:endParaRPr>
          </a:p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800" dirty="0">
                <a:latin typeface="HelveticaNeueLT Std" panose="020B0604020202020204" pitchFamily="34" charset="0"/>
              </a:rPr>
              <a:t>Assistant </a:t>
            </a:r>
            <a:r>
              <a:rPr lang="fr-FR" sz="800" dirty="0" err="1">
                <a:latin typeface="HelveticaNeueLT Std" panose="020B0604020202020204" pitchFamily="34" charset="0"/>
              </a:rPr>
              <a:t>Director</a:t>
            </a:r>
            <a:endParaRPr lang="fr-FR" sz="800" dirty="0">
              <a:latin typeface="HelveticaNeueLT Std" panose="020B0604020202020204" pitchFamily="34" charset="0"/>
            </a:endParaRPr>
          </a:p>
        </p:txBody>
      </p:sp>
      <p:sp>
        <p:nvSpPr>
          <p:cNvPr id="44" name="Freeform 43" descr="Tammy Pham&#10;Financial Analyst&#10;"/>
          <p:cNvSpPr/>
          <p:nvPr/>
        </p:nvSpPr>
        <p:spPr>
          <a:xfrm>
            <a:off x="5583125" y="4981660"/>
            <a:ext cx="914400" cy="429768"/>
          </a:xfrm>
          <a:custGeom>
            <a:avLst/>
            <a:gdLst>
              <a:gd name="connsiteX0" fmla="*/ 0 w 1188891"/>
              <a:gd name="connsiteY0" fmla="*/ 0 h 575505"/>
              <a:gd name="connsiteX1" fmla="*/ 1188891 w 1188891"/>
              <a:gd name="connsiteY1" fmla="*/ 0 h 575505"/>
              <a:gd name="connsiteX2" fmla="*/ 1188891 w 1188891"/>
              <a:gd name="connsiteY2" fmla="*/ 575505 h 575505"/>
              <a:gd name="connsiteX3" fmla="*/ 0 w 1188891"/>
              <a:gd name="connsiteY3" fmla="*/ 575505 h 575505"/>
              <a:gd name="connsiteX4" fmla="*/ 0 w 1188891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8891" h="575505">
                <a:moveTo>
                  <a:pt x="0" y="0"/>
                </a:moveTo>
                <a:lnTo>
                  <a:pt x="1188891" y="0"/>
                </a:lnTo>
                <a:lnTo>
                  <a:pt x="1188891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b="1" kern="1200" dirty="0">
                <a:latin typeface="HelveticaNeueLT Std" panose="020B0604020202020204" pitchFamily="34" charset="0"/>
              </a:rPr>
              <a:t>Tammy Pham</a:t>
            </a:r>
            <a:endParaRPr lang="en-US" sz="800" kern="1200" dirty="0">
              <a:latin typeface="HelveticaNeueLT Std" panose="020B0604020202020204" pitchFamily="34" charset="0"/>
            </a:endParaRP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dirty="0">
                <a:latin typeface="HelveticaNeueLT Std" panose="020B0604020202020204" pitchFamily="34" charset="0"/>
              </a:rPr>
              <a:t>Financial Analyst</a:t>
            </a:r>
            <a:endParaRPr lang="de-DE" sz="800" dirty="0">
              <a:latin typeface="HelveticaNeueLT Std" panose="020B0604020202020204" pitchFamily="34" charset="0"/>
            </a:endParaRPr>
          </a:p>
        </p:txBody>
      </p:sp>
      <p:sp>
        <p:nvSpPr>
          <p:cNvPr id="30" name="Freeform 29" descr="Jerome Sak&#10;Executive Director&#10;Financial Planning &amp;&#10;Institutional Analysis&#10;"/>
          <p:cNvSpPr/>
          <p:nvPr/>
        </p:nvSpPr>
        <p:spPr>
          <a:xfrm>
            <a:off x="9004460" y="3373650"/>
            <a:ext cx="1828800" cy="731520"/>
          </a:xfrm>
          <a:custGeom>
            <a:avLst/>
            <a:gdLst>
              <a:gd name="connsiteX0" fmla="*/ 0 w 1580511"/>
              <a:gd name="connsiteY0" fmla="*/ 0 h 680420"/>
              <a:gd name="connsiteX1" fmla="*/ 1580511 w 1580511"/>
              <a:gd name="connsiteY1" fmla="*/ 0 h 680420"/>
              <a:gd name="connsiteX2" fmla="*/ 1580511 w 1580511"/>
              <a:gd name="connsiteY2" fmla="*/ 680420 h 680420"/>
              <a:gd name="connsiteX3" fmla="*/ 0 w 1580511"/>
              <a:gd name="connsiteY3" fmla="*/ 680420 h 680420"/>
              <a:gd name="connsiteX4" fmla="*/ 0 w 1580511"/>
              <a:gd name="connsiteY4" fmla="*/ 0 h 680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0511" h="680420">
                <a:moveTo>
                  <a:pt x="0" y="0"/>
                </a:moveTo>
                <a:lnTo>
                  <a:pt x="1580511" y="0"/>
                </a:lnTo>
                <a:lnTo>
                  <a:pt x="1580511" y="680420"/>
                </a:lnTo>
                <a:lnTo>
                  <a:pt x="0" y="680420"/>
                </a:lnTo>
                <a:lnTo>
                  <a:pt x="0" y="0"/>
                </a:lnTo>
                <a:close/>
              </a:path>
            </a:pathLst>
          </a:custGeom>
          <a:ln w="25400" cmpd="dbl"/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b="1" dirty="0">
                <a:latin typeface="HelveticaNeueLT Std"/>
              </a:rPr>
              <a:t>Jerome Sak</a:t>
            </a:r>
            <a:endParaRPr lang="en-US" sz="1000" b="1" kern="1200" dirty="0">
              <a:latin typeface="HelveticaNeueLT Std" panose="020B0604020202020204" pitchFamily="34" charset="0"/>
            </a:endParaRPr>
          </a:p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dirty="0">
                <a:latin typeface="HelveticaNeueLT Std"/>
              </a:rPr>
              <a:t>Executive Director</a:t>
            </a:r>
          </a:p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dirty="0">
                <a:latin typeface="HelveticaNeueLT Std"/>
              </a:rPr>
              <a:t>Financial Planning &amp;</a:t>
            </a:r>
          </a:p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dirty="0">
                <a:latin typeface="HelveticaNeueLT Std"/>
              </a:rPr>
              <a:t>Institutional Analysis</a:t>
            </a:r>
            <a:endParaRPr lang="en-US" sz="800" kern="1200" dirty="0">
              <a:latin typeface="HelveticaNeueLT Std" panose="020B0604020202020204" pitchFamily="34" charset="0"/>
            </a:endParaRPr>
          </a:p>
        </p:txBody>
      </p:sp>
      <p:sp>
        <p:nvSpPr>
          <p:cNvPr id="10" name="Freeform 32" descr="Vacant&#10;">
            <a:extLst>
              <a:ext uri="{FF2B5EF4-FFF2-40B4-BE49-F238E27FC236}">
                <a16:creationId xmlns:a16="http://schemas.microsoft.com/office/drawing/2014/main" id="{CEC339E0-FF79-CA22-7670-29C4FAF4ED6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8365758" y="4422524"/>
            <a:ext cx="914400" cy="429768"/>
          </a:xfrm>
          <a:custGeom>
            <a:avLst/>
            <a:gdLst>
              <a:gd name="connsiteX0" fmla="*/ 0 w 1356743"/>
              <a:gd name="connsiteY0" fmla="*/ 0 h 575505"/>
              <a:gd name="connsiteX1" fmla="*/ 1356743 w 1356743"/>
              <a:gd name="connsiteY1" fmla="*/ 0 h 575505"/>
              <a:gd name="connsiteX2" fmla="*/ 1356743 w 1356743"/>
              <a:gd name="connsiteY2" fmla="*/ 575505 h 575505"/>
              <a:gd name="connsiteX3" fmla="*/ 0 w 1356743"/>
              <a:gd name="connsiteY3" fmla="*/ 575505 h 575505"/>
              <a:gd name="connsiteX4" fmla="*/ 0 w 1356743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56743" h="575505">
                <a:moveTo>
                  <a:pt x="0" y="0"/>
                </a:moveTo>
                <a:lnTo>
                  <a:pt x="1356743" y="0"/>
                </a:lnTo>
                <a:lnTo>
                  <a:pt x="1356743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b="1" dirty="0">
                <a:latin typeface="HelveticaNeueLT Std" panose="020B0604020202020204" pitchFamily="34" charset="0"/>
              </a:rPr>
              <a:t>Vacant</a:t>
            </a:r>
            <a:endParaRPr lang="en-US" sz="800" dirty="0">
              <a:latin typeface="HelveticaNeueLT Std" panose="020B0604020202020204" pitchFamily="34" charset="0"/>
            </a:endParaRPr>
          </a:p>
        </p:txBody>
      </p:sp>
      <p:sp>
        <p:nvSpPr>
          <p:cNvPr id="53" name="Freeform 52" descr="Denis Nepveu&#10;Director-Resource Planning&#10;"/>
          <p:cNvSpPr/>
          <p:nvPr/>
        </p:nvSpPr>
        <p:spPr>
          <a:xfrm>
            <a:off x="9471554" y="4422524"/>
            <a:ext cx="914400" cy="429768"/>
          </a:xfrm>
          <a:custGeom>
            <a:avLst/>
            <a:gdLst>
              <a:gd name="connsiteX0" fmla="*/ 0 w 1356743"/>
              <a:gd name="connsiteY0" fmla="*/ 0 h 575505"/>
              <a:gd name="connsiteX1" fmla="*/ 1356743 w 1356743"/>
              <a:gd name="connsiteY1" fmla="*/ 0 h 575505"/>
              <a:gd name="connsiteX2" fmla="*/ 1356743 w 1356743"/>
              <a:gd name="connsiteY2" fmla="*/ 575505 h 575505"/>
              <a:gd name="connsiteX3" fmla="*/ 0 w 1356743"/>
              <a:gd name="connsiteY3" fmla="*/ 575505 h 575505"/>
              <a:gd name="connsiteX4" fmla="*/ 0 w 1356743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56743" h="575505">
                <a:moveTo>
                  <a:pt x="0" y="0"/>
                </a:moveTo>
                <a:lnTo>
                  <a:pt x="1356743" y="0"/>
                </a:lnTo>
                <a:lnTo>
                  <a:pt x="1356743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b="1" dirty="0">
                <a:latin typeface="HelveticaNeueLT Std" panose="020B0604020202020204" pitchFamily="34" charset="0"/>
              </a:rPr>
              <a:t>Denis Nepveu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kern="1200" dirty="0">
                <a:latin typeface="HelveticaNeueLT Std" panose="020B0604020202020204" pitchFamily="34" charset="0"/>
              </a:rPr>
              <a:t>Director-Resource Planning</a:t>
            </a:r>
          </a:p>
        </p:txBody>
      </p:sp>
      <p:sp>
        <p:nvSpPr>
          <p:cNvPr id="34" name="Freeform 33" descr="Ljubomir Stajic&#10;Institutional Analyst&#10;"/>
          <p:cNvSpPr/>
          <p:nvPr/>
        </p:nvSpPr>
        <p:spPr>
          <a:xfrm>
            <a:off x="9469950" y="5004350"/>
            <a:ext cx="914400" cy="429768"/>
          </a:xfrm>
          <a:custGeom>
            <a:avLst/>
            <a:gdLst>
              <a:gd name="connsiteX0" fmla="*/ 0 w 1346487"/>
              <a:gd name="connsiteY0" fmla="*/ 0 h 575505"/>
              <a:gd name="connsiteX1" fmla="*/ 1346487 w 1346487"/>
              <a:gd name="connsiteY1" fmla="*/ 0 h 575505"/>
              <a:gd name="connsiteX2" fmla="*/ 1346487 w 1346487"/>
              <a:gd name="connsiteY2" fmla="*/ 575505 h 575505"/>
              <a:gd name="connsiteX3" fmla="*/ 0 w 1346487"/>
              <a:gd name="connsiteY3" fmla="*/ 575505 h 575505"/>
              <a:gd name="connsiteX4" fmla="*/ 0 w 1346487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6487" h="575505">
                <a:moveTo>
                  <a:pt x="0" y="0"/>
                </a:moveTo>
                <a:lnTo>
                  <a:pt x="1346487" y="0"/>
                </a:lnTo>
                <a:lnTo>
                  <a:pt x="1346487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b="1" kern="1200" dirty="0">
                <a:latin typeface="HelveticaNeueLT Std" panose="020B0604020202020204" pitchFamily="34" charset="0"/>
              </a:rPr>
              <a:t>Ljubomir Stajic</a:t>
            </a:r>
            <a:endParaRPr lang="en-US" sz="800" kern="1200" dirty="0">
              <a:latin typeface="HelveticaNeueLT Std" panose="020B0604020202020204" pitchFamily="34" charset="0"/>
            </a:endParaRP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dirty="0">
                <a:latin typeface="HelveticaNeueLT Std" panose="020B0604020202020204" pitchFamily="34" charset="0"/>
              </a:rPr>
              <a:t>Institutional Analyst</a:t>
            </a:r>
            <a:endParaRPr lang="en-US" sz="800" kern="1200" dirty="0">
              <a:latin typeface="HelveticaNeueLT Std" panose="020B0604020202020204" pitchFamily="34" charset="0"/>
            </a:endParaRPr>
          </a:p>
        </p:txBody>
      </p:sp>
      <p:sp>
        <p:nvSpPr>
          <p:cNvPr id="11" name="Freeform 32" descr="Dan Beaman&#10;Business Systems Manager&#10;">
            <a:extLst>
              <a:ext uri="{FF2B5EF4-FFF2-40B4-BE49-F238E27FC236}">
                <a16:creationId xmlns:a16="http://schemas.microsoft.com/office/drawing/2014/main" id="{66254FE9-DF65-C61F-9AE9-2B17969C9582}"/>
              </a:ext>
            </a:extLst>
          </p:cNvPr>
          <p:cNvSpPr/>
          <p:nvPr/>
        </p:nvSpPr>
        <p:spPr>
          <a:xfrm>
            <a:off x="10646230" y="4426556"/>
            <a:ext cx="914400" cy="429768"/>
          </a:xfrm>
          <a:custGeom>
            <a:avLst/>
            <a:gdLst>
              <a:gd name="connsiteX0" fmla="*/ 0 w 1356743"/>
              <a:gd name="connsiteY0" fmla="*/ 0 h 575505"/>
              <a:gd name="connsiteX1" fmla="*/ 1356743 w 1356743"/>
              <a:gd name="connsiteY1" fmla="*/ 0 h 575505"/>
              <a:gd name="connsiteX2" fmla="*/ 1356743 w 1356743"/>
              <a:gd name="connsiteY2" fmla="*/ 575505 h 575505"/>
              <a:gd name="connsiteX3" fmla="*/ 0 w 1356743"/>
              <a:gd name="connsiteY3" fmla="*/ 575505 h 575505"/>
              <a:gd name="connsiteX4" fmla="*/ 0 w 1356743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56743" h="575505">
                <a:moveTo>
                  <a:pt x="0" y="0"/>
                </a:moveTo>
                <a:lnTo>
                  <a:pt x="1356743" y="0"/>
                </a:lnTo>
                <a:lnTo>
                  <a:pt x="1356743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b="1" dirty="0">
                <a:latin typeface="HelveticaNeueLT Std" panose="020B0604020202020204" pitchFamily="34" charset="0"/>
              </a:rPr>
              <a:t>Dan Beaman</a:t>
            </a:r>
            <a:endParaRPr lang="en-US" sz="800" dirty="0">
              <a:latin typeface="HelveticaNeueLT Std" panose="020B0604020202020204" pitchFamily="34" charset="0"/>
            </a:endParaRP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dirty="0">
                <a:latin typeface="HelveticaNeueLT Std" panose="020B0604020202020204" pitchFamily="34" charset="0"/>
              </a:rPr>
              <a:t>Business Systems Manager</a:t>
            </a:r>
          </a:p>
        </p:txBody>
      </p:sp>
      <p:sp>
        <p:nvSpPr>
          <p:cNvPr id="9" name="Freeform 32" descr="Carol Luong&#10;Business Systems Analyst&#10;">
            <a:extLst>
              <a:ext uri="{FF2B5EF4-FFF2-40B4-BE49-F238E27FC236}">
                <a16:creationId xmlns:a16="http://schemas.microsoft.com/office/drawing/2014/main" id="{B5F87604-EF62-AAA8-EAB9-E9996FE20E1E}"/>
              </a:ext>
            </a:extLst>
          </p:cNvPr>
          <p:cNvSpPr/>
          <p:nvPr/>
        </p:nvSpPr>
        <p:spPr>
          <a:xfrm>
            <a:off x="10645187" y="5006827"/>
            <a:ext cx="914400" cy="429768"/>
          </a:xfrm>
          <a:custGeom>
            <a:avLst/>
            <a:gdLst>
              <a:gd name="connsiteX0" fmla="*/ 0 w 1356743"/>
              <a:gd name="connsiteY0" fmla="*/ 0 h 575505"/>
              <a:gd name="connsiteX1" fmla="*/ 1356743 w 1356743"/>
              <a:gd name="connsiteY1" fmla="*/ 0 h 575505"/>
              <a:gd name="connsiteX2" fmla="*/ 1356743 w 1356743"/>
              <a:gd name="connsiteY2" fmla="*/ 575505 h 575505"/>
              <a:gd name="connsiteX3" fmla="*/ 0 w 1356743"/>
              <a:gd name="connsiteY3" fmla="*/ 575505 h 575505"/>
              <a:gd name="connsiteX4" fmla="*/ 0 w 1356743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56743" h="575505">
                <a:moveTo>
                  <a:pt x="0" y="0"/>
                </a:moveTo>
                <a:lnTo>
                  <a:pt x="1356743" y="0"/>
                </a:lnTo>
                <a:lnTo>
                  <a:pt x="1356743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b="1" dirty="0">
                <a:latin typeface="HelveticaNeueLT Std" panose="020B0604020202020204" pitchFamily="34" charset="0"/>
              </a:rPr>
              <a:t>Carol Luong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dirty="0">
                <a:latin typeface="HelveticaNeueLT Std" panose="020B0604020202020204" pitchFamily="34" charset="0"/>
              </a:rPr>
              <a:t>Business Systems Analyst</a:t>
            </a:r>
          </a:p>
        </p:txBody>
      </p:sp>
      <p:sp>
        <p:nvSpPr>
          <p:cNvPr id="6" name="Freeform 32" descr="Vinay Khandelwal&#10;Business Systems Analyst&#10;&#10;">
            <a:extLst>
              <a:ext uri="{FF2B5EF4-FFF2-40B4-BE49-F238E27FC236}">
                <a16:creationId xmlns:a16="http://schemas.microsoft.com/office/drawing/2014/main" id="{3B126BC8-49D5-D797-E41B-A17A5E3D6634}"/>
              </a:ext>
            </a:extLst>
          </p:cNvPr>
          <p:cNvSpPr/>
          <p:nvPr/>
        </p:nvSpPr>
        <p:spPr>
          <a:xfrm>
            <a:off x="10645058" y="5577795"/>
            <a:ext cx="914400" cy="429768"/>
          </a:xfrm>
          <a:custGeom>
            <a:avLst/>
            <a:gdLst>
              <a:gd name="connsiteX0" fmla="*/ 0 w 1356743"/>
              <a:gd name="connsiteY0" fmla="*/ 0 h 575505"/>
              <a:gd name="connsiteX1" fmla="*/ 1356743 w 1356743"/>
              <a:gd name="connsiteY1" fmla="*/ 0 h 575505"/>
              <a:gd name="connsiteX2" fmla="*/ 1356743 w 1356743"/>
              <a:gd name="connsiteY2" fmla="*/ 575505 h 575505"/>
              <a:gd name="connsiteX3" fmla="*/ 0 w 1356743"/>
              <a:gd name="connsiteY3" fmla="*/ 575505 h 575505"/>
              <a:gd name="connsiteX4" fmla="*/ 0 w 1356743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56743" h="575505">
                <a:moveTo>
                  <a:pt x="0" y="0"/>
                </a:moveTo>
                <a:lnTo>
                  <a:pt x="1356743" y="0"/>
                </a:lnTo>
                <a:lnTo>
                  <a:pt x="1356743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b="1" dirty="0">
                <a:latin typeface="HelveticaNeueLT Std" panose="020B0604020202020204" pitchFamily="34" charset="0"/>
              </a:rPr>
              <a:t>Vinay Khandelwal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dirty="0">
                <a:latin typeface="HelveticaNeueLT Std" panose="020B0604020202020204" pitchFamily="34" charset="0"/>
              </a:rPr>
              <a:t>Business Systems Analyst</a:t>
            </a:r>
          </a:p>
        </p:txBody>
      </p:sp>
    </p:spTree>
    <p:extLst>
      <p:ext uri="{BB962C8B-B14F-4D97-AF65-F5344CB8AC3E}">
        <p14:creationId xmlns:p14="http://schemas.microsoft.com/office/powerpoint/2010/main" val="29547675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00BFC676C253448A3CDD544BB1A5F8C" ma:contentTypeVersion="10" ma:contentTypeDescription="Create a new document." ma:contentTypeScope="" ma:versionID="6b78991bf69f1a4298e5561881bfe2b8">
  <xsd:schema xmlns:xsd="http://www.w3.org/2001/XMLSchema" xmlns:xs="http://www.w3.org/2001/XMLSchema" xmlns:p="http://schemas.microsoft.com/office/2006/metadata/properties" xmlns:ns2="9db7eb01-2ba3-4c3c-a557-9ed61832e3af" xmlns:ns3="907f8f68-11bb-4eab-8ce4-7df609a6a84f" targetNamespace="http://schemas.microsoft.com/office/2006/metadata/properties" ma:root="true" ma:fieldsID="a6b2735b60469df962c4e95708373270" ns2:_="" ns3:_="">
    <xsd:import namespace="9db7eb01-2ba3-4c3c-a557-9ed61832e3af"/>
    <xsd:import namespace="907f8f68-11bb-4eab-8ce4-7df609a6a84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b7eb01-2ba3-4c3c-a557-9ed61832e3a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0973eda6-ee47-49cd-8b90-1ba368fd384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7f8f68-11bb-4eab-8ce4-7df609a6a84f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4c5f1a68-5471-46e4-a0fd-2313e6c0ff4c}" ma:internalName="TaxCatchAll" ma:showField="CatchAllData" ma:web="907f8f68-11bb-4eab-8ce4-7df609a6a84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db7eb01-2ba3-4c3c-a557-9ed61832e3af">
      <Terms xmlns="http://schemas.microsoft.com/office/infopath/2007/PartnerControls"/>
    </lcf76f155ced4ddcb4097134ff3c332f>
    <TaxCatchAll xmlns="907f8f68-11bb-4eab-8ce4-7df609a6a84f" xsi:nil="true"/>
  </documentManagement>
</p:properties>
</file>

<file path=customXml/itemProps1.xml><?xml version="1.0" encoding="utf-8"?>
<ds:datastoreItem xmlns:ds="http://schemas.openxmlformats.org/officeDocument/2006/customXml" ds:itemID="{6E256EB9-10C5-41FC-9418-0BEB22C39BE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E43A7BD-6D90-4A91-920E-716353C87BC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db7eb01-2ba3-4c3c-a557-9ed61832e3af"/>
    <ds:schemaRef ds:uri="907f8f68-11bb-4eab-8ce4-7df609a6a84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37FE653-3752-47C4-BE83-F66AB112F402}">
  <ds:schemaRefs>
    <ds:schemaRef ds:uri="http://schemas.microsoft.com/office/2006/metadata/properties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9db7eb01-2ba3-4c3c-a557-9ed61832e3af"/>
    <ds:schemaRef ds:uri="http://schemas.microsoft.com/office/2006/documentManagement/types"/>
    <ds:schemaRef ds:uri="http://purl.org/dc/elements/1.1/"/>
    <ds:schemaRef ds:uri="907f8f68-11bb-4eab-8ce4-7df609a6a84f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8529</TotalTime>
  <Words>136</Words>
  <Application>Microsoft Office PowerPoint</Application>
  <PresentationFormat>Widescreen</PresentationFormat>
  <Paragraphs>53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HelveticaNeueLT Std</vt:lpstr>
      <vt:lpstr>Office Theme</vt:lpstr>
      <vt:lpstr>Budget &amp; Resource Management as of September 2026</vt:lpstr>
    </vt:vector>
  </TitlesOfParts>
  <Company>UCSF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Vaughn, Cheryl</dc:creator>
  <cp:lastModifiedBy>Tyler, Matt</cp:lastModifiedBy>
  <cp:revision>333</cp:revision>
  <cp:lastPrinted>2020-07-24T19:51:05Z</cp:lastPrinted>
  <dcterms:created xsi:type="dcterms:W3CDTF">2019-03-14T23:32:58Z</dcterms:created>
  <dcterms:modified xsi:type="dcterms:W3CDTF">2026-09-02T23:09:58Z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0x010100400BFC676C253448A3CDD544BB1A5F8C</vt:lpwstr>
  </property>
  <property fmtid="{D5CDD505-2E9C-101B-9397-08002B2CF9AE}" pid="3" name="MediaServiceImageTags">
    <vt:lpwstr/>
  </property>
</Properties>
</file>