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9"/>
  </p:notesMasterIdLst>
  <p:handoutMasterIdLst>
    <p:handoutMasterId r:id="rId20"/>
  </p:handoutMasterIdLst>
  <p:sldIdLst>
    <p:sldId id="406" r:id="rId7"/>
    <p:sldId id="475" r:id="rId8"/>
    <p:sldId id="486" r:id="rId9"/>
    <p:sldId id="462" r:id="rId10"/>
    <p:sldId id="479" r:id="rId11"/>
    <p:sldId id="483" r:id="rId12"/>
    <p:sldId id="487" r:id="rId13"/>
    <p:sldId id="480" r:id="rId14"/>
    <p:sldId id="464" r:id="rId15"/>
    <p:sldId id="481" r:id="rId16"/>
    <p:sldId id="484" r:id="rId17"/>
    <p:sldId id="467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7" userDrawn="1">
          <p15:clr>
            <a:srgbClr val="A4A3A4"/>
          </p15:clr>
        </p15:guide>
        <p15:guide id="2" orient="horz" pos="5724" userDrawn="1">
          <p15:clr>
            <a:srgbClr val="A4A3A4"/>
          </p15:clr>
        </p15:guide>
        <p15:guide id="3" orient="horz" pos="5966" userDrawn="1">
          <p15:clr>
            <a:srgbClr val="A4A3A4"/>
          </p15:clr>
        </p15:guide>
        <p15:guide id="4" pos="305" userDrawn="1">
          <p15:clr>
            <a:srgbClr val="A4A3A4"/>
          </p15:clr>
        </p15:guide>
        <p15:guide id="5" pos="43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89011" autoAdjust="0"/>
  </p:normalViewPr>
  <p:slideViewPr>
    <p:cSldViewPr snapToGrid="0" showGuides="1">
      <p:cViewPr varScale="1">
        <p:scale>
          <a:sx n="102" d="100"/>
          <a:sy n="102" d="100"/>
        </p:scale>
        <p:origin x="2178" y="114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677"/>
        <p:guide orient="horz" pos="5724"/>
        <p:guide orient="horz" pos="5966"/>
        <p:guide pos="305"/>
        <p:guide pos="43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57709973753299E-2"/>
          <c:y val="3.4375000000000003E-2"/>
          <c:w val="0.826972143607549"/>
          <c:h val="0.903021161417323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49-45F3-B528-0AD3D0CEB516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49-45F3-B528-0AD3D0CEB516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49-45F3-B528-0AD3D0CEB5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649-45F3-B528-0AD3D0CEB516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649-45F3-B528-0AD3D0CEB516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649-45F3-B528-0AD3D0CEB516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649-45F3-B528-0AD3D0CEB516}"/>
              </c:ext>
            </c:extLst>
          </c:dPt>
          <c:dLbls>
            <c:dLbl>
              <c:idx val="0"/>
              <c:layout>
                <c:manualLayout>
                  <c:x val="9.4613809024542805E-2"/>
                  <c:y val="0"/>
                </c:manualLayout>
              </c:layout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9-45F3-B528-0AD3D0CEB516}"/>
                </c:ext>
              </c:extLst>
            </c:dLbl>
            <c:dLbl>
              <c:idx val="1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49-45F3-B528-0AD3D0CEB516}"/>
                </c:ext>
              </c:extLst>
            </c:dLbl>
            <c:dLbl>
              <c:idx val="2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49-45F3-B528-0AD3D0CEB516}"/>
                </c:ext>
              </c:extLst>
            </c:dLbl>
            <c:dLbl>
              <c:idx val="3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49-45F3-B528-0AD3D0CEB516}"/>
                </c:ext>
              </c:extLst>
            </c:dLbl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49-45F3-B528-0AD3D0CEB516}"/>
                </c:ext>
              </c:extLst>
            </c:dLbl>
            <c:dLbl>
              <c:idx val="5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649-45F3-B528-0AD3D0CEB516}"/>
                </c:ext>
              </c:extLst>
            </c:dLbl>
            <c:dLbl>
              <c:idx val="6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649-45F3-B528-0AD3D0CEB516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spc="0" baseline="0">
                    <a:solidFill>
                      <a:schemeClr val="accent4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State and Campus Core Funds</c:v>
                </c:pt>
                <c:pt idx="1">
                  <c:v>Clinical Activity (including ZSFG)</c:v>
                </c:pt>
                <c:pt idx="2">
                  <c:v>Sponsored Activities</c:v>
                </c:pt>
                <c:pt idx="3">
                  <c:v>Tuition and Fees</c:v>
                </c:pt>
                <c:pt idx="4">
                  <c:v>Gifts and Endowments</c:v>
                </c:pt>
                <c:pt idx="5">
                  <c:v>Recharge &amp; Costed Central Activities</c:v>
                </c:pt>
                <c:pt idx="6">
                  <c:v>Other Sources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50</c:v>
                </c:pt>
                <c:pt idx="2">
                  <c:v>35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49-45F3-B528-0AD3D0CEB5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48</c:v>
                </c:pt>
                <c:pt idx="1">
                  <c:v>49</c:v>
                </c:pt>
                <c:pt idx="2">
                  <c:v>49</c:v>
                </c:pt>
                <c:pt idx="3">
                  <c:v>50</c:v>
                </c:pt>
                <c:pt idx="4">
                  <c:v>49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18-4924-8D2C-3FA9E4DD5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Expense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47</c:v>
                </c:pt>
                <c:pt idx="1">
                  <c:v>50</c:v>
                </c:pt>
                <c:pt idx="2">
                  <c:v>48</c:v>
                </c:pt>
                <c:pt idx="3">
                  <c:v>49</c:v>
                </c:pt>
                <c:pt idx="4">
                  <c:v>48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8-4924-8D2C-3FA9E4DD56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Position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2016-17</c:v>
                </c:pt>
                <c:pt idx="1">
                  <c:v>2017-18</c:v>
                </c:pt>
                <c:pt idx="2">
                  <c:v>2018-19</c:v>
                </c:pt>
                <c:pt idx="3">
                  <c:v>2019-20</c:v>
                </c:pt>
                <c:pt idx="4">
                  <c:v>2020-21</c:v>
                </c:pt>
                <c:pt idx="5">
                  <c:v>2021-22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18-4924-8D2C-3FA9E4DD5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150184"/>
        <c:axId val="349320112"/>
      </c:lineChart>
      <c:catAx>
        <c:axId val="19415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49320112"/>
        <c:crosses val="autoZero"/>
        <c:auto val="1"/>
        <c:lblAlgn val="ctr"/>
        <c:lblOffset val="100"/>
        <c:noMultiLvlLbl val="0"/>
      </c:catAx>
      <c:valAx>
        <c:axId val="34932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15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368657" y="9153677"/>
            <a:ext cx="2842289" cy="14237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279265" y="9146955"/>
            <a:ext cx="938811" cy="15110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2/15/2017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85957" y="9084089"/>
            <a:ext cx="6339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70941" y="9147500"/>
            <a:ext cx="591040" cy="10877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57468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33" y="9157073"/>
            <a:ext cx="639981" cy="3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4613" y="412750"/>
            <a:ext cx="4802187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566" tIns="48783" rIns="97566" bIns="48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0686" y="4214077"/>
            <a:ext cx="6358528" cy="4627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375829" y="9153677"/>
            <a:ext cx="2842289" cy="14237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86438" y="9146955"/>
            <a:ext cx="938811" cy="15110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2/15/2017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8113" y="9147500"/>
            <a:ext cx="591040" cy="10877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57468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85957" y="9084089"/>
            <a:ext cx="63398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33" y="9157073"/>
            <a:ext cx="639981" cy="3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344613" y="412750"/>
            <a:ext cx="4802187" cy="36004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648376" y="9153677"/>
            <a:ext cx="2842289" cy="14237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558984" y="9146955"/>
            <a:ext cx="938811" cy="151101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>
                <a:latin typeface="Arial" pitchFamily="34" charset="0"/>
                <a:cs typeface="Arial" pitchFamily="34" charset="0"/>
              </a:rPr>
              <a:pPr algn="l"/>
              <a:t>2/15/2017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0659" y="9126667"/>
            <a:ext cx="591040" cy="10877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57468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7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412750"/>
            <a:ext cx="48021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>
                <a:latin typeface="Arial" pitchFamily="34" charset="0"/>
                <a:cs typeface="Arial" pitchFamily="34" charset="0"/>
              </a:rPr>
              <a:t>2/15/2017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9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412750"/>
            <a:ext cx="48021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>
                <a:latin typeface="Arial" pitchFamily="34" charset="0"/>
                <a:cs typeface="Arial" pitchFamily="34" charset="0"/>
              </a:rPr>
              <a:t>2/15/2017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5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412750"/>
            <a:ext cx="48021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9684" indent="-119684" defTabSz="957468">
              <a:spcBef>
                <a:spcPts val="838"/>
              </a:spcBef>
              <a:defRPr/>
            </a:pPr>
            <a:r>
              <a:rPr lang="en-US" dirty="0" smtClean="0"/>
              <a:t>Other revenue</a:t>
            </a:r>
            <a:r>
              <a:rPr lang="en-US" baseline="0" dirty="0" smtClean="0"/>
              <a:t> includes Patent Revenue, Assessment Revenue, Interest and Investment Income, Sales and Services Revenue, and Other Revenues.</a:t>
            </a:r>
          </a:p>
          <a:p>
            <a:pPr marL="119684" indent="-119684" defTabSz="957468">
              <a:spcBef>
                <a:spcPts val="838"/>
              </a:spcBef>
              <a:defRPr/>
            </a:pPr>
            <a:r>
              <a:rPr lang="en-US" baseline="0" dirty="0" smtClean="0"/>
              <a:t>Clinical Activity includes MC-PSA Revenue, MC-Purchased Services Revenue, MC-Strategic Support, Other Clinical Revenue, Affiliation/Contract Revenue, and ZSFG Affiliation Agreement revenue.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64FC9CD-4121-4A33-A433-E991F084F104}" type="datetime1">
              <a:rPr lang="en-US" smtClean="0">
                <a:latin typeface="Arial" pitchFamily="34" charset="0"/>
                <a:cs typeface="Arial" pitchFamily="34" charset="0"/>
              </a:rPr>
              <a:t>2/15/2017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7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4613" y="412750"/>
            <a:ext cx="4802187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>
                <a:latin typeface="Arial" pitchFamily="34" charset="0"/>
                <a:cs typeface="Arial" pitchFamily="34" charset="0"/>
              </a:rPr>
              <a:t>2/15/2017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4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Business Plan – &lt;Control Point Name&gt; -- June 2017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2/15/2017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1743226"/>
            <a:ext cx="6595720" cy="1758943"/>
          </a:xfrm>
        </p:spPr>
        <p:txBody>
          <a:bodyPr/>
          <a:lstStyle/>
          <a:p>
            <a:r>
              <a:rPr lang="en-US" dirty="0" smtClean="0"/>
              <a:t>[Organization Name]</a:t>
            </a:r>
            <a:br>
              <a:rPr lang="en-US" dirty="0" smtClean="0"/>
            </a:br>
            <a:r>
              <a:rPr lang="en-US" dirty="0" smtClean="0"/>
              <a:t>Five-Year Business Plan</a:t>
            </a:r>
            <a:br>
              <a:rPr lang="en-US" dirty="0" smtClean="0"/>
            </a:br>
            <a:r>
              <a:rPr lang="en-US" dirty="0" smtClean="0"/>
              <a:t>2017-18 to 2021-22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DF65B9-7679-47DF-9B10-A1B2EFDE3EB4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Control Point Name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521425"/>
          </a:xfrm>
        </p:spPr>
        <p:txBody>
          <a:bodyPr/>
          <a:lstStyle/>
          <a:p>
            <a:r>
              <a:rPr lang="en-US" sz="3200" dirty="0" smtClean="0"/>
              <a:t>Upside opportunities and downside risks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54456"/>
              </p:ext>
            </p:extLst>
          </p:nvPr>
        </p:nvGraphicFramePr>
        <p:xfrm>
          <a:off x="668422" y="1925036"/>
          <a:ext cx="7693392" cy="31455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374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Upside</a:t>
                      </a: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Opportunities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First-year Impact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0" dirty="0" smtClean="0">
                          <a:latin typeface="+mj-lt"/>
                        </a:rPr>
                        <a:t>Five-year</a:t>
                      </a:r>
                      <a:r>
                        <a:rPr lang="en-US" sz="1800" b="0" baseline="0" dirty="0" smtClean="0">
                          <a:latin typeface="+mj-lt"/>
                        </a:rPr>
                        <a:t> Impact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dk1"/>
                          </a:solidFill>
                          <a:latin typeface="+mj-lt"/>
                        </a:rPr>
                        <a:t>Opportunity</a:t>
                      </a:r>
                      <a:r>
                        <a:rPr lang="en-US" sz="1800" baseline="0" dirty="0" smtClean="0">
                          <a:solidFill>
                            <a:schemeClr val="dk1"/>
                          </a:solidFill>
                          <a:latin typeface="+mj-lt"/>
                        </a:rPr>
                        <a:t> 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Opportunity 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Opportunity 3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Downside risks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3657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R="3657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Risk 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Risk 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Risk 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1760226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Key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federal funding</a:t>
            </a:r>
          </a:p>
          <a:p>
            <a:pPr>
              <a:defRPr/>
            </a:pPr>
            <a:r>
              <a:rPr lang="en-US" sz="1800" dirty="0"/>
              <a:t>private funding </a:t>
            </a:r>
          </a:p>
          <a:p>
            <a:pPr>
              <a:defRPr/>
            </a:pPr>
            <a:r>
              <a:rPr lang="en-US" sz="1800" dirty="0"/>
              <a:t>clinical practice metrics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tuition </a:t>
            </a:r>
            <a:r>
              <a:rPr lang="en-US" sz="1800" dirty="0"/>
              <a:t>and fee adjustments</a:t>
            </a:r>
          </a:p>
          <a:p>
            <a:pPr>
              <a:defRPr/>
            </a:pPr>
            <a:r>
              <a:rPr lang="en-US" sz="1800" dirty="0"/>
              <a:t>s</a:t>
            </a:r>
            <a:r>
              <a:rPr lang="en-US" sz="1800" dirty="0" smtClean="0"/>
              <a:t>tudent enrollment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63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dirty="0"/>
              <a:t>2016-17 </a:t>
            </a:r>
            <a:r>
              <a:rPr lang="en-US" sz="3200" dirty="0" smtClean="0"/>
              <a:t>Outcomes and Accomplishments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Service improvements</a:t>
            </a:r>
          </a:p>
          <a:p>
            <a:r>
              <a:rPr lang="en-US" dirty="0" smtClean="0"/>
              <a:t>Financial highlights </a:t>
            </a:r>
          </a:p>
          <a:p>
            <a:r>
              <a:rPr lang="en-US" dirty="0" smtClean="0"/>
              <a:t>New or enhanced revenue streams</a:t>
            </a:r>
          </a:p>
          <a:p>
            <a:r>
              <a:rPr lang="en-US" dirty="0" smtClean="0"/>
              <a:t>Collaborations</a:t>
            </a:r>
          </a:p>
          <a:p>
            <a:r>
              <a:rPr lang="en-US" dirty="0" smtClean="0"/>
              <a:t>Completion of strategic initiatives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Five-year Business Plan -- &lt;Control Point&gt; -- June 2017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2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dirty="0" smtClean="0"/>
              <a:t>Five-year Outlook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Goals, areas </a:t>
            </a:r>
            <a:r>
              <a:rPr lang="en-US" dirty="0"/>
              <a:t>of focus and </a:t>
            </a:r>
            <a:r>
              <a:rPr lang="en-US" dirty="0" smtClean="0"/>
              <a:t>strategic </a:t>
            </a:r>
            <a:r>
              <a:rPr lang="en-US" dirty="0"/>
              <a:t>initiatives </a:t>
            </a:r>
            <a:endParaRPr lang="en-US" dirty="0" smtClean="0"/>
          </a:p>
          <a:p>
            <a:r>
              <a:rPr lang="en-US" dirty="0" smtClean="0"/>
              <a:t>Proposed changes in service</a:t>
            </a:r>
          </a:p>
          <a:p>
            <a:r>
              <a:rPr lang="en-US" dirty="0" smtClean="0"/>
              <a:t>Program growth</a:t>
            </a:r>
          </a:p>
          <a:p>
            <a:r>
              <a:rPr lang="en-US" dirty="0" smtClean="0"/>
              <a:t>Philanthropic and other opportunities</a:t>
            </a:r>
          </a:p>
          <a:p>
            <a:r>
              <a:rPr lang="en-US" dirty="0" smtClean="0"/>
              <a:t>Reorganization plans</a:t>
            </a:r>
          </a:p>
          <a:p>
            <a:r>
              <a:rPr lang="en-US" dirty="0" smtClean="0"/>
              <a:t>Key challenges and areas of concern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3624BB-9441-4205-A638-503E4E875EB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730559" y="6460987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900" i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Five-year Business Plan -- &lt;Control Point&gt; -- June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2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521425"/>
          </a:xfrm>
        </p:spPr>
        <p:txBody>
          <a:bodyPr/>
          <a:lstStyle/>
          <a:p>
            <a:r>
              <a:rPr lang="en-US" sz="3200" dirty="0" smtClean="0"/>
              <a:t>2016-17 Revenue Profile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66DF-4E97-4E07-B927-2A5EC8CD3BFF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85651443"/>
              </p:ext>
            </p:extLst>
          </p:nvPr>
        </p:nvGraphicFramePr>
        <p:xfrm>
          <a:off x="1022684" y="1637624"/>
          <a:ext cx="657726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4188915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21425"/>
          </a:xfrm>
        </p:spPr>
        <p:txBody>
          <a:bodyPr/>
          <a:lstStyle/>
          <a:p>
            <a:r>
              <a:rPr lang="en-US" sz="3200" dirty="0" smtClean="0"/>
              <a:t>Projected Revenue, Expense, and Net Position</a:t>
            </a:r>
            <a:endParaRPr lang="en-US" sz="32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03011"/>
              </p:ext>
            </p:extLst>
          </p:nvPr>
        </p:nvGraphicFramePr>
        <p:xfrm>
          <a:off x="661988" y="1563688"/>
          <a:ext cx="8324850" cy="401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6F5B01-31EA-46FA-A31F-D71521F3C0AE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18275680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929485"/>
          </a:xfrm>
        </p:spPr>
        <p:txBody>
          <a:bodyPr/>
          <a:lstStyle/>
          <a:p>
            <a:r>
              <a:rPr lang="en-US" sz="3200" dirty="0" smtClean="0"/>
              <a:t>Financial impacts of planned strategic initiatives and program expansions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52501"/>
              </p:ext>
            </p:extLst>
          </p:nvPr>
        </p:nvGraphicFramePr>
        <p:xfrm>
          <a:off x="604070" y="1513975"/>
          <a:ext cx="7616768" cy="4133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Initiative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2016-17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2017-18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2018-19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2019-20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2020-21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2021-22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Initiative 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Initiative 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Initiative 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Initiative 4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Initiative 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1808492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929485"/>
          </a:xfrm>
        </p:spPr>
        <p:txBody>
          <a:bodyPr/>
          <a:lstStyle/>
          <a:p>
            <a:r>
              <a:rPr lang="en-US" sz="3200" dirty="0" smtClean="0"/>
              <a:t>Other extraordinary changes in revenue and/or expense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27903"/>
              </p:ext>
            </p:extLst>
          </p:nvPr>
        </p:nvGraphicFramePr>
        <p:xfrm>
          <a:off x="604070" y="1513975"/>
          <a:ext cx="7616768" cy="41330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7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548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Initiative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2016-17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2017-18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2018-19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2019-20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2020-21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2021-22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Change 1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Change 2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Change 3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Change 4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dirty="0" smtClean="0">
                          <a:latin typeface="+mj-lt"/>
                        </a:rPr>
                        <a:t>Change 5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Revenue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+mj-lt"/>
                        </a:rPr>
                        <a:t>Expense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j-lt"/>
                      </a:endParaRPr>
                    </a:p>
                  </a:txBody>
                  <a:tcPr marR="1828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3581167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521425"/>
          </a:xfrm>
        </p:spPr>
        <p:txBody>
          <a:bodyPr/>
          <a:lstStyle/>
          <a:p>
            <a:r>
              <a:rPr lang="en-US" sz="3200" dirty="0" smtClean="0"/>
              <a:t>Current and Projected Staffing (FTE)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455662"/>
              </p:ext>
            </p:extLst>
          </p:nvPr>
        </p:nvGraphicFramePr>
        <p:xfrm>
          <a:off x="604070" y="1163036"/>
          <a:ext cx="7955280" cy="4800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2016-17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2017-18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2018-19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2019-20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2020-21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2021-22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 smtClean="0">
                          <a:latin typeface="+mj-lt"/>
                        </a:rPr>
                        <a:t>Faculty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Clinical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Non-clinical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+mj-lt"/>
                        </a:rPr>
                        <a:t>  Subtotal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 smtClean="0">
                          <a:latin typeface="+mj-lt"/>
                        </a:rPr>
                        <a:t>Other Academics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Residents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Postdocs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kern="1200" dirty="0" smtClean="0">
                          <a:latin typeface="+mj-lt"/>
                        </a:rPr>
                        <a:t>Other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Subtotal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kern="1200" dirty="0" smtClean="0">
                          <a:latin typeface="+mj-lt"/>
                        </a:rPr>
                        <a:t>Staff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Non-represented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latin typeface="+mj-lt"/>
                        </a:rPr>
                        <a:t>Represented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Subtotal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 smtClean="0">
                          <a:latin typeface="+mj-lt"/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18288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7901018" y="6084826"/>
            <a:ext cx="1519819" cy="1128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 smtClean="0">
                <a:latin typeface="+mj-lt"/>
              </a:rPr>
              <a:t>Dollars in millions.</a:t>
            </a:r>
          </a:p>
        </p:txBody>
      </p:sp>
    </p:spTree>
    <p:extLst>
      <p:ext uri="{BB962C8B-B14F-4D97-AF65-F5344CB8AC3E}">
        <p14:creationId xmlns:p14="http://schemas.microsoft.com/office/powerpoint/2010/main" val="20949273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434801"/>
            <a:ext cx="8080375" cy="521425"/>
          </a:xfrm>
        </p:spPr>
        <p:txBody>
          <a:bodyPr/>
          <a:lstStyle/>
          <a:p>
            <a:r>
              <a:rPr lang="en-US" sz="3200" dirty="0" smtClean="0"/>
              <a:t>Summary of Projected Balances (June 30, 2017)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11F7DE-3494-416B-8D51-18CAA0368BF9}" type="datetime1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Five-year Business Plan -- &lt;Control Point&gt; -- June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59942"/>
              </p:ext>
            </p:extLst>
          </p:nvPr>
        </p:nvGraphicFramePr>
        <p:xfrm>
          <a:off x="668422" y="1925036"/>
          <a:ext cx="7248626" cy="292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1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5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latin typeface="+mj-lt"/>
                        </a:rPr>
                        <a:t>Amount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800" b="1" dirty="0" smtClean="0">
                          <a:latin typeface="+mj-lt"/>
                        </a:rPr>
                        <a:t>Share of Total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Unrestricted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Restricted or Committed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Category 1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latin typeface="+mj-lt"/>
                        </a:rPr>
                        <a:t>Category 2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kern="1200" dirty="0" smtClean="0">
                          <a:latin typeface="+mj-lt"/>
                        </a:rPr>
                        <a:t>Category 3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Category</a:t>
                      </a:r>
                      <a:r>
                        <a:rPr lang="en-US" sz="1800" baseline="0" dirty="0" smtClean="0">
                          <a:latin typeface="+mj-lt"/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XX%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800" dirty="0" smtClean="0">
                          <a:latin typeface="+mj-lt"/>
                        </a:rPr>
                        <a:t>$</a:t>
                      </a: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R="3657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 bwMode="auto">
          <a:xfrm>
            <a:off x="658368" y="5777049"/>
            <a:ext cx="5751318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Total should match forecast on Resource Plan submission.</a:t>
            </a:r>
          </a:p>
        </p:txBody>
      </p:sp>
    </p:spTree>
    <p:extLst>
      <p:ext uri="{BB962C8B-B14F-4D97-AF65-F5344CB8AC3E}">
        <p14:creationId xmlns:p14="http://schemas.microsoft.com/office/powerpoint/2010/main" val="1483828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4554</TotalTime>
  <Words>553</Words>
  <Application>Microsoft Office PowerPoint</Application>
  <PresentationFormat>On-screen Show (4:3)</PresentationFormat>
  <Paragraphs>179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Garamond</vt:lpstr>
      <vt:lpstr>Wingdings</vt:lpstr>
      <vt:lpstr>UCSF PPT Template</vt:lpstr>
      <vt:lpstr>UCSF PPT Template-Blue</vt:lpstr>
      <vt:lpstr>UCSF PPT Template-Blue Bar</vt:lpstr>
      <vt:lpstr>[Organization Name] Five-Year Business Plan 2017-18 to 2021-22</vt:lpstr>
      <vt:lpstr>2016-17 Outcomes and Accomplishments</vt:lpstr>
      <vt:lpstr>Five-year Outlook</vt:lpstr>
      <vt:lpstr>2016-17 Revenue Profile</vt:lpstr>
      <vt:lpstr>Projected Revenue, Expense, and Net Position</vt:lpstr>
      <vt:lpstr>Financial impacts of planned strategic initiatives and program expansions</vt:lpstr>
      <vt:lpstr>Other extraordinary changes in revenue and/or expense</vt:lpstr>
      <vt:lpstr>Current and Projected Staffing (FTE)</vt:lpstr>
      <vt:lpstr>Summary of Projected Balances (June 30, 2017)</vt:lpstr>
      <vt:lpstr>Upside opportunities and downside risks</vt:lpstr>
      <vt:lpstr>Key Assumptions</vt:lpstr>
      <vt:lpstr>PowerPoint Presentation</vt:lpstr>
    </vt:vector>
  </TitlesOfParts>
  <Company>UCSF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Marinello, Angelina</cp:lastModifiedBy>
  <cp:revision>287</cp:revision>
  <cp:lastPrinted>2017-01-04T21:31:47Z</cp:lastPrinted>
  <dcterms:created xsi:type="dcterms:W3CDTF">2012-05-07T17:59:34Z</dcterms:created>
  <dcterms:modified xsi:type="dcterms:W3CDTF">2017-02-15T22:12:30Z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