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4"/>
    <p:sldMasterId id="2147483952" r:id="rId5"/>
    <p:sldMasterId id="2147483971" r:id="rId6"/>
  </p:sldMasterIdLst>
  <p:notesMasterIdLst>
    <p:notesMasterId r:id="rId19"/>
  </p:notesMasterIdLst>
  <p:handoutMasterIdLst>
    <p:handoutMasterId r:id="rId20"/>
  </p:handoutMasterIdLst>
  <p:sldIdLst>
    <p:sldId id="480" r:id="rId7"/>
    <p:sldId id="514" r:id="rId8"/>
    <p:sldId id="525" r:id="rId9"/>
    <p:sldId id="484" r:id="rId10"/>
    <p:sldId id="524" r:id="rId11"/>
    <p:sldId id="485" r:id="rId12"/>
    <p:sldId id="519" r:id="rId13"/>
    <p:sldId id="526" r:id="rId14"/>
    <p:sldId id="527" r:id="rId15"/>
    <p:sldId id="520" r:id="rId16"/>
    <p:sldId id="515" r:id="rId17"/>
    <p:sldId id="506" r:id="rId1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2">
          <p15:clr>
            <a:srgbClr val="A4A3A4"/>
          </p15:clr>
        </p15:guide>
        <p15:guide id="2" orient="horz" pos="3477">
          <p15:clr>
            <a:srgbClr val="A4A3A4"/>
          </p15:clr>
        </p15:guide>
        <p15:guide id="3" orient="horz" pos="4032">
          <p15:clr>
            <a:srgbClr val="A4A3A4"/>
          </p15:clr>
        </p15:guide>
        <p15:guide id="4" orient="horz" pos="2183">
          <p15:clr>
            <a:srgbClr val="A4A3A4"/>
          </p15:clr>
        </p15:guide>
        <p15:guide id="5" orient="horz" pos="287">
          <p15:clr>
            <a:srgbClr val="A4A3A4"/>
          </p15:clr>
        </p15:guide>
        <p15:guide id="6" orient="horz" pos="1471">
          <p15:clr>
            <a:srgbClr val="A4A3A4"/>
          </p15:clr>
        </p15:guide>
        <p15:guide id="7" orient="horz" pos="535">
          <p15:clr>
            <a:srgbClr val="A4A3A4"/>
          </p15:clr>
        </p15:guide>
        <p15:guide id="8" orient="horz" pos="3938">
          <p15:clr>
            <a:srgbClr val="A4A3A4"/>
          </p15:clr>
        </p15:guide>
        <p15:guide id="9" orient="horz" pos="231">
          <p15:clr>
            <a:srgbClr val="A4A3A4"/>
          </p15:clr>
        </p15:guide>
        <p15:guide id="10" pos="230">
          <p15:clr>
            <a:srgbClr val="A4A3A4"/>
          </p15:clr>
        </p15:guide>
        <p15:guide id="11" pos="5530">
          <p15:clr>
            <a:srgbClr val="A4A3A4"/>
          </p15:clr>
        </p15:guide>
        <p15:guide id="12" pos="2880">
          <p15:clr>
            <a:srgbClr val="A4A3A4"/>
          </p15:clr>
        </p15:guide>
        <p15:guide id="13" pos="776">
          <p15:clr>
            <a:srgbClr val="A4A3A4"/>
          </p15:clr>
        </p15:guide>
        <p15:guide id="14" pos="1411">
          <p15:clr>
            <a:srgbClr val="A4A3A4"/>
          </p15:clr>
        </p15:guide>
        <p15:guide id="15" pos="5287">
          <p15:clr>
            <a:srgbClr val="A4A3A4"/>
          </p15:clr>
        </p15:guide>
        <p15:guide id="16" pos="474">
          <p15:clr>
            <a:srgbClr val="A4A3A4"/>
          </p15:clr>
        </p15:guide>
        <p15:guide id="17" pos="4551">
          <p15:clr>
            <a:srgbClr val="A4A3A4"/>
          </p15:clr>
        </p15:guide>
      </p15:sldGuideLst>
    </p:ext>
    <p:ext uri="{2D200454-40CA-4A62-9FC3-DE9A4176ACB9}">
      <p15:notesGuideLst xmlns:p15="http://schemas.microsoft.com/office/powerpoint/2012/main">
        <p15:guide id="1" orient="horz" pos="2596" userDrawn="1">
          <p15:clr>
            <a:srgbClr val="A4A3A4"/>
          </p15:clr>
        </p15:guide>
        <p15:guide id="2" orient="horz" pos="5550" userDrawn="1">
          <p15:clr>
            <a:srgbClr val="A4A3A4"/>
          </p15:clr>
        </p15:guide>
        <p15:guide id="3" orient="horz" pos="5785" userDrawn="1">
          <p15:clr>
            <a:srgbClr val="A4A3A4"/>
          </p15:clr>
        </p15:guide>
        <p15:guide id="4" pos="293" userDrawn="1">
          <p15:clr>
            <a:srgbClr val="A4A3A4"/>
          </p15:clr>
        </p15:guide>
        <p15:guide id="5" pos="41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48024"/>
    <a:srgbClr val="90BD31"/>
    <a:srgbClr val="18A3AC"/>
    <a:srgbClr val="178CCB"/>
    <a:srgbClr val="EC1848"/>
    <a:srgbClr val="052049"/>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89011" autoAdjust="0"/>
  </p:normalViewPr>
  <p:slideViewPr>
    <p:cSldViewPr snapToGrid="0" showGuides="1">
      <p:cViewPr varScale="1">
        <p:scale>
          <a:sx n="99" d="100"/>
          <a:sy n="99" d="100"/>
        </p:scale>
        <p:origin x="1800" y="78"/>
      </p:cViewPr>
      <p:guideLst>
        <p:guide orient="horz" pos="1052"/>
        <p:guide orient="horz" pos="3477"/>
        <p:guide orient="horz" pos="4032"/>
        <p:guide orient="horz" pos="2183"/>
        <p:guide orient="horz" pos="287"/>
        <p:guide orient="horz" pos="1471"/>
        <p:guide orient="horz" pos="535"/>
        <p:guide orient="horz" pos="3938"/>
        <p:guide orient="horz" pos="231"/>
        <p:guide pos="230"/>
        <p:guide pos="5530"/>
        <p:guide pos="2880"/>
        <p:guide pos="776"/>
        <p:guide pos="1411"/>
        <p:guide pos="5287"/>
        <p:guide pos="474"/>
        <p:guide pos="4551"/>
      </p:guideLst>
    </p:cSldViewPr>
  </p:slideViewPr>
  <p:notesTextViewPr>
    <p:cViewPr>
      <p:scale>
        <a:sx n="100" d="100"/>
        <a:sy n="100" d="100"/>
      </p:scale>
      <p:origin x="0" y="0"/>
    </p:cViewPr>
  </p:notesTextViewPr>
  <p:sorterViewPr>
    <p:cViewPr>
      <p:scale>
        <a:sx n="128" d="100"/>
        <a:sy n="128" d="100"/>
      </p:scale>
      <p:origin x="0" y="-3998"/>
    </p:cViewPr>
  </p:sorterViewPr>
  <p:notesViewPr>
    <p:cSldViewPr snapToGrid="0">
      <p:cViewPr varScale="1">
        <p:scale>
          <a:sx n="70" d="100"/>
          <a:sy n="70" d="100"/>
        </p:scale>
        <p:origin x="-3450" y="-114"/>
      </p:cViewPr>
      <p:guideLst>
        <p:guide orient="horz" pos="2596"/>
        <p:guide orient="horz" pos="5550"/>
        <p:guide orient="horz" pos="5785"/>
        <p:guide pos="293"/>
        <p:guide pos="413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74075" y="8875193"/>
            <a:ext cx="2728795" cy="138039"/>
          </a:xfrm>
          <a:prstGeom prst="rect">
            <a:avLst/>
          </a:prstGeom>
        </p:spPr>
        <p:txBody>
          <a:bodyPr vert="horz" wrap="square" lIns="0" tIns="0" rIns="0" bIns="0" rtlCol="0" anchor="t" anchorCtr="0"/>
          <a:lstStyle>
            <a:lvl1pPr algn="l">
              <a:defRPr sz="800"/>
            </a:lvl1p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7" name="Date Placeholder 2"/>
          <p:cNvSpPr>
            <a:spLocks noGrp="1"/>
          </p:cNvSpPr>
          <p:nvPr>
            <p:ph type="dt" idx="1"/>
          </p:nvPr>
        </p:nvSpPr>
        <p:spPr>
          <a:xfrm>
            <a:off x="1228184" y="8868675"/>
            <a:ext cx="901323" cy="146504"/>
          </a:xfrm>
          <a:prstGeom prst="rect">
            <a:avLst/>
          </a:prstGeom>
        </p:spPr>
        <p:txBody>
          <a:bodyPr vert="horz" lIns="0" tIns="0" rIns="0" bIns="0" rtlCol="0"/>
          <a:lstStyle>
            <a:lvl1pPr algn="r">
              <a:defRPr sz="800"/>
            </a:lvl1pPr>
          </a:lstStyle>
          <a:p>
            <a:pPr algn="l"/>
            <a:fld id="{9535A4AE-AB74-4BDA-B84A-019528CC2B4D}" type="datetimeFigureOut">
              <a:rPr lang="en-US" smtClean="0">
                <a:latin typeface="Arial" pitchFamily="34" charset="0"/>
                <a:cs typeface="Arial" pitchFamily="34" charset="0"/>
              </a:rPr>
              <a:pPr algn="l"/>
              <a:t>11/20/2019</a:t>
            </a:fld>
            <a:endParaRPr lang="en-US" dirty="0">
              <a:latin typeface="Arial" pitchFamily="34" charset="0"/>
              <a:cs typeface="Arial" pitchFamily="34" charset="0"/>
            </a:endParaRPr>
          </a:p>
        </p:txBody>
      </p:sp>
      <p:cxnSp>
        <p:nvCxnSpPr>
          <p:cNvPr id="44" name="Straight Connector 43"/>
          <p:cNvCxnSpPr/>
          <p:nvPr/>
        </p:nvCxnSpPr>
        <p:spPr>
          <a:xfrm>
            <a:off x="466553" y="8807721"/>
            <a:ext cx="608668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52136" y="8869203"/>
            <a:ext cx="567439" cy="105461"/>
          </a:xfrm>
          <a:prstGeom prst="rect">
            <a:avLst/>
          </a:prstGeom>
        </p:spPr>
        <p:txBody>
          <a:bodyPr vert="horz" wrap="square" lIns="0" tIns="0" rIns="0" bIns="0" rtlCol="0" anchor="b" anchorCtr="0"/>
          <a:lstStyle>
            <a:lvl1pPr marL="0" algn="l" defTabSz="924458" rtl="0" eaLnBrk="1" latinLnBrk="0" hangingPunct="1">
              <a:defRPr lang="en-US" sz="800" kern="1200" smtClean="0">
                <a:solidFill>
                  <a:schemeClr val="tx1"/>
                </a:solidFill>
                <a:latin typeface="+mn-lt"/>
                <a:ea typeface="+mn-ea"/>
                <a:cs typeface="+mn-cs"/>
              </a:defRPr>
            </a:lvl1pPr>
          </a:lstStyle>
          <a:p>
            <a:fld id="{111E5896-917A-4035-A860-408E1EC3CD51}" type="slidenum">
              <a:rPr lang="en-US">
                <a:latin typeface="Arial" pitchFamily="34" charset="0"/>
                <a:cs typeface="Arial" pitchFamily="34" charset="0"/>
              </a:rPr>
              <a:pPr/>
              <a:t>‹#›</a:t>
            </a:fld>
            <a:endParaRPr lang="en-US" dirty="0">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094" y="8878484"/>
            <a:ext cx="614426" cy="2915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68413" y="400050"/>
            <a:ext cx="4656137" cy="3490913"/>
          </a:xfrm>
          <a:prstGeom prst="rect">
            <a:avLst/>
          </a:prstGeom>
          <a:noFill/>
          <a:ln w="12700">
            <a:solidFill>
              <a:prstClr val="black"/>
            </a:solidFill>
          </a:ln>
        </p:spPr>
        <p:txBody>
          <a:bodyPr vert="horz" lIns="94202" tIns="47101" rIns="94202" bIns="47101" rtlCol="0" anchor="ctr"/>
          <a:lstStyle/>
          <a:p>
            <a:endParaRPr lang="en-US"/>
          </a:p>
        </p:txBody>
      </p:sp>
      <p:sp>
        <p:nvSpPr>
          <p:cNvPr id="5" name="Notes Placeholder 4"/>
          <p:cNvSpPr>
            <a:spLocks noGrp="1"/>
          </p:cNvSpPr>
          <p:nvPr>
            <p:ph type="body" sz="quarter" idx="3"/>
          </p:nvPr>
        </p:nvSpPr>
        <p:spPr>
          <a:xfrm>
            <a:off x="451891" y="4085871"/>
            <a:ext cx="6104628" cy="448668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Header Placeholder 1"/>
          <p:cNvSpPr>
            <a:spLocks noGrp="1"/>
          </p:cNvSpPr>
          <p:nvPr>
            <p:ph type="hdr" sz="quarter"/>
          </p:nvPr>
        </p:nvSpPr>
        <p:spPr>
          <a:xfrm>
            <a:off x="2280961" y="8875193"/>
            <a:ext cx="2728795" cy="138039"/>
          </a:xfrm>
          <a:prstGeom prst="rect">
            <a:avLst/>
          </a:prstGeom>
        </p:spPr>
        <p:txBody>
          <a:bodyPr vert="horz" wrap="square" lIns="0" tIns="0" rIns="0" bIns="0" rtlCol="0" anchor="t" anchorCtr="0"/>
          <a:lstStyle>
            <a:lvl1pPr algn="l">
              <a:defRPr sz="800" i="0"/>
            </a:lvl1p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12" name="Date Placeholder 2"/>
          <p:cNvSpPr>
            <a:spLocks noGrp="1"/>
          </p:cNvSpPr>
          <p:nvPr>
            <p:ph type="dt" idx="1"/>
          </p:nvPr>
        </p:nvSpPr>
        <p:spPr>
          <a:xfrm>
            <a:off x="1235070" y="8868675"/>
            <a:ext cx="901323" cy="146504"/>
          </a:xfrm>
          <a:prstGeom prst="rect">
            <a:avLst/>
          </a:prstGeom>
        </p:spPr>
        <p:txBody>
          <a:bodyPr vert="horz" lIns="0" tIns="0" rIns="0" bIns="0" rtlCol="0"/>
          <a:lstStyle>
            <a:lvl1pPr algn="r">
              <a:defRPr sz="800" i="0"/>
            </a:lvl1pPr>
          </a:lstStyle>
          <a:p>
            <a:pPr algn="l"/>
            <a:fld id="{9535A4AE-AB74-4BDA-B84A-019528CC2B4D}" type="datetimeFigureOut">
              <a:rPr lang="en-US" smtClean="0">
                <a:latin typeface="Arial" pitchFamily="34" charset="0"/>
                <a:cs typeface="Arial" pitchFamily="34" charset="0"/>
              </a:rPr>
              <a:pPr algn="l"/>
              <a:t>11/20/2019</a:t>
            </a:fld>
            <a:endParaRPr lang="en-US" dirty="0">
              <a:latin typeface="Arial" pitchFamily="34" charset="0"/>
              <a:cs typeface="Arial" pitchFamily="34" charset="0"/>
            </a:endParaRPr>
          </a:p>
        </p:txBody>
      </p:sp>
      <p:sp>
        <p:nvSpPr>
          <p:cNvPr id="28" name="Slide Number Placeholder 6"/>
          <p:cNvSpPr>
            <a:spLocks noGrp="1"/>
          </p:cNvSpPr>
          <p:nvPr>
            <p:ph type="sldNum" sz="quarter" idx="5"/>
          </p:nvPr>
        </p:nvSpPr>
        <p:spPr>
          <a:xfrm>
            <a:off x="459022" y="8869203"/>
            <a:ext cx="567439" cy="105461"/>
          </a:xfrm>
          <a:prstGeom prst="rect">
            <a:avLst/>
          </a:prstGeom>
        </p:spPr>
        <p:txBody>
          <a:bodyPr vert="horz" wrap="square" lIns="0" tIns="0" rIns="0" bIns="0" rtlCol="0" anchor="b" anchorCtr="0"/>
          <a:lstStyle>
            <a:lvl1pPr marL="0" algn="l" defTabSz="924458" rtl="0" eaLnBrk="1" latinLnBrk="0" hangingPunct="1">
              <a:defRPr lang="en-US" sz="800" i="0" kern="1200" smtClean="0">
                <a:solidFill>
                  <a:schemeClr val="tx1"/>
                </a:solidFill>
                <a:latin typeface="+mn-lt"/>
                <a:ea typeface="+mn-ea"/>
                <a:cs typeface="+mn-cs"/>
              </a:defRPr>
            </a:lvl1pPr>
          </a:lstStyle>
          <a:p>
            <a:fld id="{111E5896-917A-4035-A860-408E1EC3CD51}"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cxnSp>
        <p:nvCxnSpPr>
          <p:cNvPr id="29" name="Straight Connector 28"/>
          <p:cNvCxnSpPr/>
          <p:nvPr/>
        </p:nvCxnSpPr>
        <p:spPr>
          <a:xfrm>
            <a:off x="466553" y="8807721"/>
            <a:ext cx="608668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094" y="8878484"/>
            <a:ext cx="614426" cy="2915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p:notesStyle>
    <a:lvl1pPr marL="114300" indent="-114300" algn="l" defTabSz="914400" rtl="0" eaLnBrk="1" latinLnBrk="0" hangingPunct="1">
      <a:spcBef>
        <a:spcPts val="800"/>
      </a:spcBef>
      <a:buFont typeface="Arial" pitchFamily="34" charset="0"/>
      <a:buChar char="•"/>
      <a:defRPr sz="1200" kern="1200">
        <a:solidFill>
          <a:schemeClr val="tx1"/>
        </a:solidFill>
        <a:latin typeface="Arial" pitchFamily="34" charset="0"/>
        <a:ea typeface="+mn-ea"/>
        <a:cs typeface="Arial" pitchFamily="34" charset="0"/>
      </a:defRPr>
    </a:lvl1pPr>
    <a:lvl2pPr marL="285750" indent="-112713" algn="l" defTabSz="914400"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2pPr>
    <a:lvl3pPr marL="403225" indent="-117475"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3pPr>
    <a:lvl4pPr marL="569913" indent="-112713"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CDE181E5-AA2C-4C6B-85D1-B47DAFB3142B}" type="datetime1">
              <a:rPr lang="en-US" smtClean="0">
                <a:latin typeface="Arial" pitchFamily="34" charset="0"/>
                <a:cs typeface="Arial" pitchFamily="34" charset="0"/>
              </a:rPr>
              <a:t>11/20/2019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a:t>
            </a:fld>
            <a:endParaRPr lang="en-US" dirty="0">
              <a:latin typeface="Arial" pitchFamily="34" charset="0"/>
              <a:cs typeface="Arial" pitchFamily="34" charset="0"/>
            </a:endParaRPr>
          </a:p>
        </p:txBody>
      </p:sp>
    </p:spTree>
    <p:extLst>
      <p:ext uri="{BB962C8B-B14F-4D97-AF65-F5344CB8AC3E}">
        <p14:creationId xmlns:p14="http://schemas.microsoft.com/office/powerpoint/2010/main" val="3486788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update to include SOP as separate and FAS w/Other for balance</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72BED4E9-414A-4E90-BDCC-8D54B20FBB90}" type="datetime1">
              <a:rPr lang="en-US" smtClean="0">
                <a:latin typeface="Arial" pitchFamily="34" charset="0"/>
                <a:cs typeface="Arial" pitchFamily="34" charset="0"/>
              </a:rPr>
              <a:t>11/20/2019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11</a:t>
            </a:fld>
            <a:endParaRPr lang="en-US" dirty="0">
              <a:latin typeface="Arial" pitchFamily="34" charset="0"/>
              <a:cs typeface="Arial" pitchFamily="34" charset="0"/>
            </a:endParaRPr>
          </a:p>
        </p:txBody>
      </p:sp>
    </p:spTree>
    <p:extLst>
      <p:ext uri="{BB962C8B-B14F-4D97-AF65-F5344CB8AC3E}">
        <p14:creationId xmlns:p14="http://schemas.microsoft.com/office/powerpoint/2010/main" val="1698041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46916BE5-2FB4-4182-94C8-AE7D36824976}" type="datetime1">
              <a:rPr lang="en-US" smtClean="0">
                <a:latin typeface="Arial" pitchFamily="34" charset="0"/>
                <a:cs typeface="Arial" pitchFamily="34" charset="0"/>
              </a:rPr>
              <a:t>11/20/2019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12</a:t>
            </a:fld>
            <a:endParaRPr lang="en-US" dirty="0">
              <a:latin typeface="Arial" pitchFamily="34" charset="0"/>
              <a:cs typeface="Arial" pitchFamily="34" charset="0"/>
            </a:endParaRPr>
          </a:p>
        </p:txBody>
      </p:sp>
    </p:spTree>
    <p:extLst>
      <p:ext uri="{BB962C8B-B14F-4D97-AF65-F5344CB8AC3E}">
        <p14:creationId xmlns:p14="http://schemas.microsoft.com/office/powerpoint/2010/main" val="2475164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72BED4E9-414A-4E90-BDCC-8D54B20FBB90}" type="datetime1">
              <a:rPr lang="en-US" smtClean="0">
                <a:latin typeface="Arial" pitchFamily="34" charset="0"/>
                <a:cs typeface="Arial" pitchFamily="34" charset="0"/>
              </a:rPr>
              <a:t>11/20/2019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a:t>
            </a:fld>
            <a:endParaRPr lang="en-US" dirty="0">
              <a:latin typeface="Arial" pitchFamily="34" charset="0"/>
              <a:cs typeface="Arial" pitchFamily="34" charset="0"/>
            </a:endParaRPr>
          </a:p>
        </p:txBody>
      </p:sp>
    </p:spTree>
    <p:extLst>
      <p:ext uri="{BB962C8B-B14F-4D97-AF65-F5344CB8AC3E}">
        <p14:creationId xmlns:p14="http://schemas.microsoft.com/office/powerpoint/2010/main" val="3721967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Reduces workload when transferring compensation expenses among fund sources</a:t>
            </a:r>
          </a:p>
          <a:p>
            <a:r>
              <a:rPr lang="en-US" dirty="0" smtClean="0"/>
              <a:t>Simplifies and improves planning processes</a:t>
            </a:r>
          </a:p>
          <a:p>
            <a:r>
              <a:rPr lang="en-US" dirty="0" smtClean="0"/>
              <a:t>Eliminates variation in department costs due to employee benefit selections</a:t>
            </a:r>
          </a:p>
          <a:p>
            <a:r>
              <a:rPr lang="en-US" dirty="0" smtClean="0">
                <a:solidFill>
                  <a:srgbClr val="FF0000"/>
                </a:solidFill>
              </a:rPr>
              <a:t>Required by </a:t>
            </a:r>
            <a:r>
              <a:rPr lang="en-US" dirty="0" err="1" smtClean="0">
                <a:solidFill>
                  <a:srgbClr val="FF0000"/>
                </a:solidFill>
              </a:rPr>
              <a:t>UCPath</a:t>
            </a:r>
            <a:r>
              <a:rPr lang="en-US" dirty="0" smtClean="0">
                <a:solidFill>
                  <a:srgbClr val="FF0000"/>
                </a:solidFill>
              </a:rPr>
              <a:t>?</a:t>
            </a:r>
          </a:p>
          <a:p>
            <a:endParaRPr lang="en-US" dirty="0" smtClean="0"/>
          </a:p>
          <a:p>
            <a:endParaRPr lang="en-US" dirty="0" smtClean="0"/>
          </a:p>
          <a:p>
            <a:r>
              <a:rPr lang="en-US" dirty="0" smtClean="0"/>
              <a:t>Possibly add, </a:t>
            </a:r>
          </a:p>
          <a:p>
            <a:endParaRPr lang="en-US" dirty="0" smtClean="0"/>
          </a:p>
          <a:p>
            <a:r>
              <a:rPr lang="en-US" dirty="0" smtClean="0"/>
              <a:t>*significantly</a:t>
            </a:r>
            <a:r>
              <a:rPr lang="en-US" baseline="0" dirty="0" smtClean="0"/>
              <a:t> easier integration into</a:t>
            </a:r>
            <a:r>
              <a:rPr lang="en-US" dirty="0" smtClean="0"/>
              <a:t> new payroll system UC Path</a:t>
            </a:r>
          </a:p>
          <a:p>
            <a:r>
              <a:rPr lang="en-US" dirty="0" smtClean="0"/>
              <a:t>* Provides consistent accumulation and allocation of fringe benefits expenses (to functional activities as required by Cost Accounting Standards) </a:t>
            </a:r>
          </a:p>
          <a:p>
            <a:endParaRPr lang="en-US" dirty="0"/>
          </a:p>
        </p:txBody>
      </p:sp>
      <p:sp>
        <p:nvSpPr>
          <p:cNvPr id="4" name="Slide Number Placeholder 3"/>
          <p:cNvSpPr>
            <a:spLocks noGrp="1"/>
          </p:cNvSpPr>
          <p:nvPr>
            <p:ph type="sldNum" sz="quarter" idx="10"/>
          </p:nvPr>
        </p:nvSpPr>
        <p:spPr/>
        <p:txBody>
          <a:bodyPr/>
          <a:lstStyle/>
          <a:p>
            <a:fld id="{F08FAEEE-2289-4437-A825-08CFCE50A609}" type="slidenum">
              <a:rPr lang="en-US" smtClean="0"/>
              <a:t>3</a:t>
            </a:fld>
            <a:endParaRPr lang="en-US"/>
          </a:p>
        </p:txBody>
      </p:sp>
    </p:spTree>
    <p:extLst>
      <p:ext uri="{BB962C8B-B14F-4D97-AF65-F5344CB8AC3E}">
        <p14:creationId xmlns:p14="http://schemas.microsoft.com/office/powerpoint/2010/main" val="428823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72BED4E9-414A-4E90-BDCC-8D54B20FBB90}" type="datetime1">
              <a:rPr lang="en-US" smtClean="0">
                <a:latin typeface="Arial" pitchFamily="34" charset="0"/>
                <a:cs typeface="Arial" pitchFamily="34" charset="0"/>
              </a:rPr>
              <a:t>11/20/2019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4</a:t>
            </a:fld>
            <a:endParaRPr lang="en-US" dirty="0">
              <a:latin typeface="Arial" pitchFamily="34" charset="0"/>
              <a:cs typeface="Arial" pitchFamily="34" charset="0"/>
            </a:endParaRPr>
          </a:p>
        </p:txBody>
      </p:sp>
    </p:spTree>
    <p:extLst>
      <p:ext uri="{BB962C8B-B14F-4D97-AF65-F5344CB8AC3E}">
        <p14:creationId xmlns:p14="http://schemas.microsoft.com/office/powerpoint/2010/main" val="1613142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GAEL</a:t>
            </a:r>
            <a:r>
              <a:rPr lang="en-US" baseline="0" dirty="0" smtClean="0"/>
              <a:t> Projects: 2000626, 2011902 Department: 505114</a:t>
            </a:r>
            <a:endParaRPr lang="en-US" dirty="0"/>
          </a:p>
        </p:txBody>
      </p:sp>
      <p:sp>
        <p:nvSpPr>
          <p:cNvPr id="4" name="Slide Number Placeholder 3"/>
          <p:cNvSpPr>
            <a:spLocks noGrp="1"/>
          </p:cNvSpPr>
          <p:nvPr>
            <p:ph type="sldNum" sz="quarter" idx="10"/>
          </p:nvPr>
        </p:nvSpPr>
        <p:spPr/>
        <p:txBody>
          <a:bodyPr/>
          <a:lstStyle/>
          <a:p>
            <a:fld id="{F08FAEEE-2289-4437-A825-08CFCE50A609}" type="slidenum">
              <a:rPr lang="en-US" smtClean="0"/>
              <a:t>5</a:t>
            </a:fld>
            <a:endParaRPr lang="en-US"/>
          </a:p>
        </p:txBody>
      </p:sp>
    </p:spTree>
    <p:extLst>
      <p:ext uri="{BB962C8B-B14F-4D97-AF65-F5344CB8AC3E}">
        <p14:creationId xmlns:p14="http://schemas.microsoft.com/office/powerpoint/2010/main" val="280009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intent and</a:t>
            </a:r>
            <a:r>
              <a:rPr lang="en-US" baseline="0" dirty="0" smtClean="0"/>
              <a:t> purpose of slide and presentation</a:t>
            </a:r>
          </a:p>
          <a:p>
            <a:pPr lvl="2"/>
            <a:r>
              <a:rPr lang="en-US" baseline="0" dirty="0" smtClean="0"/>
              <a:t>i</a:t>
            </a:r>
            <a:r>
              <a:rPr lang="en-US" dirty="0" smtClean="0"/>
              <a:t>s</a:t>
            </a:r>
            <a:r>
              <a:rPr lang="en-US" baseline="0" dirty="0" smtClean="0"/>
              <a:t> 2016 vs 2017 comparison meaningful</a:t>
            </a:r>
            <a:endParaRPr lang="en-US" dirty="0" smtClean="0"/>
          </a:p>
          <a:p>
            <a:pPr lvl="2"/>
            <a:r>
              <a:rPr lang="en-US" dirty="0" smtClean="0"/>
              <a:t>are bullets helpful on slide or </a:t>
            </a:r>
            <a:r>
              <a:rPr lang="en-US" baseline="0" dirty="0" smtClean="0"/>
              <a:t>better as </a:t>
            </a:r>
            <a:r>
              <a:rPr lang="en-US" dirty="0" smtClean="0"/>
              <a:t>talking points</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72BED4E9-414A-4E90-BDCC-8D54B20FBB90}" type="datetime1">
              <a:rPr lang="en-US" smtClean="0">
                <a:latin typeface="Arial" pitchFamily="34" charset="0"/>
                <a:cs typeface="Arial" pitchFamily="34" charset="0"/>
              </a:rPr>
              <a:t>11/20/2019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6</a:t>
            </a:fld>
            <a:endParaRPr lang="en-US" dirty="0">
              <a:latin typeface="Arial" pitchFamily="34" charset="0"/>
              <a:cs typeface="Arial" pitchFamily="34" charset="0"/>
            </a:endParaRPr>
          </a:p>
        </p:txBody>
      </p:sp>
    </p:spTree>
    <p:extLst>
      <p:ext uri="{BB962C8B-B14F-4D97-AF65-F5344CB8AC3E}">
        <p14:creationId xmlns:p14="http://schemas.microsoft.com/office/powerpoint/2010/main" val="3715795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Original format to slide 8</a:t>
            </a:r>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72BED4E9-414A-4E90-BDCC-8D54B20FBB90}" type="datetime1">
              <a:rPr lang="en-US" smtClean="0">
                <a:latin typeface="Arial" pitchFamily="34" charset="0"/>
                <a:cs typeface="Arial" pitchFamily="34" charset="0"/>
              </a:rPr>
              <a:t>11/20/2019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7</a:t>
            </a:fld>
            <a:endParaRPr lang="en-US" dirty="0">
              <a:latin typeface="Arial" pitchFamily="34" charset="0"/>
              <a:cs typeface="Arial" pitchFamily="34" charset="0"/>
            </a:endParaRPr>
          </a:p>
        </p:txBody>
      </p:sp>
    </p:spTree>
    <p:extLst>
      <p:ext uri="{BB962C8B-B14F-4D97-AF65-F5344CB8AC3E}">
        <p14:creationId xmlns:p14="http://schemas.microsoft.com/office/powerpoint/2010/main" val="1853148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72BED4E9-414A-4E90-BDCC-8D54B20FBB90}" type="datetime1">
              <a:rPr lang="en-US" smtClean="0">
                <a:latin typeface="Arial" pitchFamily="34" charset="0"/>
                <a:cs typeface="Arial" pitchFamily="34" charset="0"/>
              </a:rPr>
              <a:t>11/20/2019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8</a:t>
            </a:fld>
            <a:endParaRPr lang="en-US" dirty="0">
              <a:latin typeface="Arial" pitchFamily="34" charset="0"/>
              <a:cs typeface="Arial" pitchFamily="34" charset="0"/>
            </a:endParaRPr>
          </a:p>
        </p:txBody>
      </p:sp>
    </p:spTree>
    <p:extLst>
      <p:ext uri="{BB962C8B-B14F-4D97-AF65-F5344CB8AC3E}">
        <p14:creationId xmlns:p14="http://schemas.microsoft.com/office/powerpoint/2010/main" val="2045933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72BED4E9-414A-4E90-BDCC-8D54B20FBB90}" type="datetime1">
              <a:rPr lang="en-US" smtClean="0">
                <a:latin typeface="Arial" pitchFamily="34" charset="0"/>
                <a:cs typeface="Arial" pitchFamily="34" charset="0"/>
              </a:rPr>
              <a:t>11/20/2019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9</a:t>
            </a:fld>
            <a:endParaRPr lang="en-US" dirty="0">
              <a:latin typeface="Arial" pitchFamily="34" charset="0"/>
              <a:cs typeface="Arial" pitchFamily="34" charset="0"/>
            </a:endParaRPr>
          </a:p>
        </p:txBody>
      </p:sp>
    </p:spTree>
    <p:extLst>
      <p:ext uri="{BB962C8B-B14F-4D97-AF65-F5344CB8AC3E}">
        <p14:creationId xmlns:p14="http://schemas.microsoft.com/office/powerpoint/2010/main" val="4089522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4.emf"/><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11/20/2019</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solidFill>
                    <a:schemeClr val="bg1"/>
                  </a:solidFill>
                  <a:latin typeface="+mj-lt"/>
                </a:rPr>
                <a:t>Partner Logo</a:t>
              </a:r>
            </a:p>
          </p:txBody>
        </p:sp>
      </p:grpSp>
      <p:pic>
        <p:nvPicPr>
          <p:cNvPr id="13" name="Picture 12"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215010327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11/20/2019</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44170065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11/20/2019</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48661487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11/20/2019</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dirty="0" smtClean="0"/>
              <a:t>Optimizing Resource Allocation Models</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xmlns="">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xmlns="">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96700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A6150A5-0478-4814-9F6F-313D0B0598FE}" type="datetime1">
              <a:rPr lang="en-US" smtClean="0"/>
              <a:t>11/20/2019</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Optimizing Resource Allocation Models</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521368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November 2019</a:t>
            </a:r>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Composite Benefit Rate Review        </a:t>
            </a:r>
            <a:r>
              <a:rPr lang="en-US" dirty="0" smtClean="0"/>
              <a:t>November 2019</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BE4F006E-5431-4BDD-8829-6B0B1D987D3A}" type="datetime1">
              <a:rPr lang="en-US" smtClean="0"/>
              <a:t>11/20/2019</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Optimizing Resource Allocation Models</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743160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3999"/>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513693AB-E85E-4A83-93AE-7C2C33716FFD}" type="datetime1">
              <a:rPr lang="en-US" smtClean="0"/>
              <a:t>11/20/2019</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Optimizing Resource Allocation Models</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801"/>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C1669700-339D-4BC3-9C61-1670B9701C57}" type="datetime1">
              <a:rPr lang="en-US" smtClean="0"/>
              <a:t>11/20/2019</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Optimizing Resource Allocation Models</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7F4196-1AA7-489C-AB25-66F2A1CDE0B2}" type="datetime1">
              <a:rPr lang="en-US" smtClean="0"/>
              <a:t>11/20/2019</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Optimizing Resource Allocation Models</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C412304-4450-4BFA-A76B-D97C72798D07}" type="datetime1">
              <a:rPr lang="en-US" smtClean="0"/>
              <a:t>11/20/2019</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Optimizing Resource Allocation Models</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8019943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tx2"/>
                </a:solidFill>
                <a:latin typeface="Arial" pitchFamily="34" charset="0"/>
                <a:cs typeface="Arial" pitchFamily="34" charset="0"/>
              </a:defRPr>
            </a:lvl1pPr>
          </a:lstStyle>
          <a:p>
            <a:fld id="{87431B66-2D65-4398-A930-0D30EC9EE69D}" type="datetime1">
              <a:rPr lang="en-US" smtClean="0"/>
              <a:pPr/>
              <a:t>11/20/2019</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solidFill>
                    <a:schemeClr val="tx2"/>
                  </a:solidFill>
                  <a:latin typeface="+mj-lt"/>
                </a:rPr>
                <a:t>Partner Logo</a:t>
              </a:r>
            </a:p>
          </p:txBody>
        </p:sp>
      </p:grpSp>
      <p:pic>
        <p:nvPicPr>
          <p:cNvPr id="13" name="Picture 12" descr="UCSF_sig_navy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616" y="739445"/>
            <a:ext cx="1388923" cy="903111"/>
          </a:xfrm>
          <a:prstGeom prst="rect">
            <a:avLst/>
          </a:prstGeom>
        </p:spPr>
      </p:pic>
    </p:spTree>
    <p:extLst>
      <p:ext uri="{BB962C8B-B14F-4D97-AF65-F5344CB8AC3E}">
        <p14:creationId xmlns:p14="http://schemas.microsoft.com/office/powerpoint/2010/main" val="2596412957"/>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731869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7"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82737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94439589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81491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DD0CA5A-A65A-4987-BF97-88EDEBAF9BEC}" type="datetime1">
              <a:rPr lang="en-US" smtClean="0"/>
              <a:t>11/20/2019</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70615274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C42DCCBC-AA0F-44E9-9EDE-CB9B971EF028}" type="datetime1">
              <a:rPr lang="en-US" smtClean="0"/>
              <a:t>11/20/2019</a:t>
            </a:fld>
            <a:endParaRPr lang="en-US" dirty="0"/>
          </a:p>
        </p:txBody>
      </p:sp>
      <p:sp>
        <p:nvSpPr>
          <p:cNvPr id="3" name="Text Placeholder 2"/>
          <p:cNvSpPr>
            <a:spLocks noGrp="1"/>
          </p:cNvSpPr>
          <p:nvPr>
            <p:ph type="body" sz="quarter" idx="10"/>
          </p:nvPr>
        </p:nvSpPr>
        <p:spPr>
          <a:xfrm>
            <a:off x="747714" y="4349650"/>
            <a:ext cx="6477000" cy="489939"/>
          </a:xfrm>
        </p:spPr>
        <p:txBody>
          <a:bodyPr vert="horz" wrap="square" lIns="0" tIns="0" rIns="0" bIns="0" rtlCol="0" anchor="t" anchorCtr="0"/>
          <a:lstStyle>
            <a:lvl1pPr marL="0" indent="0">
              <a:spcBef>
                <a:spcPts val="0"/>
              </a:spcBef>
              <a:buNone/>
              <a:defRPr lang="en-US" sz="1800" i="0" smtClean="0">
                <a:cs typeface="Arial" pitchFamily="34"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z="1800" smtClean="0">
                <a:solidFill>
                  <a:schemeClr val="tx1"/>
                </a:solidFill>
                <a:latin typeface="+mn-lt"/>
              </a:defRPr>
            </a:lvl4pPr>
            <a:lvl5pPr>
              <a:defRPr lang="en-US" sz="1800">
                <a:solidFill>
                  <a:schemeClr val="tx1"/>
                </a:solidFill>
                <a:latin typeface="+mn-lt"/>
              </a:defRPr>
            </a:lvl5pPr>
          </a:lstStyle>
          <a:p>
            <a:pPr marL="0" lvl="0"/>
            <a:r>
              <a:rPr lang="en-US" dirty="0" smtClean="0"/>
              <a:t>Click to edit Master text styles</a:t>
            </a:r>
            <a:endParaRPr lang="en-US" dirty="0"/>
          </a:p>
        </p:txBody>
      </p: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291407966"/>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11/20/2019</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11/20/2019</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2"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48376" y="742095"/>
            <a:ext cx="1044588" cy="682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11/20/2019</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11/20/2019</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11/20/2019</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11/20/2019</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11/20/2019</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dirty="0" smtClean="0"/>
              <a:t>Optimizing Resource Allocation Models</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xmlns="">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xmlns="">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28D28A0-0B10-49E3-B98C-F13B15972263}" type="datetime1">
              <a:rPr lang="en-US" smtClean="0"/>
              <a:t>11/20/2019</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Optimizing Resource Allocation Models</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5082756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9F6946C-7957-4FE0-A225-75CA733E28BC}" type="datetime1">
              <a:rPr lang="en-US" smtClean="0"/>
              <a:t>11/20/2019</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Optimizing Resource Allocation Models</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7420022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D8ECEF0-CB47-4EA5-B6EB-9C58888664FE}" type="datetime1">
              <a:rPr lang="en-US" smtClean="0"/>
              <a:t>11/20/2019</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Optimizing Resource Allocation Models</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6049914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8FD22769-B73C-414A-8867-3CE0DE637C76}" type="datetime1">
              <a:rPr lang="en-US" smtClean="0"/>
              <a:t>11/20/2019</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Optimizing Resource Allocation Models</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0478496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166"/>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6F556D52-286A-460A-8B31-C56630A107D8}" type="datetime1">
              <a:rPr lang="en-US" smtClean="0"/>
              <a:t>11/20/2019</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Optimizing Resource Allocation Models</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4557439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C768DDD-C57D-4775-A14F-6AFABE7D7161}" type="datetime1">
              <a:rPr lang="en-US" smtClean="0"/>
              <a:t>11/20/2019</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Optimizing Resource Allocation Models</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9748671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301C2F7C-A299-487F-8450-8A4957FDF6BE}" type="datetime1">
              <a:rPr lang="en-US" smtClean="0"/>
              <a:t>11/20/2019</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Optimizing Resource Allocation Models</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0093070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171066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11/20/2019</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5" name="TextBox 4"/>
          <p:cNvSpPr txBox="1"/>
          <p:nvPr userDrawn="1"/>
        </p:nvSpPr>
        <p:spPr bwMode="auto">
          <a:xfrm>
            <a:off x="4876801" y="756610"/>
            <a:ext cx="1563518" cy="461665"/>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UCSF Helen Diller Family</a:t>
            </a:r>
          </a:p>
          <a:p>
            <a:r>
              <a:rPr lang="en-US" sz="1000" dirty="0" smtClean="0">
                <a:solidFill>
                  <a:schemeClr val="bg1"/>
                </a:solidFill>
                <a:latin typeface="+mj-lt"/>
              </a:rPr>
              <a:t>Comprehensive </a:t>
            </a:r>
            <a:br>
              <a:rPr lang="en-US" sz="1000" dirty="0" smtClean="0">
                <a:solidFill>
                  <a:schemeClr val="bg1"/>
                </a:solidFill>
                <a:latin typeface="+mj-lt"/>
              </a:rPr>
            </a:br>
            <a:r>
              <a:rPr lang="en-US" sz="1000" dirty="0" smtClean="0">
                <a:solidFill>
                  <a:schemeClr val="bg1"/>
                </a:solidFill>
                <a:latin typeface="+mj-lt"/>
              </a:rPr>
              <a:t>Cancer Center</a:t>
            </a:r>
          </a:p>
        </p:txBody>
      </p:sp>
      <p:cxnSp>
        <p:nvCxnSpPr>
          <p:cNvPr id="7" name="Straight Connector 6"/>
          <p:cNvCxnSpPr/>
          <p:nvPr userDrawn="1"/>
        </p:nvCxnSpPr>
        <p:spPr>
          <a:xfrm>
            <a:off x="6440319"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bwMode="auto">
          <a:xfrm>
            <a:off x="6688975" y="756610"/>
            <a:ext cx="817830" cy="307777"/>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UCSF School</a:t>
            </a:r>
            <a:br>
              <a:rPr lang="en-US" sz="1000" dirty="0" smtClean="0">
                <a:solidFill>
                  <a:schemeClr val="bg1"/>
                </a:solidFill>
                <a:latin typeface="+mj-lt"/>
              </a:rPr>
            </a:br>
            <a:r>
              <a:rPr lang="en-US" sz="1000" dirty="0" smtClean="0">
                <a:solidFill>
                  <a:schemeClr val="bg1"/>
                </a:solidFill>
                <a:latin typeface="+mj-lt"/>
              </a:rPr>
              <a:t>of Medicine</a:t>
            </a:r>
          </a:p>
        </p:txBody>
      </p:sp>
      <p:cxnSp>
        <p:nvCxnSpPr>
          <p:cNvPr id="13" name="Straight Connector 12"/>
          <p:cNvCxnSpPr/>
          <p:nvPr userDrawn="1"/>
        </p:nvCxnSpPr>
        <p:spPr>
          <a:xfrm>
            <a:off x="7570536"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auto">
          <a:xfrm>
            <a:off x="7802880" y="756610"/>
            <a:ext cx="975995" cy="307777"/>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AIDS RSA</a:t>
            </a:r>
            <a:r>
              <a:rPr lang="en-US" sz="1000" baseline="0" dirty="0" smtClean="0">
                <a:solidFill>
                  <a:schemeClr val="bg1"/>
                </a:solidFill>
                <a:latin typeface="+mj-lt"/>
              </a:rPr>
              <a:t> Institute at UCSF</a:t>
            </a:r>
            <a:endParaRPr lang="en-US" sz="1000" dirty="0" smtClean="0">
              <a:solidFill>
                <a:schemeClr val="bg1"/>
              </a:solidFill>
              <a:latin typeface="+mj-lt"/>
            </a:endParaRPr>
          </a:p>
        </p:txBody>
      </p:sp>
      <p:pic>
        <p:nvPicPr>
          <p:cNvPr id="16" name="Picture 1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706015502"/>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20019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337599529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86291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85481"/>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11/20/2019</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72F3927-F806-4A5F-B3A7-3A5008CDE1B8}" type="datetime1">
              <a:rPr lang="en-US" smtClean="0"/>
              <a:t>11/20/2019</a:t>
            </a:fld>
            <a:endParaRPr lang="en-US" dirty="0"/>
          </a:p>
        </p:txBody>
      </p:sp>
      <p:sp>
        <p:nvSpPr>
          <p:cNvPr id="3" name="Text Placeholder 2"/>
          <p:cNvSpPr>
            <a:spLocks noGrp="1"/>
          </p:cNvSpPr>
          <p:nvPr>
            <p:ph type="body" sz="quarter" idx="10"/>
          </p:nvPr>
        </p:nvSpPr>
        <p:spPr>
          <a:xfrm>
            <a:off x="747713" y="4352099"/>
            <a:ext cx="6477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81084707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11/20/2019</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11/20/2019</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11/20/2019</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11/20/2019</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15" name="Straight Connector 14"/>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xmlns="">
                <a:noFill/>
              </a14:hiddenFill>
            </a:ext>
          </a:extLst>
        </p:spPr>
      </p:cxnSp>
      <p:sp>
        <p:nvSpPr>
          <p:cNvPr id="20" name="Rectangle 19"/>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11/20/2019</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dirty="0" smtClean="0"/>
              <a:t>Optimizing Resource Allocation Models</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grpSp>
        <p:nvGrpSpPr>
          <p:cNvPr id="7" name="Group 4"/>
          <p:cNvGrpSpPr>
            <a:grpSpLocks noChangeAspect="1"/>
          </p:cNvGrpSpPr>
          <p:nvPr/>
        </p:nvGrpSpPr>
        <p:grpSpPr bwMode="auto">
          <a:xfrm>
            <a:off x="8131175" y="6396038"/>
            <a:ext cx="650875" cy="315912"/>
            <a:chOff x="5122" y="4029"/>
            <a:chExt cx="410" cy="199"/>
          </a:xfrm>
        </p:grpSpPr>
        <p:sp>
          <p:nvSpPr>
            <p:cNvPr id="21" name="AutoShape 3"/>
            <p:cNvSpPr>
              <a:spLocks noChangeAspect="1" noChangeArrowheads="1" noTextEdit="1"/>
            </p:cNvSpPr>
            <p:nvPr userDrawn="1"/>
          </p:nvSpPr>
          <p:spPr bwMode="auto">
            <a:xfrm>
              <a:off x="5122" y="4029"/>
              <a:ext cx="410" cy="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userDrawn="1"/>
          </p:nvSpPr>
          <p:spPr bwMode="auto">
            <a:xfrm>
              <a:off x="5122" y="4027"/>
              <a:ext cx="408" cy="199"/>
            </a:xfrm>
            <a:custGeom>
              <a:avLst/>
              <a:gdLst>
                <a:gd name="T0" fmla="*/ 200 w 200"/>
                <a:gd name="T1" fmla="*/ 30 h 96"/>
                <a:gd name="T2" fmla="*/ 154 w 200"/>
                <a:gd name="T3" fmla="*/ 74 h 96"/>
                <a:gd name="T4" fmla="*/ 137 w 200"/>
                <a:gd name="T5" fmla="*/ 57 h 96"/>
                <a:gd name="T6" fmla="*/ 117 w 200"/>
                <a:gd name="T7" fmla="*/ 52 h 96"/>
                <a:gd name="T8" fmla="*/ 114 w 200"/>
                <a:gd name="T9" fmla="*/ 49 h 96"/>
                <a:gd name="T10" fmla="*/ 114 w 200"/>
                <a:gd name="T11" fmla="*/ 47 h 96"/>
                <a:gd name="T12" fmla="*/ 116 w 200"/>
                <a:gd name="T13" fmla="*/ 42 h 96"/>
                <a:gd name="T14" fmla="*/ 116 w 200"/>
                <a:gd name="T15" fmla="*/ 42 h 96"/>
                <a:gd name="T16" fmla="*/ 117 w 200"/>
                <a:gd name="T17" fmla="*/ 41 h 96"/>
                <a:gd name="T18" fmla="*/ 134 w 200"/>
                <a:gd name="T19" fmla="*/ 41 h 96"/>
                <a:gd name="T20" fmla="*/ 152 w 200"/>
                <a:gd name="T21" fmla="*/ 49 h 96"/>
                <a:gd name="T22" fmla="*/ 127 w 200"/>
                <a:gd name="T23" fmla="*/ 28 h 96"/>
                <a:gd name="T24" fmla="*/ 102 w 200"/>
                <a:gd name="T25" fmla="*/ 42 h 96"/>
                <a:gd name="T26" fmla="*/ 102 w 200"/>
                <a:gd name="T27" fmla="*/ 44 h 96"/>
                <a:gd name="T28" fmla="*/ 70 w 200"/>
                <a:gd name="T29" fmla="*/ 34 h 96"/>
                <a:gd name="T30" fmla="*/ 102 w 200"/>
                <a:gd name="T31" fmla="*/ 23 h 96"/>
                <a:gd name="T32" fmla="*/ 87 w 200"/>
                <a:gd name="T33" fmla="*/ 0 h 96"/>
                <a:gd name="T34" fmla="*/ 55 w 200"/>
                <a:gd name="T35" fmla="*/ 2 h 96"/>
                <a:gd name="T36" fmla="*/ 41 w 200"/>
                <a:gd name="T37" fmla="*/ 42 h 96"/>
                <a:gd name="T38" fmla="*/ 14 w 200"/>
                <a:gd name="T39" fmla="*/ 42 h 96"/>
                <a:gd name="T40" fmla="*/ 0 w 200"/>
                <a:gd name="T41" fmla="*/ 2 h 96"/>
                <a:gd name="T42" fmla="*/ 28 w 200"/>
                <a:gd name="T43" fmla="*/ 68 h 96"/>
                <a:gd name="T44" fmla="*/ 55 w 200"/>
                <a:gd name="T45" fmla="*/ 37 h 96"/>
                <a:gd name="T46" fmla="*/ 107 w 200"/>
                <a:gd name="T47" fmla="*/ 61 h 96"/>
                <a:gd name="T48" fmla="*/ 122 w 200"/>
                <a:gd name="T49" fmla="*/ 67 h 96"/>
                <a:gd name="T50" fmla="*/ 138 w 200"/>
                <a:gd name="T51" fmla="*/ 71 h 96"/>
                <a:gd name="T52" fmla="*/ 135 w 200"/>
                <a:gd name="T53" fmla="*/ 84 h 96"/>
                <a:gd name="T54" fmla="*/ 116 w 200"/>
                <a:gd name="T55" fmla="*/ 81 h 96"/>
                <a:gd name="T56" fmla="*/ 100 w 200"/>
                <a:gd name="T57" fmla="*/ 74 h 96"/>
                <a:gd name="T58" fmla="*/ 128 w 200"/>
                <a:gd name="T59" fmla="*/ 96 h 96"/>
                <a:gd name="T60" fmla="*/ 154 w 200"/>
                <a:gd name="T61" fmla="*/ 77 h 96"/>
                <a:gd name="T62" fmla="*/ 168 w 200"/>
                <a:gd name="T63" fmla="*/ 95 h 96"/>
                <a:gd name="T64" fmla="*/ 196 w 200"/>
                <a:gd name="T65" fmla="*/ 68 h 96"/>
                <a:gd name="T66" fmla="*/ 168 w 200"/>
                <a:gd name="T67" fmla="*/ 57 h 96"/>
                <a:gd name="T68" fmla="*/ 200 w 200"/>
                <a:gd name="T69"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96">
                  <a:moveTo>
                    <a:pt x="200" y="42"/>
                  </a:moveTo>
                  <a:cubicBezTo>
                    <a:pt x="200" y="30"/>
                    <a:pt x="200" y="30"/>
                    <a:pt x="200" y="30"/>
                  </a:cubicBezTo>
                  <a:cubicBezTo>
                    <a:pt x="154" y="30"/>
                    <a:pt x="154" y="30"/>
                    <a:pt x="154" y="30"/>
                  </a:cubicBezTo>
                  <a:cubicBezTo>
                    <a:pt x="154" y="74"/>
                    <a:pt x="154" y="74"/>
                    <a:pt x="154" y="74"/>
                  </a:cubicBezTo>
                  <a:cubicBezTo>
                    <a:pt x="154" y="69"/>
                    <a:pt x="152" y="65"/>
                    <a:pt x="148" y="62"/>
                  </a:cubicBezTo>
                  <a:cubicBezTo>
                    <a:pt x="146" y="60"/>
                    <a:pt x="142" y="59"/>
                    <a:pt x="137" y="57"/>
                  </a:cubicBezTo>
                  <a:cubicBezTo>
                    <a:pt x="126" y="55"/>
                    <a:pt x="126" y="55"/>
                    <a:pt x="126" y="55"/>
                  </a:cubicBezTo>
                  <a:cubicBezTo>
                    <a:pt x="121" y="54"/>
                    <a:pt x="118" y="53"/>
                    <a:pt x="117" y="52"/>
                  </a:cubicBezTo>
                  <a:cubicBezTo>
                    <a:pt x="116" y="51"/>
                    <a:pt x="115" y="51"/>
                    <a:pt x="114" y="49"/>
                  </a:cubicBezTo>
                  <a:cubicBezTo>
                    <a:pt x="114" y="49"/>
                    <a:pt x="114" y="49"/>
                    <a:pt x="114" y="49"/>
                  </a:cubicBezTo>
                  <a:cubicBezTo>
                    <a:pt x="114" y="49"/>
                    <a:pt x="114" y="49"/>
                    <a:pt x="114" y="49"/>
                  </a:cubicBezTo>
                  <a:cubicBezTo>
                    <a:pt x="114" y="49"/>
                    <a:pt x="114" y="48"/>
                    <a:pt x="114" y="47"/>
                  </a:cubicBezTo>
                  <a:cubicBezTo>
                    <a:pt x="114" y="45"/>
                    <a:pt x="115" y="43"/>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7" y="41"/>
                    <a:pt x="117" y="41"/>
                  </a:cubicBezTo>
                  <a:cubicBezTo>
                    <a:pt x="119" y="40"/>
                    <a:pt x="122" y="39"/>
                    <a:pt x="126" y="39"/>
                  </a:cubicBezTo>
                  <a:cubicBezTo>
                    <a:pt x="129" y="39"/>
                    <a:pt x="132" y="39"/>
                    <a:pt x="134" y="41"/>
                  </a:cubicBezTo>
                  <a:cubicBezTo>
                    <a:pt x="137" y="42"/>
                    <a:pt x="139" y="45"/>
                    <a:pt x="139" y="49"/>
                  </a:cubicBezTo>
                  <a:cubicBezTo>
                    <a:pt x="152" y="49"/>
                    <a:pt x="152" y="49"/>
                    <a:pt x="152" y="49"/>
                  </a:cubicBezTo>
                  <a:cubicBezTo>
                    <a:pt x="152" y="42"/>
                    <a:pt x="149" y="37"/>
                    <a:pt x="144" y="33"/>
                  </a:cubicBezTo>
                  <a:cubicBezTo>
                    <a:pt x="139" y="29"/>
                    <a:pt x="134" y="28"/>
                    <a:pt x="127" y="28"/>
                  </a:cubicBezTo>
                  <a:cubicBezTo>
                    <a:pt x="118" y="28"/>
                    <a:pt x="112" y="30"/>
                    <a:pt x="108" y="33"/>
                  </a:cubicBezTo>
                  <a:cubicBezTo>
                    <a:pt x="105" y="36"/>
                    <a:pt x="103" y="39"/>
                    <a:pt x="102" y="42"/>
                  </a:cubicBezTo>
                  <a:cubicBezTo>
                    <a:pt x="102" y="42"/>
                    <a:pt x="102" y="42"/>
                    <a:pt x="102" y="42"/>
                  </a:cubicBezTo>
                  <a:cubicBezTo>
                    <a:pt x="102" y="42"/>
                    <a:pt x="102" y="43"/>
                    <a:pt x="102" y="44"/>
                  </a:cubicBezTo>
                  <a:cubicBezTo>
                    <a:pt x="100" y="51"/>
                    <a:pt x="95" y="56"/>
                    <a:pt x="87" y="56"/>
                  </a:cubicBezTo>
                  <a:cubicBezTo>
                    <a:pt x="74" y="56"/>
                    <a:pt x="70" y="45"/>
                    <a:pt x="70" y="34"/>
                  </a:cubicBezTo>
                  <a:cubicBezTo>
                    <a:pt x="70" y="23"/>
                    <a:pt x="74" y="12"/>
                    <a:pt x="87" y="12"/>
                  </a:cubicBezTo>
                  <a:cubicBezTo>
                    <a:pt x="94" y="12"/>
                    <a:pt x="101" y="17"/>
                    <a:pt x="102" y="23"/>
                  </a:cubicBezTo>
                  <a:cubicBezTo>
                    <a:pt x="115" y="23"/>
                    <a:pt x="115" y="23"/>
                    <a:pt x="115" y="23"/>
                  </a:cubicBezTo>
                  <a:cubicBezTo>
                    <a:pt x="114" y="8"/>
                    <a:pt x="102" y="0"/>
                    <a:pt x="87" y="0"/>
                  </a:cubicBezTo>
                  <a:cubicBezTo>
                    <a:pt x="68" y="0"/>
                    <a:pt x="56" y="14"/>
                    <a:pt x="55" y="32"/>
                  </a:cubicBezTo>
                  <a:cubicBezTo>
                    <a:pt x="55" y="2"/>
                    <a:pt x="55" y="2"/>
                    <a:pt x="55" y="2"/>
                  </a:cubicBezTo>
                  <a:cubicBezTo>
                    <a:pt x="41" y="2"/>
                    <a:pt x="41" y="2"/>
                    <a:pt x="41" y="2"/>
                  </a:cubicBezTo>
                  <a:cubicBezTo>
                    <a:pt x="41" y="42"/>
                    <a:pt x="41" y="42"/>
                    <a:pt x="41" y="42"/>
                  </a:cubicBezTo>
                  <a:cubicBezTo>
                    <a:pt x="41" y="52"/>
                    <a:pt x="38" y="56"/>
                    <a:pt x="28" y="56"/>
                  </a:cubicBezTo>
                  <a:cubicBezTo>
                    <a:pt x="16" y="56"/>
                    <a:pt x="14" y="49"/>
                    <a:pt x="14" y="42"/>
                  </a:cubicBezTo>
                  <a:cubicBezTo>
                    <a:pt x="14" y="2"/>
                    <a:pt x="14" y="2"/>
                    <a:pt x="14" y="2"/>
                  </a:cubicBezTo>
                  <a:cubicBezTo>
                    <a:pt x="0" y="2"/>
                    <a:pt x="0" y="2"/>
                    <a:pt x="0" y="2"/>
                  </a:cubicBezTo>
                  <a:cubicBezTo>
                    <a:pt x="0" y="42"/>
                    <a:pt x="0" y="42"/>
                    <a:pt x="0" y="42"/>
                  </a:cubicBezTo>
                  <a:cubicBezTo>
                    <a:pt x="0" y="60"/>
                    <a:pt x="10" y="68"/>
                    <a:pt x="28" y="68"/>
                  </a:cubicBezTo>
                  <a:cubicBezTo>
                    <a:pt x="45" y="68"/>
                    <a:pt x="55" y="60"/>
                    <a:pt x="55" y="42"/>
                  </a:cubicBezTo>
                  <a:cubicBezTo>
                    <a:pt x="55" y="37"/>
                    <a:pt x="55" y="37"/>
                    <a:pt x="55" y="37"/>
                  </a:cubicBezTo>
                  <a:cubicBezTo>
                    <a:pt x="56" y="55"/>
                    <a:pt x="68" y="68"/>
                    <a:pt x="87" y="68"/>
                  </a:cubicBezTo>
                  <a:cubicBezTo>
                    <a:pt x="95" y="68"/>
                    <a:pt x="102" y="66"/>
                    <a:pt x="107" y="61"/>
                  </a:cubicBezTo>
                  <a:cubicBezTo>
                    <a:pt x="107" y="61"/>
                    <a:pt x="108" y="62"/>
                    <a:pt x="108" y="62"/>
                  </a:cubicBezTo>
                  <a:cubicBezTo>
                    <a:pt x="111" y="64"/>
                    <a:pt x="115" y="65"/>
                    <a:pt x="122" y="67"/>
                  </a:cubicBezTo>
                  <a:cubicBezTo>
                    <a:pt x="129" y="68"/>
                    <a:pt x="129" y="68"/>
                    <a:pt x="129" y="68"/>
                  </a:cubicBezTo>
                  <a:cubicBezTo>
                    <a:pt x="133" y="69"/>
                    <a:pt x="136" y="70"/>
                    <a:pt x="138" y="71"/>
                  </a:cubicBezTo>
                  <a:cubicBezTo>
                    <a:pt x="140" y="73"/>
                    <a:pt x="141" y="74"/>
                    <a:pt x="141" y="76"/>
                  </a:cubicBezTo>
                  <a:cubicBezTo>
                    <a:pt x="141" y="80"/>
                    <a:pt x="139" y="83"/>
                    <a:pt x="135" y="84"/>
                  </a:cubicBezTo>
                  <a:cubicBezTo>
                    <a:pt x="133" y="85"/>
                    <a:pt x="131" y="85"/>
                    <a:pt x="127" y="85"/>
                  </a:cubicBezTo>
                  <a:cubicBezTo>
                    <a:pt x="122" y="85"/>
                    <a:pt x="118" y="84"/>
                    <a:pt x="116" y="81"/>
                  </a:cubicBezTo>
                  <a:cubicBezTo>
                    <a:pt x="115" y="79"/>
                    <a:pt x="114" y="77"/>
                    <a:pt x="113" y="74"/>
                  </a:cubicBezTo>
                  <a:cubicBezTo>
                    <a:pt x="100" y="74"/>
                    <a:pt x="100" y="74"/>
                    <a:pt x="100" y="74"/>
                  </a:cubicBezTo>
                  <a:cubicBezTo>
                    <a:pt x="100" y="81"/>
                    <a:pt x="103" y="86"/>
                    <a:pt x="108" y="90"/>
                  </a:cubicBezTo>
                  <a:cubicBezTo>
                    <a:pt x="113" y="94"/>
                    <a:pt x="119" y="96"/>
                    <a:pt x="128" y="96"/>
                  </a:cubicBezTo>
                  <a:cubicBezTo>
                    <a:pt x="136" y="96"/>
                    <a:pt x="143" y="94"/>
                    <a:pt x="147" y="90"/>
                  </a:cubicBezTo>
                  <a:cubicBezTo>
                    <a:pt x="151" y="87"/>
                    <a:pt x="154" y="82"/>
                    <a:pt x="154" y="77"/>
                  </a:cubicBezTo>
                  <a:cubicBezTo>
                    <a:pt x="154" y="95"/>
                    <a:pt x="154" y="95"/>
                    <a:pt x="154" y="95"/>
                  </a:cubicBezTo>
                  <a:cubicBezTo>
                    <a:pt x="168" y="95"/>
                    <a:pt x="168" y="95"/>
                    <a:pt x="168" y="95"/>
                  </a:cubicBezTo>
                  <a:cubicBezTo>
                    <a:pt x="168" y="68"/>
                    <a:pt x="168" y="68"/>
                    <a:pt x="168" y="68"/>
                  </a:cubicBezTo>
                  <a:cubicBezTo>
                    <a:pt x="196" y="68"/>
                    <a:pt x="196" y="68"/>
                    <a:pt x="196" y="68"/>
                  </a:cubicBezTo>
                  <a:cubicBezTo>
                    <a:pt x="196" y="57"/>
                    <a:pt x="196" y="57"/>
                    <a:pt x="196" y="57"/>
                  </a:cubicBezTo>
                  <a:cubicBezTo>
                    <a:pt x="168" y="57"/>
                    <a:pt x="168" y="57"/>
                    <a:pt x="168" y="57"/>
                  </a:cubicBezTo>
                  <a:cubicBezTo>
                    <a:pt x="168" y="42"/>
                    <a:pt x="168" y="42"/>
                    <a:pt x="168" y="42"/>
                  </a:cubicBezTo>
                  <a:lnTo>
                    <a:pt x="200" y="42"/>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5"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11/20/2019</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5" name="Picture 14"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993848900"/>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FE6E1587-BC69-4B74-AFFA-2A7C92D282DA}" type="datetime1">
              <a:rPr lang="en-US" smtClean="0"/>
              <a:t>11/20/2019</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Optimizing Resource Allocation Models</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21870235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8C5C635-FA56-4672-BA77-6AA531D97063}" type="datetime1">
              <a:rPr lang="en-US" smtClean="0"/>
              <a:t>11/20/2019</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Optimizing Resource Allocation Models</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8866822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E25C4B3-F886-41B6-9CDF-2EEF0C9BB989}" type="datetime1">
              <a:rPr lang="en-US" smtClean="0"/>
              <a:t>11/20/2019</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Optimizing Resource Allocation Models</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924145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4EC454B-8AA2-4785-AE0D-AE23F3ECCADE}" type="datetime1">
              <a:rPr lang="en-US" smtClean="0"/>
              <a:t>11/20/2019</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Optimizing Resource Allocation Models</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9998166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4163C71C-E15B-4273-8FC5-6D8F0B255339}" type="datetime1">
              <a:rPr lang="en-US" smtClean="0"/>
              <a:t>11/20/2019</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Optimizing Resource Allocation Models</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6581479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99020C2-B8CC-43A5-BD38-18054C1AB93F}" type="datetime1">
              <a:rPr lang="en-US" smtClean="0"/>
              <a:t>11/20/2019</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Optimizing Resource Allocation Models</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9184055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5668621-AC61-413F-988E-AE3E49B130F0}" type="datetime1">
              <a:rPr lang="en-US" smtClean="0"/>
              <a:t>11/20/2019</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Optimizing Resource Allocation Models</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87689253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32818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26655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14180077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11/20/2019</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12" name="TextBox 11"/>
          <p:cNvSpPr txBox="1"/>
          <p:nvPr userDrawn="1"/>
        </p:nvSpPr>
        <p:spPr bwMode="auto">
          <a:xfrm>
            <a:off x="3785492" y="756610"/>
            <a:ext cx="1345153" cy="415498"/>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UCSF Helen Diller Family</a:t>
            </a:r>
          </a:p>
          <a:p>
            <a:r>
              <a:rPr lang="en-US" sz="900" dirty="0" smtClean="0">
                <a:solidFill>
                  <a:schemeClr val="bg1"/>
                </a:solidFill>
                <a:latin typeface="+mj-lt"/>
              </a:rPr>
              <a:t>Comprehensive </a:t>
            </a:r>
            <a:br>
              <a:rPr lang="en-US" sz="900" dirty="0" smtClean="0">
                <a:solidFill>
                  <a:schemeClr val="bg1"/>
                </a:solidFill>
                <a:latin typeface="+mj-lt"/>
              </a:rPr>
            </a:br>
            <a:r>
              <a:rPr lang="en-US" sz="900" dirty="0" smtClean="0">
                <a:solidFill>
                  <a:schemeClr val="bg1"/>
                </a:solidFill>
                <a:latin typeface="+mj-lt"/>
              </a:rPr>
              <a:t>Cancer Center</a:t>
            </a:r>
          </a:p>
        </p:txBody>
      </p:sp>
      <p:cxnSp>
        <p:nvCxnSpPr>
          <p:cNvPr id="14" name="Straight Connector 13"/>
          <p:cNvCxnSpPr/>
          <p:nvPr userDrawn="1"/>
        </p:nvCxnSpPr>
        <p:spPr>
          <a:xfrm>
            <a:off x="514007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auto">
          <a:xfrm>
            <a:off x="5297863" y="756610"/>
            <a:ext cx="765029" cy="276999"/>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UCSF School</a:t>
            </a:r>
            <a:br>
              <a:rPr lang="en-US" sz="900" dirty="0" smtClean="0">
                <a:solidFill>
                  <a:schemeClr val="bg1"/>
                </a:solidFill>
                <a:latin typeface="+mj-lt"/>
              </a:rPr>
            </a:br>
            <a:r>
              <a:rPr lang="en-US" sz="900" dirty="0" smtClean="0">
                <a:solidFill>
                  <a:schemeClr val="bg1"/>
                </a:solidFill>
                <a:latin typeface="+mj-lt"/>
              </a:rPr>
              <a:t>of Medicine</a:t>
            </a:r>
          </a:p>
        </p:txBody>
      </p:sp>
      <p:cxnSp>
        <p:nvCxnSpPr>
          <p:cNvPr id="16" name="Straight Connector 15"/>
          <p:cNvCxnSpPr/>
          <p:nvPr userDrawn="1"/>
        </p:nvCxnSpPr>
        <p:spPr>
          <a:xfrm>
            <a:off x="606289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auto">
          <a:xfrm>
            <a:off x="6221297" y="756610"/>
            <a:ext cx="975995" cy="276999"/>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AIDS RSA</a:t>
            </a:r>
            <a:r>
              <a:rPr lang="en-US" sz="900" baseline="0" dirty="0" smtClean="0">
                <a:solidFill>
                  <a:schemeClr val="bg1"/>
                </a:solidFill>
                <a:latin typeface="+mj-lt"/>
              </a:rPr>
              <a:t> Institute at UCSF</a:t>
            </a:r>
            <a:endParaRPr lang="en-US" sz="900" dirty="0" smtClean="0">
              <a:solidFill>
                <a:schemeClr val="bg1"/>
              </a:solidFill>
              <a:latin typeface="+mj-lt"/>
            </a:endParaRPr>
          </a:p>
        </p:txBody>
      </p:sp>
      <p:pic>
        <p:nvPicPr>
          <p:cNvPr id="19" name="Picture 18"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4237968806"/>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21" name="Picture 2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22" name="Rectangle 21"/>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23"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43718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11/20/2019</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8" name="Straight Connector 17"/>
          <p:cNvCxnSpPr/>
          <p:nvPr userDrawn="1"/>
        </p:nvCxnSpPr>
        <p:spPr>
          <a:xfrm>
            <a:off x="2043299"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2298281" y="742095"/>
            <a:ext cx="1487211" cy="682055"/>
            <a:chOff x="2749439" y="752601"/>
            <a:chExt cx="1487211" cy="682055"/>
          </a:xfrm>
        </p:grpSpPr>
        <p:sp>
          <p:nvSpPr>
            <p:cNvPr id="20" name="Rectangle 19"/>
            <p:cNvSpPr/>
            <p:nvPr userDrawn="1"/>
          </p:nvSpPr>
          <p:spPr bwMode="auto">
            <a:xfrm>
              <a:off x="2749439" y="752601"/>
              <a:ext cx="1065834" cy="682055"/>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200" b="1" dirty="0" err="1" smtClean="0">
                <a:solidFill>
                  <a:schemeClr val="bg1"/>
                </a:solidFill>
                <a:latin typeface="+mj-lt"/>
              </a:endParaRPr>
            </a:p>
          </p:txBody>
        </p:sp>
        <p:sp>
          <p:nvSpPr>
            <p:cNvPr id="21" name="TextBox 20"/>
            <p:cNvSpPr txBox="1"/>
            <p:nvPr userDrawn="1"/>
          </p:nvSpPr>
          <p:spPr bwMode="auto">
            <a:xfrm>
              <a:off x="2785238" y="908465"/>
              <a:ext cx="1451412" cy="387798"/>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smtClean="0">
                  <a:solidFill>
                    <a:schemeClr val="bg1"/>
                  </a:solidFill>
                  <a:latin typeface="+mj-lt"/>
                </a:rPr>
                <a:t>Partner </a:t>
              </a:r>
              <a:br>
                <a:rPr lang="en-US" sz="1400" dirty="0" smtClean="0">
                  <a:solidFill>
                    <a:schemeClr val="bg1"/>
                  </a:solidFill>
                  <a:latin typeface="+mj-lt"/>
                </a:rPr>
              </a:br>
              <a:r>
                <a:rPr lang="en-US" sz="1400" dirty="0" smtClean="0">
                  <a:solidFill>
                    <a:schemeClr val="bg1"/>
                  </a:solidFill>
                  <a:latin typeface="+mj-lt"/>
                </a:rPr>
                <a:t>Logo</a:t>
              </a:r>
            </a:p>
          </p:txBody>
        </p:sp>
      </p:grpSp>
      <p:pic>
        <p:nvPicPr>
          <p:cNvPr id="17" name="Picture 16"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97175692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11/20/2019</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548656751"/>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11/20/2019</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98938396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4.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2.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image" Target="../media/image4.emf"/><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theme" Target="../theme/theme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950" y="434993"/>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6557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B3265C-F0D4-410E-8C75-9C1664655489}" type="datetime1">
              <a:rPr lang="en-US" smtClean="0"/>
              <a:t>11/20/2019</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Optimizing Resource Allocation Models</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sp>
        <p:nvSpPr>
          <p:cNvPr id="2069" name="Freeform 77"/>
          <p:cNvSpPr>
            <a:spLocks/>
          </p:cNvSpPr>
          <p:nvPr userDrawn="1"/>
        </p:nvSpPr>
        <p:spPr bwMode="auto">
          <a:xfrm>
            <a:off x="8129588" y="6394450"/>
            <a:ext cx="647700" cy="311150"/>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4014" r:id="rId1"/>
    <p:sldLayoutId id="2147484016" r:id="rId2"/>
    <p:sldLayoutId id="2147483933" r:id="rId3"/>
    <p:sldLayoutId id="2147484012" r:id="rId4"/>
    <p:sldLayoutId id="2147483934" r:id="rId5"/>
    <p:sldLayoutId id="2147484013" r:id="rId6"/>
    <p:sldLayoutId id="2147484015" r:id="rId7"/>
    <p:sldLayoutId id="2147483935" r:id="rId8"/>
    <p:sldLayoutId id="2147483936" r:id="rId9"/>
    <p:sldLayoutId id="2147483937" r:id="rId10"/>
    <p:sldLayoutId id="2147483938" r:id="rId11"/>
    <p:sldLayoutId id="2147483939" r:id="rId12"/>
    <p:sldLayoutId id="2147483940" r:id="rId13"/>
    <p:sldLayoutId id="2147483941" r:id="rId14"/>
    <p:sldLayoutId id="2147483950"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4017" r:id="rId24"/>
  </p:sldLayoutIdLst>
  <p:transition>
    <p:fade/>
  </p:transition>
  <p:timing>
    <p:tnLst>
      <p:par>
        <p:cT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473" y="434358"/>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AB5EC3A-29DC-4460-AB8F-0DD1BAF5274D}" type="datetime1">
              <a:rPr lang="en-US" smtClean="0"/>
              <a:t>11/20/2019</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Optimizing Resource Allocation Models</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xmlns="">
                <a:noFill/>
              </a14:hiddenFill>
            </a:ext>
          </a:extLst>
        </p:spPr>
      </p:cxnSp>
      <p:pic>
        <p:nvPicPr>
          <p:cNvPr id="10"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672340"/>
      </p:ext>
    </p:extLst>
  </p:cSld>
  <p:clrMap bg1="lt1" tx1="dk1" bg2="lt2" tx2="dk2" accent1="accent1" accent2="accent2" accent3="accent3" accent4="accent4" accent5="accent5" accent6="accent6" hlink="hlink" folHlink="folHlink"/>
  <p:sldLayoutIdLst>
    <p:sldLayoutId id="2147483953" r:id="rId1"/>
    <p:sldLayoutId id="2147484002" r:id="rId2"/>
    <p:sldLayoutId id="2147484003" r:id="rId3"/>
    <p:sldLayoutId id="2147484004" r:id="rId4"/>
    <p:sldLayoutId id="2147484005" r:id="rId5"/>
    <p:sldLayoutId id="2147484006" r:id="rId6"/>
    <p:sldLayoutId id="2147484000"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Lst>
  <p:transition>
    <p:fade/>
  </p:transition>
  <p:timing>
    <p:tnLst>
      <p:par>
        <p:cT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2" name="Title Placeholder 1"/>
          <p:cNvSpPr>
            <a:spLocks noGrp="1"/>
          </p:cNvSpPr>
          <p:nvPr>
            <p:ph type="title"/>
          </p:nvPr>
        </p:nvSpPr>
        <p:spPr>
          <a:xfrm>
            <a:off x="655950" y="434358"/>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092B5C8-A02F-48BB-85A9-4E6693BB4284}" type="datetime1">
              <a:rPr lang="en-US" smtClean="0"/>
              <a:t>11/20/2019</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Optimizing Resource Allocation Models</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9"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434878"/>
      </p:ext>
    </p:extLst>
  </p:cSld>
  <p:clrMap bg1="lt1" tx1="dk1" bg2="lt2" tx2="dk2" accent1="accent1" accent2="accent2" accent3="accent3" accent4="accent4" accent5="accent5" accent6="accent6" hlink="hlink" folHlink="folHlink"/>
  <p:sldLayoutIdLst>
    <p:sldLayoutId id="2147484007" r:id="rId1"/>
    <p:sldLayoutId id="2147483972" r:id="rId2"/>
    <p:sldLayoutId id="2147484008" r:id="rId3"/>
    <p:sldLayoutId id="2147484009" r:id="rId4"/>
    <p:sldLayoutId id="2147484010" r:id="rId5"/>
    <p:sldLayoutId id="2147484011" r:id="rId6"/>
    <p:sldLayoutId id="2147484001"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Lst>
  <p:transition>
    <p:fade/>
  </p:transition>
  <p:timing>
    <p:tnLst>
      <p:par>
        <p:cT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605" y="2825061"/>
            <a:ext cx="6576108" cy="677108"/>
          </a:xfrm>
        </p:spPr>
        <p:txBody>
          <a:bodyPr/>
          <a:lstStyle/>
          <a:p>
            <a:r>
              <a:rPr lang="en-US" sz="4000" dirty="0">
                <a:solidFill>
                  <a:srgbClr val="FFFFFF"/>
                </a:solidFill>
                <a:latin typeface="Garamond" panose="02020404030301010803" pitchFamily="18" charset="0"/>
                <a:ea typeface="ＭＳ Ｐゴシック"/>
                <a:cs typeface="HelveticaNeueLT Std Lt"/>
              </a:rPr>
              <a:t>Composite Benefits Rates</a:t>
            </a:r>
            <a:endParaRPr lang="en-US" dirty="0"/>
          </a:p>
        </p:txBody>
      </p:sp>
      <p:sp>
        <p:nvSpPr>
          <p:cNvPr id="12" name="Text Placeholder 10"/>
          <p:cNvSpPr>
            <a:spLocks noGrp="1"/>
          </p:cNvSpPr>
          <p:nvPr>
            <p:ph type="body" idx="1"/>
          </p:nvPr>
        </p:nvSpPr>
        <p:spPr>
          <a:xfrm>
            <a:off x="746125" y="3796909"/>
            <a:ext cx="6478588" cy="1235214"/>
          </a:xfrm>
        </p:spPr>
        <p:txBody>
          <a:bodyPr>
            <a:noAutofit/>
          </a:bodyPr>
          <a:lstStyle/>
          <a:p>
            <a:r>
              <a:rPr lang="en-US" sz="2000" i="0" dirty="0" smtClean="0"/>
              <a:t>Budget &amp; Resource Management</a:t>
            </a:r>
            <a:endParaRPr lang="en-US" sz="2000" i="0" dirty="0"/>
          </a:p>
          <a:p>
            <a:r>
              <a:rPr lang="en-US" sz="2000" i="0" dirty="0" smtClean="0"/>
              <a:t>November 18, 2019</a:t>
            </a:r>
          </a:p>
          <a:p>
            <a:endParaRPr lang="en-US" sz="2000" dirty="0" smtClean="0"/>
          </a:p>
          <a:p>
            <a:endParaRPr lang="en-US" sz="2000" dirty="0" smtClean="0"/>
          </a:p>
        </p:txBody>
      </p:sp>
      <p:sp>
        <p:nvSpPr>
          <p:cNvPr id="6" name="Slide Number Placeholder 5"/>
          <p:cNvSpPr>
            <a:spLocks noGrp="1"/>
          </p:cNvSpPr>
          <p:nvPr>
            <p:ph type="sldNum" sz="quarter" idx="4294967295"/>
          </p:nvPr>
        </p:nvSpPr>
        <p:spPr>
          <a:xfrm>
            <a:off x="0" y="6453188"/>
            <a:ext cx="246063" cy="155575"/>
          </a:xfrm>
        </p:spPr>
        <p:txBody>
          <a:bodyPr/>
          <a:lstStyle/>
          <a:p>
            <a:fld id="{7BCC8D0D-EAEC-449D-9161-023DFF90F2E2}" type="slidenum">
              <a:rPr lang="en-US" smtClean="0"/>
              <a:pPr/>
              <a:t>1</a:t>
            </a:fld>
            <a:endParaRPr lang="en-US" dirty="0"/>
          </a:p>
        </p:txBody>
      </p:sp>
    </p:spTree>
    <p:extLst>
      <p:ext uri="{BB962C8B-B14F-4D97-AF65-F5344CB8AC3E}">
        <p14:creationId xmlns:p14="http://schemas.microsoft.com/office/powerpoint/2010/main" val="136900349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834074"/>
          </a:xfrm>
        </p:spPr>
        <p:txBody>
          <a:bodyPr/>
          <a:lstStyle/>
          <a:p>
            <a:r>
              <a:rPr lang="en-US" sz="2800" dirty="0" smtClean="0"/>
              <a:t>Implementations at other campuses have been relatively smooth</a:t>
            </a:r>
            <a:endParaRPr lang="en-US" sz="2800" dirty="0"/>
          </a:p>
        </p:txBody>
      </p:sp>
      <p:sp>
        <p:nvSpPr>
          <p:cNvPr id="3" name="Content Placeholder 2"/>
          <p:cNvSpPr>
            <a:spLocks noGrp="1"/>
          </p:cNvSpPr>
          <p:nvPr>
            <p:ph idx="1"/>
          </p:nvPr>
        </p:nvSpPr>
        <p:spPr/>
        <p:txBody>
          <a:bodyPr/>
          <a:lstStyle/>
          <a:p>
            <a:r>
              <a:rPr lang="en-US" dirty="0" smtClean="0"/>
              <a:t>Davis moved to CBRs in 2011, initially with 13+ rates, now down to 10 rates. </a:t>
            </a:r>
            <a:r>
              <a:rPr lang="en-US" dirty="0"/>
              <a:t> </a:t>
            </a:r>
            <a:r>
              <a:rPr lang="en-US" dirty="0" smtClean="0"/>
              <a:t>Current CBR submission is under review by CAS</a:t>
            </a:r>
          </a:p>
          <a:p>
            <a:r>
              <a:rPr lang="en-US" dirty="0" smtClean="0"/>
              <a:t>Berkeley implemented in 2012-13 and now has 4 rates (academic, staff, students, and limited)</a:t>
            </a:r>
          </a:p>
          <a:p>
            <a:r>
              <a:rPr lang="en-US" dirty="0" smtClean="0"/>
              <a:t>UCLA launched September 2018 with 7 rates, similar to our proposal</a:t>
            </a:r>
          </a:p>
          <a:p>
            <a:pPr lvl="1"/>
            <a:r>
              <a:rPr lang="en-US" dirty="0" smtClean="0"/>
              <a:t>Full and Associate HCOMP faculty separated from other faculty</a:t>
            </a:r>
          </a:p>
          <a:p>
            <a:pPr lvl="1"/>
            <a:r>
              <a:rPr lang="en-US" dirty="0" smtClean="0"/>
              <a:t>Postdocs separated</a:t>
            </a:r>
          </a:p>
          <a:p>
            <a:pPr lvl="1"/>
            <a:r>
              <a:rPr lang="en-US" dirty="0" smtClean="0"/>
              <a:t>Other academics and staff in three categories, including a high-rate category for food service, custodial and grounds workers</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10</a:t>
            </a:fld>
            <a:endParaRPr lang="en-US" dirty="0"/>
          </a:p>
        </p:txBody>
      </p:sp>
      <p:sp>
        <p:nvSpPr>
          <p:cNvPr id="7" name="Footer Placeholder 5"/>
          <p:cNvSpPr>
            <a:spLocks noGrp="1"/>
          </p:cNvSpPr>
          <p:nvPr>
            <p:ph type="ftr" sz="quarter" idx="3"/>
          </p:nvPr>
        </p:nvSpPr>
        <p:spPr>
          <a:xfrm>
            <a:off x="729161" y="6470128"/>
            <a:ext cx="7074311" cy="138608"/>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Composite Benefit Rate Review  			      </a:t>
            </a:r>
            <a:r>
              <a:rPr lang="en-US" dirty="0" smtClean="0"/>
              <a:t>November 2019</a:t>
            </a:r>
            <a:endParaRPr lang="en-US" dirty="0"/>
          </a:p>
        </p:txBody>
      </p:sp>
    </p:spTree>
    <p:extLst>
      <p:ext uri="{BB962C8B-B14F-4D97-AF65-F5344CB8AC3E}">
        <p14:creationId xmlns:p14="http://schemas.microsoft.com/office/powerpoint/2010/main" val="136520169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3732" y="438912"/>
            <a:ext cx="8089901" cy="834074"/>
          </a:xfrm>
        </p:spPr>
        <p:txBody>
          <a:bodyPr/>
          <a:lstStyle/>
          <a:p>
            <a:r>
              <a:rPr lang="en-US" sz="2800" dirty="0" smtClean="0"/>
              <a:t>Strategies to mitigate cost shifts are still being developed and will be based on 2018-19 data</a:t>
            </a:r>
            <a:endParaRPr lang="en-US" sz="2800" dirty="0"/>
          </a:p>
        </p:txBody>
      </p:sp>
      <p:sp>
        <p:nvSpPr>
          <p:cNvPr id="7" name="Content Placeholder 6"/>
          <p:cNvSpPr>
            <a:spLocks noGrp="1"/>
          </p:cNvSpPr>
          <p:nvPr>
            <p:ph idx="1"/>
          </p:nvPr>
        </p:nvSpPr>
        <p:spPr/>
        <p:txBody>
          <a:bodyPr/>
          <a:lstStyle/>
          <a:p>
            <a:r>
              <a:rPr lang="en-US" dirty="0" smtClean="0"/>
              <a:t>For administrative units, budgets will be adjusted</a:t>
            </a:r>
          </a:p>
          <a:p>
            <a:r>
              <a:rPr lang="en-US" dirty="0" smtClean="0"/>
              <a:t>For recharges, rates may need to be adjusted up or down</a:t>
            </a:r>
          </a:p>
          <a:p>
            <a:r>
              <a:rPr lang="en-US" dirty="0" smtClean="0"/>
              <a:t>For contracts and grants:</a:t>
            </a:r>
          </a:p>
          <a:p>
            <a:pPr lvl="1"/>
            <a:r>
              <a:rPr lang="en-US" dirty="0" smtClean="0"/>
              <a:t>Most awards will experience a cost savings or an impact of less than $5,000</a:t>
            </a:r>
          </a:p>
          <a:p>
            <a:pPr lvl="1"/>
            <a:r>
              <a:rPr lang="en-US" dirty="0" smtClean="0"/>
              <a:t>The deans elected not to create a formal program for mitigation of significant cost increases</a:t>
            </a:r>
          </a:p>
          <a:p>
            <a:pPr lvl="1"/>
            <a:r>
              <a:rPr lang="en-US" dirty="0" smtClean="0"/>
              <a:t>PIs experiencing burdensome cost increases on existing grants should work with CGA and, if necessary, request assistance from their chair or dean</a:t>
            </a:r>
          </a:p>
          <a:p>
            <a:r>
              <a:rPr lang="en-US" dirty="0" smtClean="0"/>
              <a:t>For other academic activities, mitigation plans are still being developed in consultation with dean’s offices and UCSF Health</a:t>
            </a:r>
          </a:p>
          <a:p>
            <a:pPr marL="0" indent="0">
              <a:buNone/>
            </a:pPr>
            <a:endParaRPr lang="en-US" dirty="0"/>
          </a:p>
        </p:txBody>
      </p:sp>
      <p:sp>
        <p:nvSpPr>
          <p:cNvPr id="8" name="Slide Number Placeholder 5"/>
          <p:cNvSpPr>
            <a:spLocks noGrp="1"/>
          </p:cNvSpPr>
          <p:nvPr>
            <p:ph type="sldNum" sz="quarter" idx="4"/>
          </p:nvPr>
        </p:nvSpPr>
        <p:spPr/>
        <p:txBody>
          <a:bodyPr/>
          <a:lstStyle/>
          <a:p>
            <a:fld id="{86D02166-4A80-459B-A251-2D94A30DE6F7}" type="slidenum">
              <a:rPr lang="en-US" smtClean="0"/>
              <a:pPr/>
              <a:t>11</a:t>
            </a:fld>
            <a:endParaRPr lang="en-US" dirty="0"/>
          </a:p>
        </p:txBody>
      </p:sp>
      <p:sp>
        <p:nvSpPr>
          <p:cNvPr id="9" name="Footer Placeholder 5"/>
          <p:cNvSpPr>
            <a:spLocks noGrp="1"/>
          </p:cNvSpPr>
          <p:nvPr>
            <p:ph type="ftr" sz="quarter" idx="3"/>
          </p:nvPr>
        </p:nvSpPr>
        <p:spPr>
          <a:xfrm>
            <a:off x="729161" y="6470128"/>
            <a:ext cx="7074311" cy="138608"/>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Composite Benefit Rate Review  			      </a:t>
            </a:r>
            <a:r>
              <a:rPr lang="en-US" dirty="0" smtClean="0"/>
              <a:t>November 2019</a:t>
            </a:r>
            <a:endParaRPr lang="en-US" dirty="0"/>
          </a:p>
        </p:txBody>
      </p:sp>
    </p:spTree>
    <p:extLst>
      <p:ext uri="{BB962C8B-B14F-4D97-AF65-F5344CB8AC3E}">
        <p14:creationId xmlns:p14="http://schemas.microsoft.com/office/powerpoint/2010/main" val="41532353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45437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3732" y="438912"/>
            <a:ext cx="8089901" cy="467820"/>
          </a:xfrm>
        </p:spPr>
        <p:txBody>
          <a:bodyPr/>
          <a:lstStyle/>
          <a:p>
            <a:r>
              <a:rPr lang="en-US" sz="2800" dirty="0" smtClean="0"/>
              <a:t>Summary</a:t>
            </a:r>
            <a:endParaRPr lang="en-US" sz="2800" dirty="0"/>
          </a:p>
        </p:txBody>
      </p:sp>
      <p:sp>
        <p:nvSpPr>
          <p:cNvPr id="7" name="Content Placeholder 6"/>
          <p:cNvSpPr>
            <a:spLocks noGrp="1"/>
          </p:cNvSpPr>
          <p:nvPr>
            <p:ph idx="1"/>
          </p:nvPr>
        </p:nvSpPr>
        <p:spPr>
          <a:xfrm>
            <a:off x="653732" y="1274523"/>
            <a:ext cx="8325548" cy="4011502"/>
          </a:xfrm>
        </p:spPr>
        <p:txBody>
          <a:bodyPr/>
          <a:lstStyle/>
          <a:p>
            <a:r>
              <a:rPr lang="en-US" sz="1800" dirty="0" smtClean="0"/>
              <a:t>UCSF will implement Composite Benefits Rates (CBRs) when we implement UCPath, scheduled for June 1 2020 (May monthly payroll)</a:t>
            </a:r>
          </a:p>
          <a:p>
            <a:r>
              <a:rPr lang="en-US" sz="1800" dirty="0" smtClean="0"/>
              <a:t>Implementing CBRs will result in cost shifts across units and funds</a:t>
            </a:r>
          </a:p>
          <a:p>
            <a:r>
              <a:rPr lang="en-US" sz="1800" dirty="0" smtClean="0"/>
              <a:t>Cost shifts are due to variation in several areas: </a:t>
            </a:r>
          </a:p>
          <a:p>
            <a:endParaRPr lang="en-US" sz="1800" dirty="0" smtClean="0"/>
          </a:p>
          <a:p>
            <a:endParaRPr lang="en-US" sz="1800" dirty="0"/>
          </a:p>
          <a:p>
            <a:endParaRPr lang="en-US" sz="1800" dirty="0" smtClean="0"/>
          </a:p>
          <a:p>
            <a:endParaRPr lang="en-US" sz="1800" dirty="0"/>
          </a:p>
          <a:p>
            <a:r>
              <a:rPr lang="en-US" sz="1800" dirty="0" smtClean="0"/>
              <a:t>Departments will need to examine the impact on their costs, particularly for contracts and grants and recharges</a:t>
            </a:r>
          </a:p>
          <a:p>
            <a:r>
              <a:rPr lang="en-US" sz="1800" dirty="0" smtClean="0"/>
              <a:t>The campus needs to develop a plan for addressing cost shifts</a:t>
            </a:r>
          </a:p>
          <a:p>
            <a:pPr lvl="1"/>
            <a:endParaRPr lang="en-US" sz="1800" dirty="0" smtClean="0"/>
          </a:p>
          <a:p>
            <a:pPr lvl="1"/>
            <a:endParaRPr lang="en-US" sz="1800" dirty="0"/>
          </a:p>
        </p:txBody>
      </p:sp>
      <p:graphicFrame>
        <p:nvGraphicFramePr>
          <p:cNvPr id="2" name="Table 1"/>
          <p:cNvGraphicFramePr>
            <a:graphicFrameLocks noGrp="1"/>
          </p:cNvGraphicFramePr>
          <p:nvPr>
            <p:extLst>
              <p:ext uri="{D42A27DB-BD31-4B8C-83A1-F6EECF244321}">
                <p14:modId xmlns:p14="http://schemas.microsoft.com/office/powerpoint/2010/main" val="2478705207"/>
              </p:ext>
            </p:extLst>
          </p:nvPr>
        </p:nvGraphicFramePr>
        <p:xfrm>
          <a:off x="976026" y="2806141"/>
          <a:ext cx="7680960" cy="1592327"/>
        </p:xfrm>
        <a:graphic>
          <a:graphicData uri="http://schemas.openxmlformats.org/drawingml/2006/table">
            <a:tbl>
              <a:tblPr bandRow="1">
                <a:tableStyleId>{69012ECD-51FC-41F1-AA8D-1B2483CD663E}</a:tableStyleId>
              </a:tblPr>
              <a:tblGrid>
                <a:gridCol w="3200400">
                  <a:extLst>
                    <a:ext uri="{9D8B030D-6E8A-4147-A177-3AD203B41FA5}">
                      <a16:colId xmlns:a16="http://schemas.microsoft.com/office/drawing/2014/main" val="2600078178"/>
                    </a:ext>
                  </a:extLst>
                </a:gridCol>
                <a:gridCol w="4480560">
                  <a:extLst>
                    <a:ext uri="{9D8B030D-6E8A-4147-A177-3AD203B41FA5}">
                      <a16:colId xmlns:a16="http://schemas.microsoft.com/office/drawing/2014/main" val="3491912426"/>
                    </a:ext>
                  </a:extLst>
                </a:gridCol>
              </a:tblGrid>
              <a:tr h="0">
                <a:tc>
                  <a:txBody>
                    <a:bodyPr/>
                    <a:lstStyle/>
                    <a:p>
                      <a:pPr marL="0" marR="0">
                        <a:lnSpc>
                          <a:spcPct val="107000"/>
                        </a:lnSpc>
                        <a:spcBef>
                          <a:spcPts val="0"/>
                        </a:spcBef>
                        <a:spcAft>
                          <a:spcPts val="0"/>
                        </a:spcAft>
                      </a:pPr>
                      <a:r>
                        <a:rPr lang="en-US" sz="1600" dirty="0">
                          <a:effectLst/>
                          <a:latin typeface="+mj-lt"/>
                        </a:rPr>
                        <a:t>Salary levels </a:t>
                      </a:r>
                      <a:endParaRPr lang="en-US" sz="1600" dirty="0">
                        <a:effectLst/>
                        <a:latin typeface="+mj-lt"/>
                        <a:ea typeface="Calibri" panose="020F0502020204030204" pitchFamily="34" charset="0"/>
                        <a:cs typeface="Times New Roman" panose="02020603050405020304" pitchFamily="18" charset="0"/>
                      </a:endParaRPr>
                    </a:p>
                  </a:txBody>
                  <a:tcPr marL="68580" marR="685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dirty="0">
                          <a:effectLst/>
                          <a:latin typeface="+mj-lt"/>
                        </a:rPr>
                        <a:t>Higher pay typically means a lower benefits rate</a:t>
                      </a:r>
                      <a:endParaRPr lang="en-US" sz="1600" dirty="0">
                        <a:effectLst/>
                        <a:latin typeface="+mj-lt"/>
                        <a:ea typeface="Calibri" panose="020F0502020204030204" pitchFamily="34" charset="0"/>
                        <a:cs typeface="Times New Roman" panose="02020603050405020304" pitchFamily="18" charset="0"/>
                      </a:endParaRPr>
                    </a:p>
                  </a:txBody>
                  <a:tcPr marL="68580" marR="685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4157339"/>
                  </a:ext>
                </a:extLst>
              </a:tr>
              <a:tr h="0">
                <a:tc>
                  <a:txBody>
                    <a:bodyPr/>
                    <a:lstStyle/>
                    <a:p>
                      <a:pPr marL="0" marR="0">
                        <a:lnSpc>
                          <a:spcPct val="107000"/>
                        </a:lnSpc>
                        <a:spcBef>
                          <a:spcPts val="0"/>
                        </a:spcBef>
                        <a:spcAft>
                          <a:spcPts val="0"/>
                        </a:spcAft>
                      </a:pPr>
                      <a:r>
                        <a:rPr lang="en-US" sz="1600" dirty="0">
                          <a:effectLst/>
                          <a:latin typeface="+mj-lt"/>
                        </a:rPr>
                        <a:t>Funding sources and benefit eligibility for different types of pay</a:t>
                      </a:r>
                      <a:endParaRPr lang="en-US" sz="1600" dirty="0">
                        <a:effectLst/>
                        <a:latin typeface="+mj-lt"/>
                        <a:ea typeface="Calibri" panose="020F0502020204030204" pitchFamily="34" charset="0"/>
                        <a:cs typeface="Times New Roman" panose="02020603050405020304" pitchFamily="18" charset="0"/>
                      </a:endParaRPr>
                    </a:p>
                  </a:txBody>
                  <a:tcPr marL="68580" marR="685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dirty="0">
                          <a:effectLst/>
                          <a:latin typeface="+mj-lt"/>
                        </a:rPr>
                        <a:t>Z payments have little or no benefits cost;</a:t>
                      </a:r>
                    </a:p>
                    <a:p>
                      <a:pPr marL="0" marR="0">
                        <a:lnSpc>
                          <a:spcPct val="107000"/>
                        </a:lnSpc>
                        <a:spcBef>
                          <a:spcPts val="0"/>
                        </a:spcBef>
                        <a:spcAft>
                          <a:spcPts val="0"/>
                        </a:spcAft>
                      </a:pPr>
                      <a:r>
                        <a:rPr lang="en-US" sz="1600" dirty="0">
                          <a:effectLst/>
                          <a:latin typeface="+mj-lt"/>
                        </a:rPr>
                        <a:t>Y payments are not covered by UCRP</a:t>
                      </a:r>
                      <a:endParaRPr lang="en-US" sz="1600" dirty="0">
                        <a:effectLst/>
                        <a:latin typeface="+mj-lt"/>
                        <a:ea typeface="Calibri" panose="020F0502020204030204" pitchFamily="34" charset="0"/>
                        <a:cs typeface="Times New Roman" panose="02020603050405020304" pitchFamily="18" charset="0"/>
                      </a:endParaRPr>
                    </a:p>
                  </a:txBody>
                  <a:tcPr marL="68580" marR="685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5923896"/>
                  </a:ext>
                </a:extLst>
              </a:tr>
              <a:tr h="0">
                <a:tc>
                  <a:txBody>
                    <a:bodyPr/>
                    <a:lstStyle/>
                    <a:p>
                      <a:pPr marL="0" marR="0">
                        <a:lnSpc>
                          <a:spcPct val="107000"/>
                        </a:lnSpc>
                        <a:spcBef>
                          <a:spcPts val="0"/>
                        </a:spcBef>
                        <a:spcAft>
                          <a:spcPts val="0"/>
                        </a:spcAft>
                      </a:pPr>
                      <a:r>
                        <a:rPr lang="en-US" sz="1600">
                          <a:effectLst/>
                          <a:latin typeface="+mj-lt"/>
                        </a:rPr>
                        <a:t>Employee benefit selections</a:t>
                      </a:r>
                      <a:endParaRPr lang="en-US" sz="1600">
                        <a:effectLst/>
                        <a:latin typeface="+mj-lt"/>
                        <a:ea typeface="Calibri" panose="020F0502020204030204" pitchFamily="34" charset="0"/>
                        <a:cs typeface="Times New Roman" panose="02020603050405020304" pitchFamily="18" charset="0"/>
                      </a:endParaRPr>
                    </a:p>
                  </a:txBody>
                  <a:tcPr marL="68580" marR="685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dirty="0">
                          <a:effectLst/>
                          <a:latin typeface="+mj-lt"/>
                        </a:rPr>
                        <a:t>Some employees have more dependents</a:t>
                      </a:r>
                      <a:endParaRPr lang="en-US" sz="1600" dirty="0">
                        <a:effectLst/>
                        <a:latin typeface="+mj-lt"/>
                        <a:ea typeface="Calibri" panose="020F0502020204030204" pitchFamily="34" charset="0"/>
                        <a:cs typeface="Times New Roman" panose="02020603050405020304" pitchFamily="18" charset="0"/>
                      </a:endParaRPr>
                    </a:p>
                  </a:txBody>
                  <a:tcPr marL="68580" marR="685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1147980"/>
                  </a:ext>
                </a:extLst>
              </a:tr>
            </a:tbl>
          </a:graphicData>
        </a:graphic>
      </p:graphicFrame>
      <p:sp>
        <p:nvSpPr>
          <p:cNvPr id="8" name="Slide Number Placeholder 5"/>
          <p:cNvSpPr>
            <a:spLocks noGrp="1"/>
          </p:cNvSpPr>
          <p:nvPr>
            <p:ph type="sldNum" sz="quarter" idx="4"/>
          </p:nvPr>
        </p:nvSpPr>
        <p:spPr>
          <a:xfrm>
            <a:off x="358009" y="6453503"/>
            <a:ext cx="246061" cy="155233"/>
          </a:xfrm>
        </p:spPr>
        <p:txBody>
          <a:bodyPr/>
          <a:lstStyle/>
          <a:p>
            <a:fld id="{86D02166-4A80-459B-A251-2D94A30DE6F7}" type="slidenum">
              <a:rPr lang="en-US" smtClean="0"/>
              <a:t>2</a:t>
            </a:fld>
            <a:endParaRPr lang="en-US" dirty="0"/>
          </a:p>
        </p:txBody>
      </p:sp>
      <p:sp>
        <p:nvSpPr>
          <p:cNvPr id="9" name="Footer Placeholder 5"/>
          <p:cNvSpPr>
            <a:spLocks noGrp="1"/>
          </p:cNvSpPr>
          <p:nvPr>
            <p:ph type="ftr" sz="quarter" idx="3"/>
          </p:nvPr>
        </p:nvSpPr>
        <p:spPr>
          <a:xfrm>
            <a:off x="729161" y="6479006"/>
            <a:ext cx="7074311" cy="138608"/>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Composite Benefit Rate Review  			      </a:t>
            </a:r>
            <a:r>
              <a:rPr lang="en-US" dirty="0" smtClean="0"/>
              <a:t>November 2019</a:t>
            </a:r>
            <a:endParaRPr lang="en-US" dirty="0"/>
          </a:p>
        </p:txBody>
      </p:sp>
    </p:spTree>
    <p:extLst>
      <p:ext uri="{BB962C8B-B14F-4D97-AF65-F5344CB8AC3E}">
        <p14:creationId xmlns:p14="http://schemas.microsoft.com/office/powerpoint/2010/main" val="34912028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Composite Benefit Rates (CBRs) support UC Path integration and simplify accounting processes</a:t>
            </a:r>
            <a:endParaRPr lang="en-US" sz="28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162944308"/>
              </p:ext>
            </p:extLst>
          </p:nvPr>
        </p:nvGraphicFramePr>
        <p:xfrm>
          <a:off x="604070" y="3394075"/>
          <a:ext cx="8325855" cy="2687320"/>
        </p:xfrm>
        <a:graphic>
          <a:graphicData uri="http://schemas.openxmlformats.org/drawingml/2006/table">
            <a:tbl>
              <a:tblPr firstRow="1" bandRow="1">
                <a:tableStyleId>{5C22544A-7EE6-4342-B048-85BDC9FD1C3A}</a:tableStyleId>
              </a:tblPr>
              <a:tblGrid>
                <a:gridCol w="4053024">
                  <a:extLst>
                    <a:ext uri="{9D8B030D-6E8A-4147-A177-3AD203B41FA5}">
                      <a16:colId xmlns:a16="http://schemas.microsoft.com/office/drawing/2014/main" val="20000"/>
                    </a:ext>
                  </a:extLst>
                </a:gridCol>
                <a:gridCol w="219807">
                  <a:extLst>
                    <a:ext uri="{9D8B030D-6E8A-4147-A177-3AD203B41FA5}">
                      <a16:colId xmlns:a16="http://schemas.microsoft.com/office/drawing/2014/main" val="20001"/>
                    </a:ext>
                  </a:extLst>
                </a:gridCol>
                <a:gridCol w="4053024">
                  <a:extLst>
                    <a:ext uri="{9D8B030D-6E8A-4147-A177-3AD203B41FA5}">
                      <a16:colId xmlns:a16="http://schemas.microsoft.com/office/drawing/2014/main" val="20002"/>
                    </a:ext>
                  </a:extLst>
                </a:gridCol>
              </a:tblGrid>
              <a:tr h="370840">
                <a:tc>
                  <a:txBody>
                    <a:bodyPr/>
                    <a:lstStyle/>
                    <a:p>
                      <a:r>
                        <a:rPr lang="en-US" sz="1600" dirty="0" smtClean="0">
                          <a:latin typeface="Arial" panose="020B0604020202020204" pitchFamily="34" charset="0"/>
                          <a:cs typeface="Arial" panose="020B0604020202020204" pitchFamily="34" charset="0"/>
                        </a:rPr>
                        <a:t>Current State:</a:t>
                      </a:r>
                      <a:endParaRPr lang="en-US" sz="1600" dirty="0">
                        <a:latin typeface="Arial" panose="020B0604020202020204" pitchFamily="34" charset="0"/>
                        <a:cs typeface="Arial" panose="020B0604020202020204" pitchFamily="34" charset="0"/>
                      </a:endParaRPr>
                    </a:p>
                  </a:txBody>
                  <a:tcPr marL="96501" marR="96501"/>
                </a:tc>
                <a:tc>
                  <a:txBody>
                    <a:bodyPr/>
                    <a:lstStyle/>
                    <a:p>
                      <a:endParaRPr lang="en-US" sz="1600" dirty="0">
                        <a:latin typeface="Arial" panose="020B0604020202020204" pitchFamily="34" charset="0"/>
                        <a:cs typeface="Arial" panose="020B0604020202020204" pitchFamily="34" charset="0"/>
                      </a:endParaRPr>
                    </a:p>
                  </a:txBody>
                  <a:tcPr marL="96501" marR="96501"/>
                </a:tc>
                <a:tc>
                  <a:txBody>
                    <a:bodyPr/>
                    <a:lstStyle/>
                    <a:p>
                      <a:r>
                        <a:rPr lang="en-US" sz="1600" dirty="0" smtClean="0">
                          <a:latin typeface="Arial" panose="020B0604020202020204" pitchFamily="34" charset="0"/>
                          <a:cs typeface="Arial" panose="020B0604020202020204" pitchFamily="34" charset="0"/>
                        </a:rPr>
                        <a:t>Future State:</a:t>
                      </a:r>
                      <a:endParaRPr lang="en-US" sz="1600" dirty="0">
                        <a:latin typeface="Arial" panose="020B0604020202020204" pitchFamily="34" charset="0"/>
                        <a:cs typeface="Arial" panose="020B0604020202020204" pitchFamily="34" charset="0"/>
                      </a:endParaRPr>
                    </a:p>
                  </a:txBody>
                  <a:tcPr marL="96501" marR="96501"/>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Actual</a:t>
                      </a:r>
                      <a:r>
                        <a:rPr lang="en-US" sz="1600" baseline="0" dirty="0" smtClean="0">
                          <a:latin typeface="Arial" panose="020B0604020202020204" pitchFamily="34" charset="0"/>
                          <a:cs typeface="Arial" panose="020B0604020202020204" pitchFamily="34" charset="0"/>
                        </a:rPr>
                        <a:t> costs for individual benefits by employee</a:t>
                      </a:r>
                      <a:endParaRPr lang="en-US" sz="1600" dirty="0" smtClean="0">
                        <a:latin typeface="Arial" panose="020B0604020202020204" pitchFamily="34" charset="0"/>
                        <a:cs typeface="Arial" panose="020B0604020202020204" pitchFamily="34" charset="0"/>
                      </a:endParaRPr>
                    </a:p>
                  </a:txBody>
                  <a:tcPr marL="96501" marR="96501"/>
                </a:tc>
                <a:tc>
                  <a:txBody>
                    <a:bodyPr/>
                    <a:lstStyle/>
                    <a:p>
                      <a:endParaRPr lang="en-US" sz="1600" dirty="0">
                        <a:latin typeface="Arial" panose="020B0604020202020204" pitchFamily="34" charset="0"/>
                        <a:cs typeface="Arial" panose="020B0604020202020204" pitchFamily="34" charset="0"/>
                      </a:endParaRPr>
                    </a:p>
                  </a:txBody>
                  <a:tcPr marL="96501" marR="96501"/>
                </a:tc>
                <a:tc>
                  <a:txBody>
                    <a:bodyPr/>
                    <a:lstStyle/>
                    <a:p>
                      <a:r>
                        <a:rPr lang="en-US" sz="1600" dirty="0" smtClean="0">
                          <a:latin typeface="Arial" panose="020B0604020202020204" pitchFamily="34" charset="0"/>
                          <a:cs typeface="Arial" panose="020B0604020202020204" pitchFamily="34" charset="0"/>
                        </a:rPr>
                        <a:t>Composite</a:t>
                      </a:r>
                      <a:r>
                        <a:rPr lang="en-US" sz="1600" baseline="0" dirty="0" smtClean="0">
                          <a:latin typeface="Arial" panose="020B0604020202020204" pitchFamily="34" charset="0"/>
                          <a:cs typeface="Arial" panose="020B0604020202020204" pitchFamily="34" charset="0"/>
                        </a:rPr>
                        <a:t> benefits rates based on type of employee</a:t>
                      </a:r>
                      <a:endParaRPr lang="en-US" sz="1600" dirty="0">
                        <a:latin typeface="Arial" panose="020B0604020202020204" pitchFamily="34" charset="0"/>
                        <a:cs typeface="Arial" panose="020B0604020202020204" pitchFamily="34" charset="0"/>
                      </a:endParaRPr>
                    </a:p>
                  </a:txBody>
                  <a:tcPr marL="96501" marR="96501"/>
                </a:tc>
                <a:extLst>
                  <a:ext uri="{0D108BD9-81ED-4DB2-BD59-A6C34878D82A}">
                    <a16:rowId xmlns:a16="http://schemas.microsoft.com/office/drawing/2014/main" val="10001"/>
                  </a:ext>
                </a:extLst>
              </a:tr>
              <a:tr h="370840">
                <a:tc>
                  <a:txBody>
                    <a:bodyPr/>
                    <a:lstStyle/>
                    <a:p>
                      <a:r>
                        <a:rPr lang="en-US" sz="1600" dirty="0" smtClean="0">
                          <a:latin typeface="Arial" panose="020B0604020202020204" pitchFamily="34" charset="0"/>
                          <a:cs typeface="Arial" panose="020B0604020202020204" pitchFamily="34" charset="0"/>
                        </a:rPr>
                        <a:t>Department</a:t>
                      </a:r>
                      <a:r>
                        <a:rPr lang="en-US" sz="1600" baseline="0" dirty="0" smtClean="0">
                          <a:latin typeface="Arial" panose="020B0604020202020204" pitchFamily="34" charset="0"/>
                          <a:cs typeface="Arial" panose="020B0604020202020204" pitchFamily="34" charset="0"/>
                        </a:rPr>
                        <a:t>al costs vary due to employees’ personal circumstances</a:t>
                      </a:r>
                      <a:endParaRPr lang="en-US" sz="1600" dirty="0">
                        <a:latin typeface="Arial" panose="020B0604020202020204" pitchFamily="34" charset="0"/>
                        <a:cs typeface="Arial" panose="020B0604020202020204" pitchFamily="34" charset="0"/>
                      </a:endParaRPr>
                    </a:p>
                  </a:txBody>
                  <a:tcPr marL="96501" marR="96501"/>
                </a:tc>
                <a:tc>
                  <a:txBody>
                    <a:bodyPr/>
                    <a:lstStyle/>
                    <a:p>
                      <a:endParaRPr lang="en-US" sz="1600" dirty="0">
                        <a:latin typeface="Arial" panose="020B0604020202020204" pitchFamily="34" charset="0"/>
                        <a:cs typeface="Arial" panose="020B0604020202020204" pitchFamily="34" charset="0"/>
                      </a:endParaRPr>
                    </a:p>
                  </a:txBody>
                  <a:tcPr marL="96501" marR="96501"/>
                </a:tc>
                <a:tc>
                  <a:txBody>
                    <a:bodyPr/>
                    <a:lstStyle/>
                    <a:p>
                      <a:r>
                        <a:rPr lang="en-US" sz="1600" dirty="0" smtClean="0">
                          <a:latin typeface="Arial" panose="020B0604020202020204" pitchFamily="34" charset="0"/>
                          <a:cs typeface="Arial" panose="020B0604020202020204" pitchFamily="34" charset="0"/>
                        </a:rPr>
                        <a:t>Eliminates</a:t>
                      </a:r>
                      <a:r>
                        <a:rPr lang="en-US" sz="1600" baseline="0" dirty="0" smtClean="0">
                          <a:latin typeface="Arial" panose="020B0604020202020204" pitchFamily="34" charset="0"/>
                          <a:cs typeface="Arial" panose="020B0604020202020204" pitchFamily="34" charset="0"/>
                        </a:rPr>
                        <a:t> variation in department costs related to employee benefit selections</a:t>
                      </a:r>
                      <a:endParaRPr lang="en-US" sz="1600" dirty="0">
                        <a:latin typeface="Arial" panose="020B0604020202020204" pitchFamily="34" charset="0"/>
                        <a:cs typeface="Arial" panose="020B0604020202020204" pitchFamily="34" charset="0"/>
                      </a:endParaRPr>
                    </a:p>
                  </a:txBody>
                  <a:tcPr marL="96501" marR="96501"/>
                </a:tc>
                <a:extLst>
                  <a:ext uri="{0D108BD9-81ED-4DB2-BD59-A6C34878D82A}">
                    <a16:rowId xmlns:a16="http://schemas.microsoft.com/office/drawing/2014/main" val="10002"/>
                  </a:ext>
                </a:extLst>
              </a:tr>
              <a:tr h="370840">
                <a:tc>
                  <a:txBody>
                    <a:bodyPr/>
                    <a:lstStyle/>
                    <a:p>
                      <a:r>
                        <a:rPr lang="en-US" sz="1600" dirty="0" smtClean="0">
                          <a:latin typeface="Arial" panose="020B0604020202020204" pitchFamily="34" charset="0"/>
                          <a:cs typeface="Arial" panose="020B0604020202020204" pitchFamily="34" charset="0"/>
                        </a:rPr>
                        <a:t>Planning is more complex</a:t>
                      </a:r>
                      <a:r>
                        <a:rPr lang="en-US" sz="1600" baseline="0" dirty="0" smtClean="0">
                          <a:latin typeface="Arial" panose="020B0604020202020204" pitchFamily="34" charset="0"/>
                          <a:cs typeface="Arial" panose="020B0604020202020204" pitchFamily="34" charset="0"/>
                        </a:rPr>
                        <a:t> and less accurate</a:t>
                      </a:r>
                      <a:endParaRPr lang="en-US" sz="1600" dirty="0">
                        <a:latin typeface="Arial" panose="020B0604020202020204" pitchFamily="34" charset="0"/>
                        <a:cs typeface="Arial" panose="020B0604020202020204" pitchFamily="34" charset="0"/>
                      </a:endParaRPr>
                    </a:p>
                  </a:txBody>
                  <a:tcPr marL="96501" marR="96501"/>
                </a:tc>
                <a:tc>
                  <a:txBody>
                    <a:bodyPr/>
                    <a:lstStyle/>
                    <a:p>
                      <a:endParaRPr lang="en-US" sz="1600" dirty="0">
                        <a:latin typeface="Arial" panose="020B0604020202020204" pitchFamily="34" charset="0"/>
                        <a:cs typeface="Arial" panose="020B0604020202020204" pitchFamily="34" charset="0"/>
                      </a:endParaRPr>
                    </a:p>
                  </a:txBody>
                  <a:tcPr marL="96501" marR="96501"/>
                </a:tc>
                <a:tc>
                  <a:txBody>
                    <a:bodyPr/>
                    <a:lstStyle/>
                    <a:p>
                      <a:r>
                        <a:rPr lang="en-US" sz="1600" dirty="0" smtClean="0">
                          <a:latin typeface="Arial" panose="020B0604020202020204" pitchFamily="34" charset="0"/>
                          <a:cs typeface="Arial" panose="020B0604020202020204" pitchFamily="34" charset="0"/>
                        </a:rPr>
                        <a:t>Simplifies and improves planning processes</a:t>
                      </a:r>
                      <a:endParaRPr lang="en-US" sz="1600" dirty="0">
                        <a:latin typeface="Arial" panose="020B0604020202020204" pitchFamily="34" charset="0"/>
                        <a:cs typeface="Arial" panose="020B0604020202020204" pitchFamily="34" charset="0"/>
                      </a:endParaRPr>
                    </a:p>
                  </a:txBody>
                  <a:tcPr marL="96501" marR="96501"/>
                </a:tc>
                <a:extLst>
                  <a:ext uri="{0D108BD9-81ED-4DB2-BD59-A6C34878D82A}">
                    <a16:rowId xmlns:a16="http://schemas.microsoft.com/office/drawing/2014/main" val="10003"/>
                  </a:ext>
                </a:extLst>
              </a:tr>
              <a:tr h="370840">
                <a:tc>
                  <a:txBody>
                    <a:bodyPr/>
                    <a:lstStyle/>
                    <a:p>
                      <a:r>
                        <a:rPr lang="en-US" sz="1600" dirty="0" smtClean="0">
                          <a:latin typeface="Arial" panose="020B0604020202020204" pitchFamily="34" charset="0"/>
                          <a:cs typeface="Arial" panose="020B0604020202020204" pitchFamily="34" charset="0"/>
                        </a:rPr>
                        <a:t>Payroll transfers require adjustments for individual</a:t>
                      </a:r>
                      <a:r>
                        <a:rPr lang="en-US" sz="1600" baseline="0" dirty="0" smtClean="0">
                          <a:latin typeface="Arial" panose="020B0604020202020204" pitchFamily="34" charset="0"/>
                          <a:cs typeface="Arial" panose="020B0604020202020204" pitchFamily="34" charset="0"/>
                        </a:rPr>
                        <a:t> benefit lines</a:t>
                      </a:r>
                      <a:endParaRPr lang="en-US" sz="1600" dirty="0">
                        <a:latin typeface="Arial" panose="020B0604020202020204" pitchFamily="34" charset="0"/>
                        <a:cs typeface="Arial" panose="020B0604020202020204" pitchFamily="34" charset="0"/>
                      </a:endParaRPr>
                    </a:p>
                  </a:txBody>
                  <a:tcPr marL="96501" marR="96501"/>
                </a:tc>
                <a:tc>
                  <a:txBody>
                    <a:bodyPr/>
                    <a:lstStyle/>
                    <a:p>
                      <a:endParaRPr lang="en-US" sz="1600" dirty="0">
                        <a:latin typeface="Arial" panose="020B0604020202020204" pitchFamily="34" charset="0"/>
                        <a:cs typeface="Arial" panose="020B0604020202020204" pitchFamily="34" charset="0"/>
                      </a:endParaRPr>
                    </a:p>
                  </a:txBody>
                  <a:tcPr marL="96501" marR="96501"/>
                </a:tc>
                <a:tc>
                  <a:txBody>
                    <a:bodyPr/>
                    <a:lstStyle/>
                    <a:p>
                      <a:r>
                        <a:rPr lang="en-US" sz="1600" dirty="0" smtClean="0">
                          <a:latin typeface="Arial" panose="020B0604020202020204" pitchFamily="34" charset="0"/>
                          <a:cs typeface="Arial" panose="020B0604020202020204" pitchFamily="34" charset="0"/>
                        </a:rPr>
                        <a:t>Reduces workload</a:t>
                      </a:r>
                      <a:r>
                        <a:rPr lang="en-US" sz="1600" baseline="0" dirty="0" smtClean="0">
                          <a:latin typeface="Arial" panose="020B0604020202020204" pitchFamily="34" charset="0"/>
                          <a:cs typeface="Arial" panose="020B0604020202020204" pitchFamily="34" charset="0"/>
                        </a:rPr>
                        <a:t> when transferring compensation among fund sources</a:t>
                      </a:r>
                      <a:endParaRPr lang="en-US" sz="1600" dirty="0">
                        <a:latin typeface="Arial" panose="020B0604020202020204" pitchFamily="34" charset="0"/>
                        <a:cs typeface="Arial" panose="020B0604020202020204" pitchFamily="34" charset="0"/>
                      </a:endParaRPr>
                    </a:p>
                  </a:txBody>
                  <a:tcPr marL="96501" marR="96501"/>
                </a:tc>
                <a:extLst>
                  <a:ext uri="{0D108BD9-81ED-4DB2-BD59-A6C34878D82A}">
                    <a16:rowId xmlns:a16="http://schemas.microsoft.com/office/drawing/2014/main" val="10004"/>
                  </a:ext>
                </a:extLst>
              </a:tr>
            </a:tbl>
          </a:graphicData>
        </a:graphic>
      </p:graphicFrame>
      <p:sp>
        <p:nvSpPr>
          <p:cNvPr id="3" name="Text Placeholder 2"/>
          <p:cNvSpPr>
            <a:spLocks noGrp="1"/>
          </p:cNvSpPr>
          <p:nvPr>
            <p:ph type="body" idx="10"/>
          </p:nvPr>
        </p:nvSpPr>
        <p:spPr/>
        <p:txBody>
          <a:bodyPr/>
          <a:lstStyle/>
          <a:p>
            <a:r>
              <a:rPr lang="en-US" sz="2000" dirty="0" smtClean="0"/>
              <a:t>A composite benefits rate is the cost of employee benefits as an average percentage of gross salary cost applicable </a:t>
            </a:r>
            <a:r>
              <a:rPr lang="en-US" sz="2000" dirty="0"/>
              <a:t>to an employee group. </a:t>
            </a:r>
            <a:endParaRPr lang="en-US" sz="2000" dirty="0" smtClean="0"/>
          </a:p>
          <a:p>
            <a:r>
              <a:rPr lang="en-US" sz="2000" dirty="0" smtClean="0">
                <a:solidFill>
                  <a:schemeClr val="bg1">
                    <a:lumMod val="50000"/>
                  </a:schemeClr>
                </a:solidFill>
              </a:rPr>
              <a:t>For example, if gross salary for faculty is $750 million and benefits costs for this group is $150 million, the composite benefits rate is 20%</a:t>
            </a:r>
            <a:endParaRPr lang="en-US" sz="2000" dirty="0">
              <a:solidFill>
                <a:schemeClr val="bg1">
                  <a:lumMod val="50000"/>
                </a:schemeClr>
              </a:solidFill>
            </a:endParaRPr>
          </a:p>
        </p:txBody>
      </p:sp>
      <p:sp>
        <p:nvSpPr>
          <p:cNvPr id="4" name="Slide Number Placeholder 3"/>
          <p:cNvSpPr>
            <a:spLocks noGrp="1"/>
          </p:cNvSpPr>
          <p:nvPr>
            <p:ph type="sldNum" sz="quarter" idx="4"/>
          </p:nvPr>
        </p:nvSpPr>
        <p:spPr/>
        <p:txBody>
          <a:bodyPr/>
          <a:lstStyle/>
          <a:p>
            <a:fld id="{D4D2E7BB-1ACF-417B-9DBE-F1DD2F7481D8}" type="slidenum">
              <a:rPr lang="en-US" smtClean="0"/>
              <a:pPr/>
              <a:t>3</a:t>
            </a:fld>
            <a:endParaRPr lang="en-US" dirty="0"/>
          </a:p>
        </p:txBody>
      </p:sp>
      <p:sp>
        <p:nvSpPr>
          <p:cNvPr id="8" name="Footer Placeholder 5"/>
          <p:cNvSpPr>
            <a:spLocks noGrp="1"/>
          </p:cNvSpPr>
          <p:nvPr>
            <p:ph type="ftr" sz="quarter" idx="3"/>
          </p:nvPr>
        </p:nvSpPr>
        <p:spPr>
          <a:xfrm>
            <a:off x="729161" y="6470128"/>
            <a:ext cx="7074311" cy="138608"/>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Composite Benefit Rate Review  			      </a:t>
            </a:r>
            <a:r>
              <a:rPr lang="en-US" dirty="0" smtClean="0"/>
              <a:t>November 2019</a:t>
            </a:r>
            <a:endParaRPr lang="en-US" dirty="0"/>
          </a:p>
        </p:txBody>
      </p:sp>
    </p:spTree>
    <p:extLst>
      <p:ext uri="{BB962C8B-B14F-4D97-AF65-F5344CB8AC3E}">
        <p14:creationId xmlns:p14="http://schemas.microsoft.com/office/powerpoint/2010/main" val="104992977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3732" y="438912"/>
            <a:ext cx="8089901" cy="834074"/>
          </a:xfrm>
        </p:spPr>
        <p:txBody>
          <a:bodyPr/>
          <a:lstStyle/>
          <a:p>
            <a:r>
              <a:rPr lang="en-US" sz="2800" dirty="0" smtClean="0"/>
              <a:t>Our CBR model development is based on certain key assumptions and constraints</a:t>
            </a:r>
            <a:endParaRPr lang="en-US" sz="2800" dirty="0"/>
          </a:p>
        </p:txBody>
      </p:sp>
      <p:sp>
        <p:nvSpPr>
          <p:cNvPr id="7" name="Content Placeholder 6"/>
          <p:cNvSpPr>
            <a:spLocks noGrp="1"/>
          </p:cNvSpPr>
          <p:nvPr>
            <p:ph idx="1"/>
          </p:nvPr>
        </p:nvSpPr>
        <p:spPr>
          <a:xfrm>
            <a:off x="661375" y="1563752"/>
            <a:ext cx="7776947" cy="4011502"/>
          </a:xfrm>
        </p:spPr>
        <p:txBody>
          <a:bodyPr/>
          <a:lstStyle/>
          <a:p>
            <a:pPr lvl="0"/>
            <a:r>
              <a:rPr lang="en-US" sz="1600" dirty="0" smtClean="0"/>
              <a:t>Most individuals who share a title code will be assigned the same benefits rate  </a:t>
            </a:r>
          </a:p>
          <a:p>
            <a:pPr lvl="1"/>
            <a:r>
              <a:rPr lang="en-US" sz="1600" dirty="0" smtClean="0"/>
              <a:t>Individuals with less than full benefits will be assigned a Partial/Minimum/ Students rate (except Post Docs) </a:t>
            </a:r>
          </a:p>
          <a:p>
            <a:r>
              <a:rPr lang="en-US" sz="1600" dirty="0" smtClean="0"/>
              <a:t>Some compensation components will not be charged benefits in the new model (e.g., Z incentive payments, housing allowances)</a:t>
            </a:r>
          </a:p>
          <a:p>
            <a:pPr lvl="0"/>
            <a:r>
              <a:rPr lang="en-US" sz="1600" dirty="0" smtClean="0"/>
              <a:t>Salary components for an individual that are charged (e.g., the X and Y components of faculty salaries) will be assigned the same benefits rate  </a:t>
            </a:r>
          </a:p>
          <a:p>
            <a:pPr lvl="0"/>
            <a:r>
              <a:rPr lang="en-US" sz="1600" dirty="0" smtClean="0"/>
              <a:t>CBRs will cover retirement contributions, payroll taxes and assessments, and health and welfare benefits; exclusions include </a:t>
            </a:r>
            <a:r>
              <a:rPr lang="en-US" sz="1600" dirty="0" err="1" smtClean="0"/>
              <a:t>include</a:t>
            </a:r>
            <a:r>
              <a:rPr lang="en-US" sz="1600" dirty="0" smtClean="0"/>
              <a:t> GAEL, tuition remission, and faculty childbearing/childrearing </a:t>
            </a:r>
          </a:p>
          <a:p>
            <a:pPr lvl="0"/>
            <a:r>
              <a:rPr lang="en-US" sz="1600" dirty="0" smtClean="0"/>
              <a:t>The vacation leave assessment will be handled separately</a:t>
            </a:r>
          </a:p>
          <a:p>
            <a:pPr lvl="0"/>
            <a:r>
              <a:rPr lang="en-US" sz="1600" dirty="0" smtClean="0"/>
              <a:t>UCSF Health will charge its own rate(s); the rate applied to jointly-funded faculty and staff will be based on the business unit making the salary payment rather than the home department of the employee </a:t>
            </a:r>
          </a:p>
          <a:p>
            <a:pPr lvl="1"/>
            <a:endParaRPr lang="en-US" sz="1600" dirty="0" smtClean="0"/>
          </a:p>
          <a:p>
            <a:pPr lvl="1"/>
            <a:endParaRPr lang="en-US" sz="1600" dirty="0"/>
          </a:p>
        </p:txBody>
      </p:sp>
      <p:sp>
        <p:nvSpPr>
          <p:cNvPr id="8" name="Slide Number Placeholder 5"/>
          <p:cNvSpPr>
            <a:spLocks noGrp="1"/>
          </p:cNvSpPr>
          <p:nvPr>
            <p:ph type="sldNum" sz="quarter" idx="4"/>
          </p:nvPr>
        </p:nvSpPr>
        <p:spPr/>
        <p:txBody>
          <a:bodyPr/>
          <a:lstStyle/>
          <a:p>
            <a:fld id="{86D02166-4A80-459B-A251-2D94A30DE6F7}" type="slidenum">
              <a:rPr lang="en-US" smtClean="0"/>
              <a:pPr/>
              <a:t>4</a:t>
            </a:fld>
            <a:endParaRPr lang="en-US" dirty="0"/>
          </a:p>
        </p:txBody>
      </p:sp>
      <p:sp>
        <p:nvSpPr>
          <p:cNvPr id="9" name="Footer Placeholder 5"/>
          <p:cNvSpPr>
            <a:spLocks noGrp="1"/>
          </p:cNvSpPr>
          <p:nvPr>
            <p:ph type="ftr" sz="quarter" idx="3"/>
          </p:nvPr>
        </p:nvSpPr>
        <p:spPr>
          <a:xfrm>
            <a:off x="729161" y="6470128"/>
            <a:ext cx="7074311" cy="138608"/>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Composite Benefit Rate Review  			      </a:t>
            </a:r>
            <a:r>
              <a:rPr lang="en-US" dirty="0" smtClean="0"/>
              <a:t>November 2019</a:t>
            </a:r>
            <a:endParaRPr lang="en-US" dirty="0"/>
          </a:p>
        </p:txBody>
      </p:sp>
    </p:spTree>
    <p:extLst>
      <p:ext uri="{BB962C8B-B14F-4D97-AF65-F5344CB8AC3E}">
        <p14:creationId xmlns:p14="http://schemas.microsoft.com/office/powerpoint/2010/main" val="161422329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834074"/>
          </a:xfrm>
        </p:spPr>
        <p:txBody>
          <a:bodyPr/>
          <a:lstStyle/>
          <a:p>
            <a:r>
              <a:rPr lang="en-US" sz="2800" dirty="0" smtClean="0"/>
              <a:t>In</a:t>
            </a:r>
            <a:r>
              <a:rPr lang="en-US" sz="2800" dirty="0" smtClean="0">
                <a:solidFill>
                  <a:srgbClr val="FF0000"/>
                </a:solidFill>
              </a:rPr>
              <a:t> </a:t>
            </a:r>
            <a:r>
              <a:rPr lang="en-US" sz="2800" dirty="0"/>
              <a:t>2017-18, </a:t>
            </a:r>
            <a:r>
              <a:rPr lang="en-US" sz="2800" dirty="0" smtClean="0"/>
              <a:t>total benefits were 34.4% of salary; UCRP and health plan contributions are the largest components</a:t>
            </a:r>
            <a:endParaRPr lang="en-US" sz="2800"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605712637"/>
              </p:ext>
            </p:extLst>
          </p:nvPr>
        </p:nvGraphicFramePr>
        <p:xfrm>
          <a:off x="569696" y="1372377"/>
          <a:ext cx="8173937" cy="4536294"/>
        </p:xfrm>
        <a:graphic>
          <a:graphicData uri="http://schemas.openxmlformats.org/drawingml/2006/table">
            <a:tbl>
              <a:tblPr firstRow="1" bandRow="1">
                <a:tableStyleId>{69012ECD-51FC-41F1-AA8D-1B2483CD663E}</a:tableStyleId>
              </a:tblPr>
              <a:tblGrid>
                <a:gridCol w="2191259">
                  <a:extLst>
                    <a:ext uri="{9D8B030D-6E8A-4147-A177-3AD203B41FA5}">
                      <a16:colId xmlns:a16="http://schemas.microsoft.com/office/drawing/2014/main" val="20000"/>
                    </a:ext>
                  </a:extLst>
                </a:gridCol>
                <a:gridCol w="953478">
                  <a:extLst>
                    <a:ext uri="{9D8B030D-6E8A-4147-A177-3AD203B41FA5}">
                      <a16:colId xmlns:a16="http://schemas.microsoft.com/office/drawing/2014/main" val="20001"/>
                    </a:ext>
                  </a:extLst>
                </a:gridCol>
                <a:gridCol w="1188720">
                  <a:extLst>
                    <a:ext uri="{9D8B030D-6E8A-4147-A177-3AD203B41FA5}">
                      <a16:colId xmlns:a16="http://schemas.microsoft.com/office/drawing/2014/main" val="20002"/>
                    </a:ext>
                  </a:extLst>
                </a:gridCol>
                <a:gridCol w="3840480">
                  <a:extLst>
                    <a:ext uri="{9D8B030D-6E8A-4147-A177-3AD203B41FA5}">
                      <a16:colId xmlns:a16="http://schemas.microsoft.com/office/drawing/2014/main" val="20003"/>
                    </a:ext>
                  </a:extLst>
                </a:gridCol>
              </a:tblGrid>
              <a:tr h="342534">
                <a:tc>
                  <a:txBody>
                    <a:bodyPr/>
                    <a:lstStyle/>
                    <a:p>
                      <a:r>
                        <a:rPr lang="en-US" sz="1000" dirty="0" smtClean="0">
                          <a:latin typeface="Arial" panose="020B0604020202020204" pitchFamily="34" charset="0"/>
                          <a:cs typeface="Arial" panose="020B0604020202020204" pitchFamily="34" charset="0"/>
                        </a:rPr>
                        <a:t>Benefit Component</a:t>
                      </a:r>
                      <a:endParaRPr lang="en-US" sz="1000" dirty="0">
                        <a:latin typeface="Arial" panose="020B0604020202020204" pitchFamily="34" charset="0"/>
                        <a:cs typeface="Arial" panose="020B0604020202020204" pitchFamily="34" charset="0"/>
                      </a:endParaRPr>
                    </a:p>
                  </a:txBody>
                  <a:tcPr marL="76177" marR="76177" marT="34290" marB="34290" anchor="ctr"/>
                </a:tc>
                <a:tc>
                  <a:txBody>
                    <a:bodyPr/>
                    <a:lstStyle/>
                    <a:p>
                      <a:pPr algn="ctr"/>
                      <a:r>
                        <a:rPr lang="en-US" sz="1000" dirty="0" smtClean="0">
                          <a:latin typeface="Arial" panose="020B0604020202020204" pitchFamily="34" charset="0"/>
                          <a:cs typeface="Arial" panose="020B0604020202020204" pitchFamily="34" charset="0"/>
                        </a:rPr>
                        <a:t>Total Spend (millions)</a:t>
                      </a:r>
                      <a:endParaRPr lang="en-US" sz="1000" dirty="0">
                        <a:latin typeface="Arial" panose="020B0604020202020204" pitchFamily="34" charset="0"/>
                        <a:cs typeface="Arial" panose="020B0604020202020204" pitchFamily="34" charset="0"/>
                      </a:endParaRPr>
                    </a:p>
                  </a:txBody>
                  <a:tcPr marL="76177" marR="76177" marT="34290" marB="34290" anchor="ctr"/>
                </a:tc>
                <a:tc>
                  <a:txBody>
                    <a:bodyPr/>
                    <a:lstStyle/>
                    <a:p>
                      <a:pPr algn="ctr"/>
                      <a:r>
                        <a:rPr lang="en-US" sz="1000" dirty="0" smtClean="0">
                          <a:latin typeface="Arial" panose="020B0604020202020204" pitchFamily="34" charset="0"/>
                          <a:cs typeface="Arial" panose="020B0604020202020204" pitchFamily="34" charset="0"/>
                        </a:rPr>
                        <a:t>Percentage </a:t>
                      </a:r>
                    </a:p>
                    <a:p>
                      <a:pPr algn="ctr"/>
                      <a:r>
                        <a:rPr lang="en-US" sz="1000" dirty="0" smtClean="0">
                          <a:latin typeface="Arial" panose="020B0604020202020204" pitchFamily="34" charset="0"/>
                          <a:cs typeface="Arial" panose="020B0604020202020204" pitchFamily="34" charset="0"/>
                        </a:rPr>
                        <a:t>of Total Salary</a:t>
                      </a:r>
                      <a:endParaRPr lang="en-US" sz="1000" dirty="0">
                        <a:latin typeface="Arial" panose="020B0604020202020204" pitchFamily="34" charset="0"/>
                        <a:cs typeface="Arial" panose="020B0604020202020204" pitchFamily="34" charset="0"/>
                      </a:endParaRPr>
                    </a:p>
                  </a:txBody>
                  <a:tcPr marL="76177" marR="76177" marT="34290" marB="34290" anchor="ctr"/>
                </a:tc>
                <a:tc>
                  <a:txBody>
                    <a:bodyPr/>
                    <a:lstStyle/>
                    <a:p>
                      <a:pPr algn="ctr"/>
                      <a:r>
                        <a:rPr lang="en-US" sz="1000" dirty="0" smtClean="0">
                          <a:latin typeface="Arial" panose="020B0604020202020204" pitchFamily="34" charset="0"/>
                          <a:cs typeface="Arial" panose="020B0604020202020204" pitchFamily="34" charset="0"/>
                        </a:rPr>
                        <a:t>Factors</a:t>
                      </a:r>
                      <a:endParaRPr lang="en-US" sz="1000" dirty="0">
                        <a:latin typeface="Arial" panose="020B0604020202020204" pitchFamily="34" charset="0"/>
                        <a:cs typeface="Arial" panose="020B0604020202020204" pitchFamily="34" charset="0"/>
                      </a:endParaRPr>
                    </a:p>
                  </a:txBody>
                  <a:tcPr marL="76177" marR="76177" marT="34290" marB="34290" anchor="ctr"/>
                </a:tc>
                <a:extLst>
                  <a:ext uri="{0D108BD9-81ED-4DB2-BD59-A6C34878D82A}">
                    <a16:rowId xmlns:a16="http://schemas.microsoft.com/office/drawing/2014/main" val="10000"/>
                  </a:ext>
                </a:extLst>
              </a:tr>
              <a:tr h="58047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u="none" strike="noStrike" kern="1200" dirty="0" smtClean="0">
                          <a:effectLst/>
                          <a:latin typeface="Arial" panose="020B0604020202020204" pitchFamily="34" charset="0"/>
                          <a:cs typeface="Arial" panose="020B0604020202020204" pitchFamily="34" charset="0"/>
                        </a:rPr>
                        <a:t>UC Retirement Plan</a:t>
                      </a:r>
                      <a:endParaRPr lang="en-US" sz="1000" b="0" i="0" u="none" strike="noStrike" kern="1200" dirty="0" smtClean="0">
                        <a:solidFill>
                          <a:schemeClr val="tx2"/>
                        </a:solidFill>
                        <a:effectLst/>
                        <a:latin typeface="Arial" panose="020B0604020202020204" pitchFamily="34" charset="0"/>
                        <a:ea typeface="+mn-ea"/>
                        <a:cs typeface="Arial" panose="020B0604020202020204" pitchFamily="34" charset="0"/>
                      </a:endParaRPr>
                    </a:p>
                  </a:txBody>
                  <a:tcPr marL="76177" marR="76177" marT="34290" marB="34290"/>
                </a:tc>
                <a:tc>
                  <a:txBody>
                    <a:bodyPr/>
                    <a:lstStyle/>
                    <a:p>
                      <a:pPr marL="0" algn="r" defTabSz="457200" rtl="0" eaLnBrk="1" fontAlgn="b" latinLnBrk="0" hangingPunct="1">
                        <a:tabLst/>
                      </a:pPr>
                      <a:r>
                        <a:rPr lang="en-US" sz="1000" u="none" strike="noStrike" kern="1200" dirty="0" smtClean="0">
                          <a:effectLst/>
                          <a:latin typeface="Arial" panose="020B0604020202020204" pitchFamily="34" charset="0"/>
                          <a:cs typeface="Arial" panose="020B0604020202020204" pitchFamily="34" charset="0"/>
                        </a:rPr>
                        <a:t>$148.7</a:t>
                      </a:r>
                      <a:endParaRPr lang="en-US" sz="10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76177" marR="203140" marT="34290" marB="34290"/>
                </a:tc>
                <a:tc>
                  <a:txBody>
                    <a:bodyPr/>
                    <a:lstStyle/>
                    <a:p>
                      <a:pPr marL="0" lvl="0" algn="r" defTabSz="457200" rtl="0" eaLnBrk="1" fontAlgn="b" latinLnBrk="0" hangingPunct="1"/>
                      <a:r>
                        <a:rPr lang="en-US" sz="1000" u="none" strike="noStrike" kern="1200" dirty="0" smtClean="0">
                          <a:effectLst/>
                          <a:latin typeface="Arial" panose="020B0604020202020204" pitchFamily="34" charset="0"/>
                          <a:cs typeface="Arial" panose="020B0604020202020204" pitchFamily="34" charset="0"/>
                        </a:rPr>
                        <a:t>9.6%</a:t>
                      </a:r>
                      <a:endParaRPr lang="en-US" sz="10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76177" marR="304710" marT="34290" marB="34290"/>
                </a:tc>
                <a:tc>
                  <a:txBody>
                    <a:bodyPr/>
                    <a:lstStyle/>
                    <a:p>
                      <a:pPr marL="171450" indent="-171450" algn="l" defTabSz="457200" rtl="0" eaLnBrk="1" fontAlgn="b" latinLnBrk="0" hangingPunct="1">
                        <a:buFont typeface="Arial" pitchFamily="34" charset="0"/>
                        <a:buChar char="•"/>
                      </a:pPr>
                      <a:r>
                        <a:rPr lang="en-US" sz="1000" u="none" strike="noStrike" kern="1200" dirty="0" smtClean="0">
                          <a:effectLst/>
                          <a:latin typeface="Arial" panose="020B0604020202020204" pitchFamily="34" charset="0"/>
                          <a:cs typeface="Arial" panose="020B0604020202020204" pitchFamily="34" charset="0"/>
                        </a:rPr>
                        <a:t>~15.7%</a:t>
                      </a:r>
                      <a:r>
                        <a:rPr lang="en-US" sz="1000" u="none" strike="noStrike" kern="1200" baseline="0" dirty="0" smtClean="0">
                          <a:effectLst/>
                          <a:latin typeface="Arial" panose="020B0604020202020204" pitchFamily="34" charset="0"/>
                          <a:cs typeface="Arial" panose="020B0604020202020204" pitchFamily="34" charset="0"/>
                        </a:rPr>
                        <a:t> of covered salary,</a:t>
                      </a:r>
                      <a:r>
                        <a:rPr lang="en-US" sz="1000" u="none" strike="noStrike" kern="1200" dirty="0" smtClean="0">
                          <a:effectLst/>
                          <a:latin typeface="Arial" panose="020B0604020202020204" pitchFamily="34" charset="0"/>
                          <a:cs typeface="Arial" panose="020B0604020202020204" pitchFamily="34" charset="0"/>
                        </a:rPr>
                        <a:t> up to $265,000</a:t>
                      </a:r>
                    </a:p>
                    <a:p>
                      <a:pPr marL="171450" indent="-171450" algn="l" defTabSz="457200" rtl="0" eaLnBrk="1" fontAlgn="b" latinLnBrk="0" hangingPunct="1">
                        <a:buFont typeface="Arial" pitchFamily="34" charset="0"/>
                        <a:buChar char="•"/>
                      </a:pPr>
                      <a:r>
                        <a:rPr lang="en-US" sz="1000" u="none" strike="noStrike" kern="1200" dirty="0" smtClean="0">
                          <a:effectLst/>
                          <a:latin typeface="Arial" panose="020B0604020202020204" pitchFamily="34" charset="0"/>
                          <a:cs typeface="Arial" panose="020B0604020202020204" pitchFamily="34" charset="0"/>
                        </a:rPr>
                        <a:t>Applied differentially by DOS earnings code</a:t>
                      </a:r>
                    </a:p>
                    <a:p>
                      <a:pPr marL="171450" indent="-171450" algn="l" defTabSz="457200" rtl="0" eaLnBrk="1" fontAlgn="b" latinLnBrk="0" hangingPunct="1">
                        <a:buFont typeface="Arial" pitchFamily="34" charset="0"/>
                        <a:buChar char="•"/>
                      </a:pPr>
                      <a:r>
                        <a:rPr lang="en-US" sz="1000" u="none" strike="noStrike" kern="1200" dirty="0" smtClean="0">
                          <a:effectLst/>
                          <a:latin typeface="Arial" panose="020B0604020202020204" pitchFamily="34" charset="0"/>
                          <a:cs typeface="Arial" panose="020B0604020202020204" pitchFamily="34" charset="0"/>
                        </a:rPr>
                        <a:t>Certain employees and types of pay ineligible</a:t>
                      </a:r>
                      <a:endParaRPr lang="en-US" sz="10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76177" marR="76177" marT="34290" marB="34290"/>
                </a:tc>
                <a:extLst>
                  <a:ext uri="{0D108BD9-81ED-4DB2-BD59-A6C34878D82A}">
                    <a16:rowId xmlns:a16="http://schemas.microsoft.com/office/drawing/2014/main" val="10001"/>
                  </a:ext>
                </a:extLst>
              </a:tr>
              <a:tr h="58047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u="none" strike="noStrike" kern="1200" dirty="0" smtClean="0">
                          <a:effectLst/>
                          <a:latin typeface="Arial" panose="020B0604020202020204" pitchFamily="34" charset="0"/>
                          <a:cs typeface="Arial" panose="020B0604020202020204" pitchFamily="34" charset="0"/>
                        </a:rPr>
                        <a:t>Health Plans</a:t>
                      </a:r>
                      <a:endParaRPr lang="en-US" sz="1000" b="0" i="0" u="none" strike="noStrike" kern="1200" dirty="0" smtClean="0">
                        <a:solidFill>
                          <a:schemeClr val="tx2"/>
                        </a:solidFill>
                        <a:effectLst/>
                        <a:latin typeface="Arial" panose="020B0604020202020204" pitchFamily="34" charset="0"/>
                        <a:ea typeface="+mn-ea"/>
                        <a:cs typeface="Arial" panose="020B0604020202020204" pitchFamily="34" charset="0"/>
                      </a:endParaRPr>
                    </a:p>
                  </a:txBody>
                  <a:tcPr marL="76177" marR="76177" marT="34290" marB="34290"/>
                </a:tc>
                <a:tc>
                  <a:txBody>
                    <a:bodyPr/>
                    <a:lstStyle/>
                    <a:p>
                      <a:pPr marL="0" algn="r" defTabSz="457200" rtl="0" eaLnBrk="1" fontAlgn="b" latinLnBrk="0" hangingPunct="1">
                        <a:tabLst/>
                      </a:pPr>
                      <a:r>
                        <a:rPr lang="en-US" sz="1000" u="none" strike="noStrike" kern="1200" dirty="0" smtClean="0">
                          <a:effectLst/>
                          <a:latin typeface="Arial" panose="020B0604020202020204" pitchFamily="34" charset="0"/>
                          <a:cs typeface="Arial" panose="020B0604020202020204" pitchFamily="34" charset="0"/>
                        </a:rPr>
                        <a:t>139.3</a:t>
                      </a:r>
                      <a:endParaRPr lang="en-US" sz="10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76177" marR="203140" marT="34290" marB="34290"/>
                </a:tc>
                <a:tc>
                  <a:txBody>
                    <a:bodyPr/>
                    <a:lstStyle/>
                    <a:p>
                      <a:pPr marL="0" lvl="0" algn="r" defTabSz="457200" rtl="0" eaLnBrk="1" fontAlgn="b" latinLnBrk="0" hangingPunct="1"/>
                      <a:r>
                        <a:rPr lang="en-US" sz="1000" u="none" strike="noStrike" kern="1200" dirty="0" smtClean="0">
                          <a:effectLst/>
                          <a:latin typeface="Arial" panose="020B0604020202020204" pitchFamily="34" charset="0"/>
                          <a:cs typeface="Arial" panose="020B0604020202020204" pitchFamily="34" charset="0"/>
                        </a:rPr>
                        <a:t>9.0%</a:t>
                      </a:r>
                      <a:endParaRPr lang="en-US" sz="10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76177" marR="304710" marT="34290" marB="34290"/>
                </a:tc>
                <a:tc>
                  <a:txBody>
                    <a:bodyPr/>
                    <a:lstStyle/>
                    <a:p>
                      <a:pPr marL="171450" indent="-171450" algn="l" defTabSz="457200" rtl="0" eaLnBrk="1" fontAlgn="b" latinLnBrk="0" hangingPunct="1">
                        <a:buFont typeface="Arial" pitchFamily="34" charset="0"/>
                        <a:buChar char="•"/>
                      </a:pPr>
                      <a:r>
                        <a:rPr lang="en-US" sz="1000" u="none" strike="noStrike" kern="1200" dirty="0" smtClean="0">
                          <a:effectLst/>
                          <a:latin typeface="Arial" panose="020B0604020202020204" pitchFamily="34" charset="0"/>
                          <a:cs typeface="Arial" panose="020B0604020202020204" pitchFamily="34" charset="0"/>
                        </a:rPr>
                        <a:t>UC</a:t>
                      </a:r>
                      <a:r>
                        <a:rPr lang="en-US" sz="1000" u="none" strike="noStrike" kern="1200" baseline="0" dirty="0" smtClean="0">
                          <a:effectLst/>
                          <a:latin typeface="Arial" panose="020B0604020202020204" pitchFamily="34" charset="0"/>
                          <a:cs typeface="Arial" panose="020B0604020202020204" pitchFamily="34" charset="0"/>
                        </a:rPr>
                        <a:t> contribution declines as salary rises</a:t>
                      </a:r>
                    </a:p>
                    <a:p>
                      <a:pPr marL="171450" indent="-171450" algn="l" defTabSz="457200" rtl="0" eaLnBrk="1" fontAlgn="b" latinLnBrk="0" hangingPunct="1">
                        <a:buFont typeface="Arial" pitchFamily="34" charset="0"/>
                        <a:buChar char="•"/>
                      </a:pPr>
                      <a:r>
                        <a:rPr lang="en-US" sz="1000" u="none" strike="noStrike" kern="1200" baseline="0" dirty="0" smtClean="0">
                          <a:effectLst/>
                          <a:latin typeface="Arial" panose="020B0604020202020204" pitchFamily="34" charset="0"/>
                          <a:cs typeface="Arial" panose="020B0604020202020204" pitchFamily="34" charset="0"/>
                        </a:rPr>
                        <a:t>Cost also v</a:t>
                      </a:r>
                      <a:r>
                        <a:rPr lang="en-US" sz="1000" u="none" strike="noStrike" kern="1200" dirty="0" smtClean="0">
                          <a:effectLst/>
                          <a:latin typeface="Arial" panose="020B0604020202020204" pitchFamily="34" charset="0"/>
                          <a:cs typeface="Arial" panose="020B0604020202020204" pitchFamily="34" charset="0"/>
                        </a:rPr>
                        <a:t>aries due to employee elections (family size)</a:t>
                      </a:r>
                    </a:p>
                    <a:p>
                      <a:pPr marL="171450" indent="-171450" algn="l" defTabSz="457200" rtl="0" eaLnBrk="1" fontAlgn="b" latinLnBrk="0" hangingPunct="1">
                        <a:buFont typeface="Arial" pitchFamily="34" charset="0"/>
                        <a:buChar char="•"/>
                      </a:pPr>
                      <a:r>
                        <a:rPr lang="en-US" sz="1000" u="none" strike="noStrike" kern="1200" dirty="0" smtClean="0">
                          <a:effectLst/>
                          <a:latin typeface="Arial" panose="020B0604020202020204" pitchFamily="34" charset="0"/>
                          <a:cs typeface="Arial" panose="020B0604020202020204" pitchFamily="34" charset="0"/>
                        </a:rPr>
                        <a:t>Certain employees ineligible</a:t>
                      </a:r>
                      <a:endParaRPr lang="en-US" sz="10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76177" marR="76177" marT="34290" marB="34290"/>
                </a:tc>
                <a:extLst>
                  <a:ext uri="{0D108BD9-81ED-4DB2-BD59-A6C34878D82A}">
                    <a16:rowId xmlns:a16="http://schemas.microsoft.com/office/drawing/2014/main" val="10002"/>
                  </a:ext>
                </a:extLst>
              </a:tr>
              <a:tr h="408484">
                <a:tc>
                  <a:txBody>
                    <a:bodyPr/>
                    <a:lstStyle/>
                    <a:p>
                      <a:pPr marL="0" algn="l" defTabSz="457200" rtl="0" eaLnBrk="1" fontAlgn="b" latinLnBrk="0" hangingPunct="1"/>
                      <a:r>
                        <a:rPr lang="en-US" sz="1000" u="none" strike="noStrike" kern="1200" dirty="0" smtClean="0">
                          <a:effectLst/>
                          <a:latin typeface="Arial" panose="020B0604020202020204" pitchFamily="34" charset="0"/>
                          <a:cs typeface="Arial" panose="020B0604020202020204" pitchFamily="34" charset="0"/>
                        </a:rPr>
                        <a:t>Social Security/Medicare</a:t>
                      </a:r>
                      <a:endParaRPr lang="en-US" sz="10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76177" marR="76177" marT="34290" marB="34290"/>
                </a:tc>
                <a:tc>
                  <a:txBody>
                    <a:bodyPr/>
                    <a:lstStyle/>
                    <a:p>
                      <a:pPr marL="0" algn="r" defTabSz="457200" rtl="0" eaLnBrk="1" fontAlgn="b" latinLnBrk="0" hangingPunct="1"/>
                      <a:r>
                        <a:rPr lang="en-US" sz="1000" u="none" strike="noStrike" kern="1200" dirty="0" smtClean="0">
                          <a:effectLst/>
                          <a:latin typeface="Arial" panose="020B0604020202020204" pitchFamily="34" charset="0"/>
                          <a:cs typeface="Arial" panose="020B0604020202020204" pitchFamily="34" charset="0"/>
                        </a:rPr>
                        <a:t>82.3</a:t>
                      </a:r>
                      <a:endParaRPr lang="en-US" sz="10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76177" marR="203140" marT="34290" marB="34290"/>
                </a:tc>
                <a:tc>
                  <a:txBody>
                    <a:bodyPr/>
                    <a:lstStyle/>
                    <a:p>
                      <a:pPr marL="0" lvl="0" algn="r" defTabSz="457200" rtl="0" eaLnBrk="1" fontAlgn="b" latinLnBrk="0" hangingPunct="1"/>
                      <a:r>
                        <a:rPr lang="en-US" sz="1000" u="none" strike="noStrike" kern="1200" dirty="0" smtClean="0">
                          <a:effectLst/>
                          <a:latin typeface="Arial" panose="020B0604020202020204" pitchFamily="34" charset="0"/>
                          <a:cs typeface="Arial" panose="020B0604020202020204" pitchFamily="34" charset="0"/>
                        </a:rPr>
                        <a:t>5.3.%</a:t>
                      </a:r>
                      <a:endParaRPr lang="en-US" sz="10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76177" marR="304710" marT="34290" marB="34290"/>
                </a:tc>
                <a:tc>
                  <a:txBody>
                    <a:bodyPr/>
                    <a:lstStyle/>
                    <a:p>
                      <a:pPr marL="171450" indent="-171450" algn="l" defTabSz="457200" rtl="0" eaLnBrk="1" fontAlgn="b" latinLnBrk="0" hangingPunct="1">
                        <a:buFont typeface="Arial" pitchFamily="34" charset="0"/>
                        <a:buChar char="•"/>
                      </a:pPr>
                      <a:r>
                        <a:rPr lang="en-US" sz="1000" u="none" strike="noStrike" kern="1200" dirty="0" smtClean="0">
                          <a:effectLst/>
                          <a:latin typeface="Arial" panose="020B0604020202020204" pitchFamily="34" charset="0"/>
                          <a:cs typeface="Arial" panose="020B0604020202020204" pitchFamily="34" charset="0"/>
                        </a:rPr>
                        <a:t>Social Security: ~6.2% of covered salary,</a:t>
                      </a:r>
                      <a:r>
                        <a:rPr lang="en-US" sz="1000" u="none" strike="noStrike" kern="1200" baseline="0" dirty="0" smtClean="0">
                          <a:effectLst/>
                          <a:latin typeface="Arial" panose="020B0604020202020204" pitchFamily="34" charset="0"/>
                          <a:cs typeface="Arial" panose="020B0604020202020204" pitchFamily="34" charset="0"/>
                        </a:rPr>
                        <a:t> up to</a:t>
                      </a:r>
                      <a:r>
                        <a:rPr lang="en-US" sz="1000" u="none" strike="noStrike" kern="1200" dirty="0" smtClean="0">
                          <a:effectLst/>
                          <a:latin typeface="Arial" panose="020B0604020202020204" pitchFamily="34" charset="0"/>
                          <a:cs typeface="Arial" panose="020B0604020202020204" pitchFamily="34" charset="0"/>
                        </a:rPr>
                        <a:t> $118,500</a:t>
                      </a:r>
                    </a:p>
                    <a:p>
                      <a:pPr marL="171450" indent="-171450" algn="l" defTabSz="457200" rtl="0" eaLnBrk="1" fontAlgn="b" latinLnBrk="0" hangingPunct="1">
                        <a:buFont typeface="Arial" pitchFamily="34" charset="0"/>
                        <a:buChar char="•"/>
                      </a:pPr>
                      <a:r>
                        <a:rPr lang="en-US" sz="1000" u="none" strike="noStrike" kern="1200" dirty="0" smtClean="0">
                          <a:effectLst/>
                          <a:latin typeface="Arial" panose="020B0604020202020204" pitchFamily="34" charset="0"/>
                          <a:cs typeface="Arial" panose="020B0604020202020204" pitchFamily="34" charset="0"/>
                        </a:rPr>
                        <a:t>Medicare: ~1.45% of salary</a:t>
                      </a:r>
                      <a:endParaRPr lang="en-US" sz="10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76177" marR="76177" marT="34290" marB="34290"/>
                </a:tc>
                <a:extLst>
                  <a:ext uri="{0D108BD9-81ED-4DB2-BD59-A6C34878D82A}">
                    <a16:rowId xmlns:a16="http://schemas.microsoft.com/office/drawing/2014/main" val="10003"/>
                  </a:ext>
                </a:extLst>
              </a:tr>
              <a:tr h="236491">
                <a:tc>
                  <a:txBody>
                    <a:bodyPr/>
                    <a:lstStyle/>
                    <a:p>
                      <a:pPr marL="0" algn="l" defTabSz="457200" rtl="0" eaLnBrk="1" fontAlgn="b" latinLnBrk="0" hangingPunct="1"/>
                      <a:r>
                        <a:rPr lang="en-US" sz="1000" u="none" strike="noStrike" kern="1200" dirty="0" smtClean="0">
                          <a:effectLst/>
                          <a:latin typeface="Arial" panose="020B0604020202020204" pitchFamily="34" charset="0"/>
                          <a:cs typeface="Arial" panose="020B0604020202020204" pitchFamily="34" charset="0"/>
                        </a:rPr>
                        <a:t>UC Retiree Health Assessment</a:t>
                      </a:r>
                      <a:endParaRPr lang="en-US" sz="10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76177" marR="76177" marT="34290" marB="34290"/>
                </a:tc>
                <a:tc>
                  <a:txBody>
                    <a:bodyPr/>
                    <a:lstStyle/>
                    <a:p>
                      <a:pPr marL="0" algn="r" defTabSz="457200" rtl="0" eaLnBrk="1" fontAlgn="b" latinLnBrk="0" hangingPunct="1"/>
                      <a:r>
                        <a:rPr lang="en-US" sz="1000" u="none" strike="noStrike" kern="1200" dirty="0" smtClean="0">
                          <a:effectLst/>
                          <a:latin typeface="Arial" panose="020B0604020202020204" pitchFamily="34" charset="0"/>
                          <a:cs typeface="Arial" panose="020B0604020202020204" pitchFamily="34" charset="0"/>
                        </a:rPr>
                        <a:t>28.3</a:t>
                      </a:r>
                      <a:endParaRPr lang="en-US" sz="10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76177" marR="203140" marT="34290" marB="34290"/>
                </a:tc>
                <a:tc>
                  <a:txBody>
                    <a:bodyPr/>
                    <a:lstStyle/>
                    <a:p>
                      <a:pPr marL="0" lvl="0" algn="r" defTabSz="457200" rtl="0" eaLnBrk="1" fontAlgn="b" latinLnBrk="0" hangingPunct="1"/>
                      <a:r>
                        <a:rPr lang="en-US" sz="1000" u="none" strike="noStrike" kern="1200" dirty="0" smtClean="0">
                          <a:effectLst/>
                          <a:latin typeface="Arial" panose="020B0604020202020204" pitchFamily="34" charset="0"/>
                          <a:cs typeface="Arial" panose="020B0604020202020204" pitchFamily="34" charset="0"/>
                        </a:rPr>
                        <a:t>1.8%</a:t>
                      </a:r>
                      <a:endParaRPr lang="en-US" sz="10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76177" marR="304710" marT="34290" marB="34290"/>
                </a:tc>
                <a:tc>
                  <a:txBody>
                    <a:bodyPr/>
                    <a:lstStyle/>
                    <a:p>
                      <a:pPr marL="171450" marR="0" indent="-171450" algn="l" defTabSz="457200" rtl="0" eaLnBrk="1" fontAlgn="b" latinLnBrk="0" hangingPunct="1">
                        <a:lnSpc>
                          <a:spcPct val="100000"/>
                        </a:lnSpc>
                        <a:spcBef>
                          <a:spcPts val="0"/>
                        </a:spcBef>
                        <a:spcAft>
                          <a:spcPts val="0"/>
                        </a:spcAft>
                        <a:buClrTx/>
                        <a:buSzTx/>
                        <a:buFont typeface="Arial" pitchFamily="34" charset="0"/>
                        <a:buChar char="•"/>
                        <a:tabLst/>
                        <a:defRPr/>
                      </a:pPr>
                      <a:r>
                        <a:rPr lang="en-US" sz="1000" u="none" strike="noStrike" kern="1200" dirty="0" smtClean="0">
                          <a:effectLst/>
                          <a:latin typeface="Arial" panose="020B0604020202020204" pitchFamily="34" charset="0"/>
                          <a:cs typeface="Arial" panose="020B0604020202020204" pitchFamily="34" charset="0"/>
                        </a:rPr>
                        <a:t>~$2.82 per $100 of retirement</a:t>
                      </a:r>
                      <a:r>
                        <a:rPr lang="en-US" sz="1000" u="none" strike="noStrike" kern="1200" baseline="0" dirty="0" smtClean="0">
                          <a:effectLst/>
                          <a:latin typeface="Arial" panose="020B0604020202020204" pitchFamily="34" charset="0"/>
                          <a:cs typeface="Arial" panose="020B0604020202020204" pitchFamily="34" charset="0"/>
                        </a:rPr>
                        <a:t> eligible salary</a:t>
                      </a:r>
                      <a:endParaRPr lang="en-US" sz="1000" b="0" i="0" u="none" strike="noStrike" kern="1200" dirty="0" smtClean="0">
                        <a:solidFill>
                          <a:srgbClr val="FF0000"/>
                        </a:solidFill>
                        <a:effectLst/>
                        <a:latin typeface="Arial" panose="020B0604020202020204" pitchFamily="34" charset="0"/>
                        <a:ea typeface="+mn-ea"/>
                        <a:cs typeface="Arial" panose="020B0604020202020204" pitchFamily="34" charset="0"/>
                      </a:endParaRPr>
                    </a:p>
                  </a:txBody>
                  <a:tcPr marL="76177" marR="76177" marT="34290" marB="34290"/>
                </a:tc>
                <a:extLst>
                  <a:ext uri="{0D108BD9-81ED-4DB2-BD59-A6C34878D82A}">
                    <a16:rowId xmlns:a16="http://schemas.microsoft.com/office/drawing/2014/main" val="10004"/>
                  </a:ext>
                </a:extLst>
              </a:tr>
              <a:tr h="236491">
                <a:tc>
                  <a:txBody>
                    <a:bodyPr/>
                    <a:lstStyle/>
                    <a:p>
                      <a:pPr marL="0" algn="l" defTabSz="457200" rtl="0" eaLnBrk="1" fontAlgn="b" latinLnBrk="0" hangingPunct="1"/>
                      <a:r>
                        <a:rPr lang="en-US" sz="1000" u="none" strike="noStrike" kern="1200" dirty="0" smtClean="0">
                          <a:effectLst/>
                          <a:latin typeface="Arial" panose="020B0604020202020204" pitchFamily="34" charset="0"/>
                          <a:cs typeface="Arial" panose="020B0604020202020204" pitchFamily="34" charset="0"/>
                        </a:rPr>
                        <a:t>Workers’ Compensation</a:t>
                      </a:r>
                      <a:endParaRPr lang="en-US" sz="10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76177" marR="76177" marT="34290" marB="34290"/>
                </a:tc>
                <a:tc>
                  <a:txBody>
                    <a:bodyPr/>
                    <a:lstStyle/>
                    <a:p>
                      <a:pPr marL="0" algn="r" defTabSz="457200" rtl="0" eaLnBrk="1" fontAlgn="b" latinLnBrk="0" hangingPunct="1"/>
                      <a:r>
                        <a:rPr lang="en-US" sz="1000" u="none" strike="noStrike" kern="1200" dirty="0" smtClean="0">
                          <a:effectLst/>
                          <a:latin typeface="Arial" panose="020B0604020202020204" pitchFamily="34" charset="0"/>
                          <a:cs typeface="Arial" panose="020B0604020202020204" pitchFamily="34" charset="0"/>
                        </a:rPr>
                        <a:t>11.7</a:t>
                      </a:r>
                      <a:endParaRPr lang="en-US" sz="10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76177" marR="203140" marT="34290" marB="34290"/>
                </a:tc>
                <a:tc>
                  <a:txBody>
                    <a:bodyPr/>
                    <a:lstStyle/>
                    <a:p>
                      <a:pPr marL="0" lvl="0" algn="r" defTabSz="457200" rtl="0" eaLnBrk="1" fontAlgn="b" latinLnBrk="0" hangingPunct="1"/>
                      <a:r>
                        <a:rPr lang="en-US" sz="1000" u="none" strike="noStrike" kern="1200" dirty="0" smtClean="0">
                          <a:effectLst/>
                          <a:latin typeface="Arial" panose="020B0604020202020204" pitchFamily="34" charset="0"/>
                          <a:cs typeface="Arial" panose="020B0604020202020204" pitchFamily="34" charset="0"/>
                        </a:rPr>
                        <a:t>0.8%</a:t>
                      </a:r>
                      <a:endParaRPr lang="en-US" sz="10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76177" marR="304710" marT="34290" marB="34290"/>
                </a:tc>
                <a:tc>
                  <a:txBody>
                    <a:bodyPr/>
                    <a:lstStyle/>
                    <a:p>
                      <a:pPr marL="171450" indent="-171450" algn="l" defTabSz="457200" rtl="0" eaLnBrk="1" fontAlgn="b" latinLnBrk="0" hangingPunct="1">
                        <a:buFont typeface="Arial" pitchFamily="34" charset="0"/>
                        <a:buChar char="•"/>
                      </a:pPr>
                      <a:r>
                        <a:rPr lang="en-US" sz="1000" u="none" strike="noStrike" kern="1200" dirty="0" smtClean="0">
                          <a:effectLst/>
                          <a:latin typeface="Arial" panose="020B0604020202020204" pitchFamily="34" charset="0"/>
                          <a:cs typeface="Arial" panose="020B0604020202020204" pitchFamily="34" charset="0"/>
                        </a:rPr>
                        <a:t>~$0.69 per $100 of salary</a:t>
                      </a:r>
                      <a:endParaRPr lang="en-US" sz="10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76177" marR="76177" marT="34290" marB="34290"/>
                </a:tc>
                <a:extLst>
                  <a:ext uri="{0D108BD9-81ED-4DB2-BD59-A6C34878D82A}">
                    <a16:rowId xmlns:a16="http://schemas.microsoft.com/office/drawing/2014/main" val="10005"/>
                  </a:ext>
                </a:extLst>
              </a:tr>
              <a:tr h="641672">
                <a:tc>
                  <a:txBody>
                    <a:bodyPr/>
                    <a:lstStyle/>
                    <a:p>
                      <a:pPr marL="0" algn="l" defTabSz="457200" rtl="0" eaLnBrk="1" fontAlgn="b" latinLnBrk="0" hangingPunct="1"/>
                      <a:r>
                        <a:rPr lang="en-US" sz="1000" u="none" strike="noStrike" kern="1200" dirty="0" smtClean="0">
                          <a:effectLst/>
                          <a:latin typeface="Arial" panose="020B0604020202020204" pitchFamily="34" charset="0"/>
                          <a:cs typeface="Arial" panose="020B0604020202020204" pitchFamily="34" charset="0"/>
                        </a:rPr>
                        <a:t>Other</a:t>
                      </a:r>
                      <a:endParaRPr lang="en-US" sz="10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76177" marR="76177" marT="34290" marB="34290"/>
                </a:tc>
                <a:tc>
                  <a:txBody>
                    <a:bodyPr/>
                    <a:lstStyle/>
                    <a:p>
                      <a:pPr marL="0" algn="r" defTabSz="457200" rtl="0" eaLnBrk="1" fontAlgn="b" latinLnBrk="0" hangingPunct="1"/>
                      <a:r>
                        <a:rPr lang="en-US" sz="1000" u="none" strike="noStrike" kern="1200" dirty="0" smtClean="0">
                          <a:effectLst/>
                          <a:latin typeface="Arial" panose="020B0604020202020204" pitchFamily="34" charset="0"/>
                          <a:cs typeface="Arial" panose="020B0604020202020204" pitchFamily="34" charset="0"/>
                        </a:rPr>
                        <a:t>15.5</a:t>
                      </a:r>
                      <a:endParaRPr lang="en-US" sz="10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76177" marR="203140" marT="34290" marB="34290"/>
                </a:tc>
                <a:tc>
                  <a:txBody>
                    <a:bodyPr/>
                    <a:lstStyle/>
                    <a:p>
                      <a:pPr marL="0" lvl="0" algn="r" defTabSz="457200" rtl="0" eaLnBrk="1" fontAlgn="b" latinLnBrk="0" hangingPunct="1"/>
                      <a:r>
                        <a:rPr lang="en-US" sz="1000" u="none" strike="noStrike" kern="1200" dirty="0" smtClean="0">
                          <a:effectLst/>
                          <a:latin typeface="Arial" panose="020B0604020202020204" pitchFamily="34" charset="0"/>
                          <a:cs typeface="Arial" panose="020B0604020202020204" pitchFamily="34" charset="0"/>
                        </a:rPr>
                        <a:t>1.0%</a:t>
                      </a:r>
                      <a:endParaRPr lang="en-US" sz="10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76177" marR="304710" marT="34290" marB="34290"/>
                </a:tc>
                <a:tc>
                  <a:txBody>
                    <a:bodyPr/>
                    <a:lstStyle/>
                    <a:p>
                      <a:pPr marL="171450" indent="-171450" algn="l" defTabSz="457200" rtl="0" eaLnBrk="1" fontAlgn="b" latinLnBrk="0" hangingPunct="1">
                        <a:buFont typeface="Arial" pitchFamily="34" charset="0"/>
                        <a:buChar char="•"/>
                      </a:pPr>
                      <a:r>
                        <a:rPr lang="en-US" sz="1000" u="none" strike="noStrike" kern="1200" dirty="0" smtClean="0">
                          <a:effectLst/>
                          <a:latin typeface="Arial" panose="020B0604020202020204" pitchFamily="34" charset="0"/>
                          <a:cs typeface="Arial" panose="020B0604020202020204" pitchFamily="34" charset="0"/>
                        </a:rPr>
                        <a:t>Includes disability, life and unemployment insurance, as well</a:t>
                      </a:r>
                      <a:r>
                        <a:rPr lang="en-US" sz="1000" u="none" strike="noStrike" kern="1200" baseline="0" dirty="0" smtClean="0">
                          <a:effectLst/>
                          <a:latin typeface="Arial" panose="020B0604020202020204" pitchFamily="34" charset="0"/>
                          <a:cs typeface="Arial" panose="020B0604020202020204" pitchFamily="34" charset="0"/>
                        </a:rPr>
                        <a:t> as employee support (rate additive) </a:t>
                      </a:r>
                      <a:r>
                        <a:rPr lang="en-US" sz="1000" u="none" strike="noStrike" kern="1200" dirty="0" smtClean="0">
                          <a:effectLst/>
                          <a:latin typeface="Arial" panose="020B0604020202020204" pitchFamily="34" charset="0"/>
                          <a:cs typeface="Arial" panose="020B0604020202020204" pitchFamily="34" charset="0"/>
                        </a:rPr>
                        <a:t>and other benefits </a:t>
                      </a:r>
                    </a:p>
                    <a:p>
                      <a:pPr marL="171450" indent="-171450" algn="l" defTabSz="457200" rtl="0" eaLnBrk="1" fontAlgn="b" latinLnBrk="0" hangingPunct="1">
                        <a:buFont typeface="Arial" pitchFamily="34" charset="0"/>
                        <a:buChar char="•"/>
                      </a:pPr>
                      <a:r>
                        <a:rPr lang="en-US" sz="1000" u="none" strike="noStrike" kern="1200" dirty="0" smtClean="0">
                          <a:effectLst/>
                          <a:latin typeface="Arial" panose="020B0604020202020204" pitchFamily="34" charset="0"/>
                          <a:cs typeface="Arial" panose="020B0604020202020204" pitchFamily="34" charset="0"/>
                        </a:rPr>
                        <a:t>Salary</a:t>
                      </a:r>
                      <a:r>
                        <a:rPr lang="en-US" sz="1000" u="none" strike="noStrike" kern="1200" baseline="0" dirty="0" smtClean="0">
                          <a:effectLst/>
                          <a:latin typeface="Arial" panose="020B0604020202020204" pitchFamily="34" charset="0"/>
                          <a:cs typeface="Arial" panose="020B0604020202020204" pitchFamily="34" charset="0"/>
                        </a:rPr>
                        <a:t> c</a:t>
                      </a:r>
                      <a:r>
                        <a:rPr lang="en-US" sz="1000" u="none" strike="noStrike" kern="1200" dirty="0" smtClean="0">
                          <a:effectLst/>
                          <a:latin typeface="Arial" panose="020B0604020202020204" pitchFamily="34" charset="0"/>
                          <a:cs typeface="Arial" panose="020B0604020202020204" pitchFamily="34" charset="0"/>
                        </a:rPr>
                        <a:t>aps apply to life insurance and disability insurance</a:t>
                      </a:r>
                      <a:endParaRPr lang="en-US" sz="1000" b="0" i="0" u="none" strike="noStrike" kern="1200" dirty="0" smtClean="0">
                        <a:solidFill>
                          <a:schemeClr val="tx2"/>
                        </a:solidFill>
                        <a:effectLst/>
                        <a:latin typeface="Arial" panose="020B0604020202020204" pitchFamily="34" charset="0"/>
                        <a:ea typeface="+mn-ea"/>
                        <a:cs typeface="Arial" panose="020B0604020202020204" pitchFamily="34" charset="0"/>
                      </a:endParaRPr>
                    </a:p>
                  </a:txBody>
                  <a:tcPr marL="76177" marR="76177" marT="34290" marB="34290"/>
                </a:tc>
                <a:extLst>
                  <a:ext uri="{0D108BD9-81ED-4DB2-BD59-A6C34878D82A}">
                    <a16:rowId xmlns:a16="http://schemas.microsoft.com/office/drawing/2014/main" val="10006"/>
                  </a:ext>
                </a:extLst>
              </a:tr>
              <a:tr h="236491">
                <a:tc>
                  <a:txBody>
                    <a:bodyPr/>
                    <a:lstStyle/>
                    <a:p>
                      <a:r>
                        <a:rPr lang="en-US" sz="1000" dirty="0" smtClean="0">
                          <a:latin typeface="Arial" panose="020B0604020202020204" pitchFamily="34" charset="0"/>
                          <a:cs typeface="Arial" panose="020B0604020202020204" pitchFamily="34" charset="0"/>
                        </a:rPr>
                        <a:t>Accrued Leave (will</a:t>
                      </a:r>
                      <a:r>
                        <a:rPr lang="en-US" sz="1000" baseline="0" dirty="0" smtClean="0">
                          <a:latin typeface="Arial" panose="020B0604020202020204" pitchFamily="34" charset="0"/>
                          <a:cs typeface="Arial" panose="020B0604020202020204" pitchFamily="34" charset="0"/>
                        </a:rPr>
                        <a:t> be spread)</a:t>
                      </a:r>
                      <a:endParaRPr lang="en-US" sz="1000" b="0" dirty="0">
                        <a:solidFill>
                          <a:schemeClr val="tx2"/>
                        </a:solidFill>
                        <a:latin typeface="Arial" panose="020B0604020202020204" pitchFamily="34" charset="0"/>
                        <a:cs typeface="Arial" panose="020B0604020202020204" pitchFamily="34" charset="0"/>
                      </a:endParaRPr>
                    </a:p>
                  </a:txBody>
                  <a:tcPr marL="76177" marR="76177" marT="34290" marB="34290" anchor="ctr"/>
                </a:tc>
                <a:tc>
                  <a:txBody>
                    <a:bodyPr/>
                    <a:lstStyle/>
                    <a:p>
                      <a:pPr algn="r"/>
                      <a:r>
                        <a:rPr lang="en-US" sz="1000" dirty="0" smtClean="0">
                          <a:latin typeface="Arial" panose="020B0604020202020204" pitchFamily="34" charset="0"/>
                          <a:cs typeface="Arial" panose="020B0604020202020204" pitchFamily="34" charset="0"/>
                        </a:rPr>
                        <a:t>108.7</a:t>
                      </a:r>
                      <a:endParaRPr lang="en-US" sz="1000" b="0" dirty="0">
                        <a:solidFill>
                          <a:schemeClr val="tx2"/>
                        </a:solidFill>
                        <a:latin typeface="Arial" panose="020B0604020202020204" pitchFamily="34" charset="0"/>
                        <a:cs typeface="Arial" panose="020B0604020202020204" pitchFamily="34" charset="0"/>
                      </a:endParaRPr>
                    </a:p>
                  </a:txBody>
                  <a:tcPr marL="76177" marR="203140" marT="34290" marB="34290" anchor="ctr"/>
                </a:tc>
                <a:tc>
                  <a:txBody>
                    <a:bodyPr/>
                    <a:lstStyle/>
                    <a:p>
                      <a:pPr lvl="0" algn="r"/>
                      <a:r>
                        <a:rPr lang="en-US" sz="1000" dirty="0" smtClean="0">
                          <a:latin typeface="Arial" panose="020B0604020202020204" pitchFamily="34" charset="0"/>
                          <a:cs typeface="Arial" panose="020B0604020202020204" pitchFamily="34" charset="0"/>
                        </a:rPr>
                        <a:t>7.0%</a:t>
                      </a:r>
                      <a:endParaRPr lang="en-US" sz="1000" b="0" dirty="0">
                        <a:solidFill>
                          <a:schemeClr val="tx2"/>
                        </a:solidFill>
                        <a:latin typeface="Arial" panose="020B0604020202020204" pitchFamily="34" charset="0"/>
                        <a:cs typeface="Arial" panose="020B0604020202020204" pitchFamily="34" charset="0"/>
                      </a:endParaRPr>
                    </a:p>
                  </a:txBody>
                  <a:tcPr marL="76177" marR="304710" marT="34290" marB="34290"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u="none" strike="noStrike" kern="1200" baseline="0" dirty="0" smtClean="0">
                          <a:effectLst/>
                          <a:latin typeface="Arial" panose="020B0604020202020204" pitchFamily="34" charset="0"/>
                          <a:cs typeface="Arial" panose="020B0604020202020204" pitchFamily="34" charset="0"/>
                        </a:rPr>
                        <a:t>Vacation related benefits will be in CBR’s in </a:t>
                      </a:r>
                      <a:r>
                        <a:rPr lang="en-US" sz="1000" u="none" strike="noStrike" kern="1200" baseline="0" dirty="0" err="1" smtClean="0">
                          <a:effectLst/>
                          <a:latin typeface="Arial" panose="020B0604020202020204" pitchFamily="34" charset="0"/>
                          <a:cs typeface="Arial" panose="020B0604020202020204" pitchFamily="34" charset="0"/>
                        </a:rPr>
                        <a:t>UCPath</a:t>
                      </a:r>
                      <a:endParaRPr lang="en-US" sz="1000" b="0" i="0" u="none" strike="noStrike" kern="1200" dirty="0" smtClean="0">
                        <a:solidFill>
                          <a:schemeClr val="tx2"/>
                        </a:solidFill>
                        <a:effectLst/>
                        <a:latin typeface="Arial" panose="020B0604020202020204" pitchFamily="34" charset="0"/>
                        <a:ea typeface="+mn-ea"/>
                        <a:cs typeface="Arial" panose="020B0604020202020204" pitchFamily="34" charset="0"/>
                      </a:endParaRPr>
                    </a:p>
                  </a:txBody>
                  <a:tcPr marL="76177" marR="76177" marT="34290" marB="34290"/>
                </a:tc>
                <a:extLst>
                  <a:ext uri="{0D108BD9-81ED-4DB2-BD59-A6C34878D82A}">
                    <a16:rowId xmlns:a16="http://schemas.microsoft.com/office/drawing/2014/main" val="1535189874"/>
                  </a:ext>
                </a:extLst>
              </a:tr>
              <a:tr h="236491">
                <a:tc>
                  <a:txBody>
                    <a:bodyPr/>
                    <a:lstStyle/>
                    <a:p>
                      <a:r>
                        <a:rPr lang="en-US" sz="1000" b="1" dirty="0" smtClean="0">
                          <a:latin typeface="Arial" panose="020B0604020202020204" pitchFamily="34" charset="0"/>
                          <a:cs typeface="Arial" panose="020B0604020202020204" pitchFamily="34" charset="0"/>
                        </a:rPr>
                        <a:t>Total</a:t>
                      </a:r>
                      <a:endParaRPr lang="en-US" sz="1000" b="1" dirty="0">
                        <a:solidFill>
                          <a:schemeClr val="tx2"/>
                        </a:solidFill>
                        <a:latin typeface="Arial" panose="020B0604020202020204" pitchFamily="34" charset="0"/>
                        <a:cs typeface="Arial" panose="020B0604020202020204" pitchFamily="34" charset="0"/>
                      </a:endParaRPr>
                    </a:p>
                  </a:txBody>
                  <a:tcPr marL="76177" marR="76177" marT="34290" marB="34290" anchor="ctr"/>
                </a:tc>
                <a:tc>
                  <a:txBody>
                    <a:bodyPr/>
                    <a:lstStyle/>
                    <a:p>
                      <a:pPr algn="r"/>
                      <a:r>
                        <a:rPr lang="en-US" sz="1000" b="1" dirty="0" smtClean="0">
                          <a:latin typeface="Arial" panose="020B0604020202020204" pitchFamily="34" charset="0"/>
                          <a:cs typeface="Arial" panose="020B0604020202020204" pitchFamily="34" charset="0"/>
                        </a:rPr>
                        <a:t>$364.3</a:t>
                      </a:r>
                      <a:endParaRPr lang="en-US" sz="1000" b="1" dirty="0">
                        <a:solidFill>
                          <a:schemeClr val="tx2"/>
                        </a:solidFill>
                        <a:latin typeface="Arial" panose="020B0604020202020204" pitchFamily="34" charset="0"/>
                        <a:cs typeface="Arial" panose="020B0604020202020204" pitchFamily="34" charset="0"/>
                      </a:endParaRPr>
                    </a:p>
                  </a:txBody>
                  <a:tcPr marL="76177" marR="203140" marT="34290" marB="34290" anchor="ctr"/>
                </a:tc>
                <a:tc>
                  <a:txBody>
                    <a:bodyPr/>
                    <a:lstStyle/>
                    <a:p>
                      <a:pPr lvl="0" algn="r"/>
                      <a:r>
                        <a:rPr lang="en-US" sz="1000" b="1" dirty="0" smtClean="0">
                          <a:latin typeface="Arial" panose="020B0604020202020204" pitchFamily="34" charset="0"/>
                          <a:cs typeface="Arial" panose="020B0604020202020204" pitchFamily="34" charset="0"/>
                        </a:rPr>
                        <a:t>34.4%</a:t>
                      </a:r>
                      <a:endParaRPr lang="en-US" sz="1000" b="1" dirty="0">
                        <a:solidFill>
                          <a:schemeClr val="tx2"/>
                        </a:solidFill>
                        <a:latin typeface="Arial" panose="020B0604020202020204" pitchFamily="34" charset="0"/>
                        <a:cs typeface="Arial" panose="020B0604020202020204" pitchFamily="34" charset="0"/>
                      </a:endParaRPr>
                    </a:p>
                  </a:txBody>
                  <a:tcPr marL="76177" marR="304710" marT="34290" marB="34290" anchor="ctr"/>
                </a:tc>
                <a:tc>
                  <a:txBody>
                    <a:bodyPr/>
                    <a:lstStyle/>
                    <a:p>
                      <a:endParaRPr lang="en-US" sz="1000" dirty="0">
                        <a:solidFill>
                          <a:schemeClr val="tx2"/>
                        </a:solidFill>
                        <a:latin typeface="Arial" panose="020B0604020202020204" pitchFamily="34" charset="0"/>
                        <a:cs typeface="Arial" panose="020B0604020202020204" pitchFamily="34" charset="0"/>
                      </a:endParaRPr>
                    </a:p>
                  </a:txBody>
                  <a:tcPr marL="76177" marR="76177" marT="34290" marB="34290"/>
                </a:tc>
                <a:extLst>
                  <a:ext uri="{0D108BD9-81ED-4DB2-BD59-A6C34878D82A}">
                    <a16:rowId xmlns:a16="http://schemas.microsoft.com/office/drawing/2014/main" val="10007"/>
                  </a:ext>
                </a:extLst>
              </a:tr>
              <a:tr h="1005840">
                <a:tc>
                  <a:txBody>
                    <a:bodyPr/>
                    <a:lstStyle/>
                    <a:p>
                      <a:r>
                        <a:rPr lang="en-US" sz="1000" dirty="0" smtClean="0">
                          <a:latin typeface="Arial" panose="020B0604020202020204" pitchFamily="34" charset="0"/>
                          <a:cs typeface="Arial" panose="020B0604020202020204" pitchFamily="34" charset="0"/>
                        </a:rPr>
                        <a:t>Excluded</a:t>
                      </a:r>
                      <a:r>
                        <a:rPr lang="en-US" sz="1000" baseline="0" dirty="0" smtClean="0">
                          <a:latin typeface="Arial" panose="020B0604020202020204" pitchFamily="34" charset="0"/>
                          <a:cs typeface="Arial" panose="020B0604020202020204" pitchFamily="34" charset="0"/>
                        </a:rPr>
                        <a:t> from Benefit Rates:</a:t>
                      </a:r>
                    </a:p>
                    <a:p>
                      <a:r>
                        <a:rPr lang="en-US" sz="1000" baseline="0" dirty="0" smtClean="0">
                          <a:latin typeface="Arial" panose="020B0604020202020204" pitchFamily="34" charset="0"/>
                          <a:cs typeface="Arial" panose="020B0604020202020204" pitchFamily="34" charset="0"/>
                        </a:rPr>
                        <a:t>These costs are identified via account, department, project or pay type and are covered directly through ledger transactions</a:t>
                      </a:r>
                      <a:endParaRPr lang="en-US" sz="1000" b="0" dirty="0">
                        <a:solidFill>
                          <a:schemeClr val="tx2"/>
                        </a:solidFill>
                        <a:latin typeface="Arial" panose="020B0604020202020204" pitchFamily="34" charset="0"/>
                        <a:cs typeface="Arial" panose="020B0604020202020204" pitchFamily="34" charset="0"/>
                      </a:endParaRPr>
                    </a:p>
                  </a:txBody>
                  <a:tcPr marL="76177" marR="76177" marT="34290" marB="34290" anchor="ctr"/>
                </a:tc>
                <a:tc gridSpan="3">
                  <a:txBody>
                    <a:bodyPr/>
                    <a:lstStyle/>
                    <a:p>
                      <a:pPr marL="171450" marR="0" indent="-171450" algn="l" defTabSz="457200" rtl="0" eaLnBrk="1" fontAlgn="b" latinLnBrk="0" hangingPunct="1">
                        <a:lnSpc>
                          <a:spcPct val="100000"/>
                        </a:lnSpc>
                        <a:spcBef>
                          <a:spcPts val="0"/>
                        </a:spcBef>
                        <a:spcAft>
                          <a:spcPts val="0"/>
                        </a:spcAft>
                        <a:buClrTx/>
                        <a:buSzTx/>
                        <a:buFont typeface="Arial" pitchFamily="34" charset="0"/>
                        <a:buChar char="•"/>
                        <a:tabLst/>
                        <a:defRPr/>
                      </a:pPr>
                      <a:r>
                        <a:rPr lang="en-US" sz="1000" u="none" strike="noStrike" kern="1200" dirty="0" smtClean="0">
                          <a:effectLst/>
                          <a:latin typeface="Arial" panose="020B0604020202020204" pitchFamily="34" charset="0"/>
                          <a:cs typeface="Arial" panose="020B0604020202020204" pitchFamily="34" charset="0"/>
                        </a:rPr>
                        <a:t>General, auto, and employment liability</a:t>
                      </a:r>
                      <a:r>
                        <a:rPr lang="en-US" sz="1000" u="none" strike="noStrike" kern="1200" baseline="0" dirty="0" smtClean="0">
                          <a:effectLst/>
                          <a:latin typeface="Arial" panose="020B0604020202020204" pitchFamily="34" charset="0"/>
                          <a:cs typeface="Arial" panose="020B0604020202020204" pitchFamily="34" charset="0"/>
                        </a:rPr>
                        <a:t> (</a:t>
                      </a:r>
                      <a:r>
                        <a:rPr lang="en-US" sz="1000" u="none" strike="noStrike" kern="1200" dirty="0" smtClean="0">
                          <a:effectLst/>
                          <a:latin typeface="Arial" panose="020B0604020202020204" pitchFamily="34" charset="0"/>
                          <a:cs typeface="Arial" panose="020B0604020202020204" pitchFamily="34" charset="0"/>
                        </a:rPr>
                        <a:t>GAEL) </a:t>
                      </a:r>
                      <a:r>
                        <a:rPr lang="en-US" sz="1000" u="none" strike="noStrike" kern="1200" baseline="0" dirty="0" smtClean="0">
                          <a:effectLst/>
                          <a:latin typeface="Arial" panose="020B0604020202020204" pitchFamily="34" charset="0"/>
                          <a:cs typeface="Arial" panose="020B0604020202020204" pitchFamily="34" charset="0"/>
                        </a:rPr>
                        <a:t>identified by project or department</a:t>
                      </a:r>
                    </a:p>
                    <a:p>
                      <a:pPr marL="171450" marR="0" indent="-171450" algn="l" defTabSz="457200" rtl="0" eaLnBrk="1" fontAlgn="b" latinLnBrk="0" hangingPunct="1">
                        <a:lnSpc>
                          <a:spcPct val="100000"/>
                        </a:lnSpc>
                        <a:spcBef>
                          <a:spcPts val="0"/>
                        </a:spcBef>
                        <a:spcAft>
                          <a:spcPts val="0"/>
                        </a:spcAft>
                        <a:buClrTx/>
                        <a:buSzTx/>
                        <a:buFont typeface="Arial" pitchFamily="34" charset="0"/>
                        <a:buChar char="•"/>
                        <a:tabLst/>
                        <a:defRPr/>
                      </a:pPr>
                      <a:r>
                        <a:rPr lang="en-US" sz="1000" u="none" strike="noStrike" kern="1200" baseline="0" dirty="0" smtClean="0">
                          <a:effectLst/>
                          <a:latin typeface="Arial" panose="020B0604020202020204" pitchFamily="34" charset="0"/>
                          <a:cs typeface="Arial" panose="020B0604020202020204" pitchFamily="34" charset="0"/>
                        </a:rPr>
                        <a:t>Vacation accruals will cover only Salary within </a:t>
                      </a:r>
                      <a:r>
                        <a:rPr lang="en-US" sz="1000" u="none" strike="noStrike" kern="1200" baseline="0" dirty="0" err="1" smtClean="0">
                          <a:effectLst/>
                          <a:latin typeface="Arial" panose="020B0604020202020204" pitchFamily="34" charset="0"/>
                          <a:cs typeface="Arial" panose="020B0604020202020204" pitchFamily="34" charset="0"/>
                        </a:rPr>
                        <a:t>UCPath</a:t>
                      </a:r>
                      <a:r>
                        <a:rPr lang="en-US" sz="1000" u="none" strike="noStrike" kern="1200" baseline="0" dirty="0" smtClean="0">
                          <a:effectLst/>
                          <a:latin typeface="Arial" panose="020B0604020202020204" pitchFamily="34" charset="0"/>
                          <a:cs typeface="Arial" panose="020B0604020202020204" pitchFamily="34" charset="0"/>
                        </a:rPr>
                        <a:t>, benefits will all be supported by CBR’s</a:t>
                      </a:r>
                      <a:endParaRPr lang="en-US" sz="1000" u="none" strike="noStrike" kern="1200" dirty="0" smtClean="0">
                        <a:effectLst/>
                        <a:latin typeface="Arial" panose="020B0604020202020204" pitchFamily="34" charset="0"/>
                        <a:cs typeface="Arial" panose="020B0604020202020204" pitchFamily="34" charset="0"/>
                      </a:endParaRPr>
                    </a:p>
                    <a:p>
                      <a:pPr marL="171450" marR="0" indent="-171450" algn="l" defTabSz="457200" rtl="0" eaLnBrk="1" fontAlgn="b" latinLnBrk="0" hangingPunct="1">
                        <a:lnSpc>
                          <a:spcPct val="100000"/>
                        </a:lnSpc>
                        <a:spcBef>
                          <a:spcPts val="0"/>
                        </a:spcBef>
                        <a:spcAft>
                          <a:spcPts val="0"/>
                        </a:spcAft>
                        <a:buClrTx/>
                        <a:buSzTx/>
                        <a:buFont typeface="Arial" pitchFamily="34" charset="0"/>
                        <a:buChar char="•"/>
                        <a:tabLst/>
                        <a:defRPr/>
                      </a:pPr>
                      <a:r>
                        <a:rPr lang="en-US" sz="1000" u="none" strike="noStrike" kern="1200" baseline="0" dirty="0" smtClean="0">
                          <a:effectLst/>
                          <a:latin typeface="Arial" panose="020B0604020202020204" pitchFamily="34" charset="0"/>
                          <a:cs typeface="Arial" panose="020B0604020202020204" pitchFamily="34" charset="0"/>
                        </a:rPr>
                        <a:t>By agreement/incentive (Z) salaries, accruals, housing and automobile allowances, honoraria, bonuses, relocation benefits, extended sick leave, involuntary severance and other special supplemental pay not eligible for standard benefits identified by pay type </a:t>
                      </a:r>
                      <a:endParaRPr lang="en-US" sz="1000" dirty="0">
                        <a:solidFill>
                          <a:schemeClr val="tx2"/>
                        </a:solidFill>
                        <a:latin typeface="Arial" panose="020B0604020202020204" pitchFamily="34" charset="0"/>
                        <a:cs typeface="Arial" panose="020B0604020202020204" pitchFamily="34" charset="0"/>
                      </a:endParaRPr>
                    </a:p>
                  </a:txBody>
                  <a:tcPr marL="76177" marR="203140" marT="34290" marB="34290" anchor="ctr"/>
                </a:tc>
                <a:tc hMerge="1">
                  <a:txBody>
                    <a:bodyPr/>
                    <a:lstStyle/>
                    <a:p>
                      <a:pPr lvl="0" algn="r"/>
                      <a:endParaRPr lang="en-US" sz="1050" b="1" dirty="0">
                        <a:solidFill>
                          <a:schemeClr val="tx2"/>
                        </a:solidFill>
                        <a:latin typeface="+mn-lt"/>
                      </a:endParaRPr>
                    </a:p>
                  </a:txBody>
                  <a:tcPr marL="76177" marR="304710" marT="34290" marB="34290"/>
                </a:tc>
                <a:tc hMerge="1">
                  <a:txBody>
                    <a:bodyPr/>
                    <a:lstStyle/>
                    <a:p>
                      <a:pPr marL="171450" marR="0" indent="-171450" algn="l" defTabSz="457200" rtl="0" eaLnBrk="1" fontAlgn="b" latinLnBrk="0" hangingPunct="1">
                        <a:lnSpc>
                          <a:spcPct val="100000"/>
                        </a:lnSpc>
                        <a:spcBef>
                          <a:spcPts val="0"/>
                        </a:spcBef>
                        <a:spcAft>
                          <a:spcPts val="0"/>
                        </a:spcAft>
                        <a:buClrTx/>
                        <a:buSzTx/>
                        <a:buFont typeface="Arial" pitchFamily="34" charset="0"/>
                        <a:buChar char="•"/>
                        <a:tabLst/>
                        <a:defRPr/>
                      </a:pPr>
                      <a:endParaRPr lang="en-US" sz="1050" dirty="0">
                        <a:solidFill>
                          <a:schemeClr val="tx2"/>
                        </a:solidFill>
                        <a:latin typeface="+mn-lt"/>
                      </a:endParaRPr>
                    </a:p>
                  </a:txBody>
                  <a:tcPr marL="76177" marR="76177" marT="34290" marB="34290"/>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4"/>
          </p:nvPr>
        </p:nvSpPr>
        <p:spPr/>
        <p:txBody>
          <a:bodyPr/>
          <a:lstStyle/>
          <a:p>
            <a:fld id="{D4D2E7BB-1ACF-417B-9DBE-F1DD2F7481D8}" type="slidenum">
              <a:rPr lang="en-US" smtClean="0"/>
              <a:pPr/>
              <a:t>5</a:t>
            </a:fld>
            <a:endParaRPr lang="en-US" dirty="0"/>
          </a:p>
        </p:txBody>
      </p:sp>
      <p:sp>
        <p:nvSpPr>
          <p:cNvPr id="6" name="Footer Placeholder 5"/>
          <p:cNvSpPr>
            <a:spLocks noGrp="1"/>
          </p:cNvSpPr>
          <p:nvPr>
            <p:ph type="ftr" sz="quarter" idx="3"/>
          </p:nvPr>
        </p:nvSpPr>
        <p:spPr>
          <a:xfrm>
            <a:off x="729161" y="6470128"/>
            <a:ext cx="7074311" cy="138608"/>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Composite Benefit Rate Review  			      </a:t>
            </a:r>
            <a:r>
              <a:rPr lang="en-US" dirty="0" smtClean="0"/>
              <a:t>November 2019</a:t>
            </a:r>
            <a:endParaRPr lang="en-US" dirty="0"/>
          </a:p>
        </p:txBody>
      </p:sp>
    </p:spTree>
    <p:extLst>
      <p:ext uri="{BB962C8B-B14F-4D97-AF65-F5344CB8AC3E}">
        <p14:creationId xmlns:p14="http://schemas.microsoft.com/office/powerpoint/2010/main" val="197070001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3732" y="438912"/>
            <a:ext cx="8089901" cy="834074"/>
          </a:xfrm>
        </p:spPr>
        <p:txBody>
          <a:bodyPr/>
          <a:lstStyle/>
          <a:p>
            <a:r>
              <a:rPr lang="en-US" sz="2800" dirty="0" smtClean="0"/>
              <a:t>A simple single rate model (27.9%) would result in dramatic cost shifts across funds</a:t>
            </a:r>
            <a:endParaRPr lang="en-US" sz="2800" dirty="0"/>
          </a:p>
        </p:txBody>
      </p:sp>
      <p:sp>
        <p:nvSpPr>
          <p:cNvPr id="10" name="Content Placeholder 2"/>
          <p:cNvSpPr>
            <a:spLocks noGrp="1"/>
          </p:cNvSpPr>
          <p:nvPr>
            <p:ph idx="1"/>
          </p:nvPr>
        </p:nvSpPr>
        <p:spPr/>
        <p:txBody>
          <a:bodyPr/>
          <a:lstStyle/>
          <a:p>
            <a:r>
              <a:rPr lang="en-US" sz="1600" dirty="0" smtClean="0"/>
              <a:t>Sales and Service–Professional funds, including Medical Compensation Plan, would experience a major increase in benefits costs</a:t>
            </a:r>
          </a:p>
          <a:p>
            <a:r>
              <a:rPr lang="en-US" sz="1600" dirty="0" smtClean="0"/>
              <a:t>Sales and </a:t>
            </a:r>
            <a:r>
              <a:rPr lang="en-US" sz="1600" dirty="0"/>
              <a:t>Service–Other </a:t>
            </a:r>
            <a:r>
              <a:rPr lang="en-US" sz="1600" dirty="0" smtClean="0"/>
              <a:t>funds, would experience a significant reduction in costs</a:t>
            </a:r>
          </a:p>
        </p:txBody>
      </p:sp>
      <p:sp>
        <p:nvSpPr>
          <p:cNvPr id="8" name="Slide Number Placeholder 5"/>
          <p:cNvSpPr>
            <a:spLocks noGrp="1"/>
          </p:cNvSpPr>
          <p:nvPr>
            <p:ph type="sldNum" sz="quarter" idx="4"/>
          </p:nvPr>
        </p:nvSpPr>
        <p:spPr/>
        <p:txBody>
          <a:bodyPr/>
          <a:lstStyle/>
          <a:p>
            <a:fld id="{86D02166-4A80-459B-A251-2D94A30DE6F7}" type="slidenum">
              <a:rPr lang="en-US" smtClean="0"/>
              <a:pPr/>
              <a:t>6</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316277462"/>
              </p:ext>
            </p:extLst>
          </p:nvPr>
        </p:nvGraphicFramePr>
        <p:xfrm>
          <a:off x="990046" y="2539918"/>
          <a:ext cx="5221340" cy="2806737"/>
        </p:xfrm>
        <a:graphic>
          <a:graphicData uri="http://schemas.openxmlformats.org/drawingml/2006/table">
            <a:tbl>
              <a:tblPr firstRow="1">
                <a:tableStyleId>{69012ECD-51FC-41F1-AA8D-1B2483CD663E}</a:tableStyleId>
              </a:tblPr>
              <a:tblGrid>
                <a:gridCol w="4032620">
                  <a:extLst>
                    <a:ext uri="{9D8B030D-6E8A-4147-A177-3AD203B41FA5}">
                      <a16:colId xmlns:a16="http://schemas.microsoft.com/office/drawing/2014/main" val="853140864"/>
                    </a:ext>
                  </a:extLst>
                </a:gridCol>
                <a:gridCol w="1188720">
                  <a:extLst>
                    <a:ext uri="{9D8B030D-6E8A-4147-A177-3AD203B41FA5}">
                      <a16:colId xmlns:a16="http://schemas.microsoft.com/office/drawing/2014/main" val="578908169"/>
                    </a:ext>
                  </a:extLst>
                </a:gridCol>
              </a:tblGrid>
              <a:tr h="343865">
                <a:tc>
                  <a:txBody>
                    <a:bodyPr/>
                    <a:lstStyle/>
                    <a:p>
                      <a:pPr algn="l" fontAlgn="ctr"/>
                      <a:r>
                        <a:rPr lang="en-US" sz="1600" u="none" strike="noStrike" dirty="0" smtClean="0">
                          <a:effectLst/>
                          <a:latin typeface="Arial" panose="020B0604020202020204" pitchFamily="34" charset="0"/>
                          <a:cs typeface="Arial" panose="020B0604020202020204" pitchFamily="34" charset="0"/>
                        </a:rPr>
                        <a:t>Fund Group</a:t>
                      </a:r>
                      <a:endParaRPr lang="en-US" sz="1600" u="none" strike="noStrike" dirty="0" smtClean="0">
                        <a:solidFill>
                          <a:schemeClr val="tx2"/>
                        </a:solidFill>
                        <a:effectLst/>
                        <a:latin typeface="Arial" panose="020B0604020202020204" pitchFamily="34" charset="0"/>
                        <a:cs typeface="Arial" panose="020B0604020202020204" pitchFamily="34" charset="0"/>
                      </a:endParaRPr>
                    </a:p>
                  </a:txBody>
                  <a:tcPr marT="9144" marB="9144"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u="none" strike="noStrike" kern="1200" dirty="0" smtClean="0">
                          <a:effectLst/>
                          <a:latin typeface="Arial" panose="020B0604020202020204" pitchFamily="34" charset="0"/>
                          <a:cs typeface="Arial" panose="020B0604020202020204" pitchFamily="34" charset="0"/>
                        </a:rPr>
                        <a:t>Cost Shift</a:t>
                      </a:r>
                      <a:endParaRPr lang="en-US" sz="1600" b="1" u="none" strike="noStrike" kern="1200" dirty="0" smtClean="0">
                        <a:solidFill>
                          <a:schemeClr val="bg1"/>
                        </a:solidFill>
                        <a:effectLst/>
                        <a:latin typeface="Arial" panose="020B0604020202020204" pitchFamily="34" charset="0"/>
                        <a:ea typeface="+mn-ea"/>
                        <a:cs typeface="Arial" panose="020B0604020202020204" pitchFamily="34" charset="0"/>
                      </a:endParaRPr>
                    </a:p>
                  </a:txBody>
                  <a:tcPr marT="9144" marB="9144" anchor="ctr"/>
                </a:tc>
                <a:extLst>
                  <a:ext uri="{0D108BD9-81ED-4DB2-BD59-A6C34878D82A}">
                    <a16:rowId xmlns:a16="http://schemas.microsoft.com/office/drawing/2014/main" val="2491987219"/>
                  </a:ext>
                </a:extLst>
              </a:tr>
              <a:tr h="275093">
                <a:tc>
                  <a:txBody>
                    <a:bodyPr/>
                    <a:lstStyle/>
                    <a:p>
                      <a:pPr algn="l" rtl="0" fontAlgn="ctr"/>
                      <a:r>
                        <a:rPr lang="en-US" sz="1600" u="none" strike="noStrike" dirty="0">
                          <a:effectLst/>
                          <a:latin typeface="Arial" panose="020B0604020202020204" pitchFamily="34" charset="0"/>
                          <a:cs typeface="Arial" panose="020B0604020202020204" pitchFamily="34" charset="0"/>
                        </a:rPr>
                        <a:t>Federal </a:t>
                      </a:r>
                      <a:r>
                        <a:rPr lang="en-US" sz="1600" u="none" strike="noStrike" dirty="0" smtClean="0">
                          <a:effectLst/>
                          <a:latin typeface="Arial" panose="020B0604020202020204" pitchFamily="34" charset="0"/>
                          <a:cs typeface="Arial" panose="020B0604020202020204" pitchFamily="34" charset="0"/>
                        </a:rPr>
                        <a:t>Contracts and Grants</a:t>
                      </a:r>
                      <a:endParaRPr lang="en-US" sz="1600" b="0" i="0" u="none" strike="noStrike" dirty="0">
                        <a:solidFill>
                          <a:srgbClr val="404040"/>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r" rtl="0" fontAlgn="ctr"/>
                      <a:r>
                        <a:rPr lang="en-US" sz="1600" u="none" strike="noStrike" dirty="0" smtClean="0">
                          <a:effectLst/>
                          <a:latin typeface="Arial" panose="020B0604020202020204" pitchFamily="34" charset="0"/>
                          <a:cs typeface="Arial" panose="020B0604020202020204" pitchFamily="34" charset="0"/>
                        </a:rPr>
                        <a:t>($2,095</a:t>
                      </a:r>
                      <a:r>
                        <a:rPr lang="en-US" sz="1600" u="none" strike="noStrike" dirty="0">
                          <a:effectLst/>
                          <a:latin typeface="Arial" panose="020B0604020202020204" pitchFamily="34" charset="0"/>
                          <a:cs typeface="Arial" panose="020B0604020202020204" pitchFamily="34" charset="0"/>
                        </a:rPr>
                        <a:t>)</a:t>
                      </a:r>
                      <a:endParaRPr lang="en-US" sz="1600" b="0" i="0" u="none" strike="noStrike" dirty="0">
                        <a:solidFill>
                          <a:srgbClr val="404040"/>
                        </a:solidFill>
                        <a:effectLst/>
                        <a:latin typeface="Arial" panose="020B0604020202020204" pitchFamily="34" charset="0"/>
                        <a:cs typeface="Arial" panose="020B0604020202020204" pitchFamily="34" charset="0"/>
                      </a:endParaRPr>
                    </a:p>
                  </a:txBody>
                  <a:tcPr marL="9525" marR="182880" marT="9525" marB="0" anchor="ctr"/>
                </a:tc>
                <a:extLst>
                  <a:ext uri="{0D108BD9-81ED-4DB2-BD59-A6C34878D82A}">
                    <a16:rowId xmlns:a16="http://schemas.microsoft.com/office/drawing/2014/main" val="4069952609"/>
                  </a:ext>
                </a:extLst>
              </a:tr>
              <a:tr h="275093">
                <a:tc>
                  <a:txBody>
                    <a:bodyPr/>
                    <a:lstStyle/>
                    <a:p>
                      <a:pPr algn="l" rtl="0" fontAlgn="ctr"/>
                      <a:r>
                        <a:rPr lang="en-US" sz="1600" u="none" strike="noStrike" dirty="0">
                          <a:effectLst/>
                          <a:latin typeface="Arial" panose="020B0604020202020204" pitchFamily="34" charset="0"/>
                          <a:cs typeface="Arial" panose="020B0604020202020204" pitchFamily="34" charset="0"/>
                        </a:rPr>
                        <a:t>Private </a:t>
                      </a:r>
                      <a:r>
                        <a:rPr lang="en-US" sz="1600" u="none" strike="noStrike" dirty="0" smtClean="0">
                          <a:effectLst/>
                          <a:latin typeface="Arial" panose="020B0604020202020204" pitchFamily="34" charset="0"/>
                          <a:cs typeface="Arial" panose="020B0604020202020204" pitchFamily="34" charset="0"/>
                        </a:rPr>
                        <a:t>Contracts and Grants</a:t>
                      </a:r>
                      <a:endParaRPr lang="en-US" sz="1600" b="0" i="0" u="none" strike="noStrike" dirty="0">
                        <a:solidFill>
                          <a:srgbClr val="404040"/>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r" rtl="0" fontAlgn="ctr"/>
                      <a:r>
                        <a:rPr lang="en-US" sz="1600" u="none" strike="noStrike" dirty="0">
                          <a:effectLst/>
                          <a:latin typeface="Arial" panose="020B0604020202020204" pitchFamily="34" charset="0"/>
                          <a:cs typeface="Arial" panose="020B0604020202020204" pitchFamily="34" charset="0"/>
                        </a:rPr>
                        <a:t>(2,095)</a:t>
                      </a:r>
                      <a:endParaRPr lang="en-US" sz="1600" b="0" i="0" u="none" strike="noStrike" dirty="0">
                        <a:solidFill>
                          <a:srgbClr val="404040"/>
                        </a:solidFill>
                        <a:effectLst/>
                        <a:latin typeface="Arial" panose="020B0604020202020204" pitchFamily="34" charset="0"/>
                        <a:cs typeface="Arial" panose="020B0604020202020204" pitchFamily="34" charset="0"/>
                      </a:endParaRPr>
                    </a:p>
                  </a:txBody>
                  <a:tcPr marL="9525" marR="182880" marT="9525" marB="0" anchor="ctr"/>
                </a:tc>
                <a:extLst>
                  <a:ext uri="{0D108BD9-81ED-4DB2-BD59-A6C34878D82A}">
                    <a16:rowId xmlns:a16="http://schemas.microsoft.com/office/drawing/2014/main" val="2954347101"/>
                  </a:ext>
                </a:extLst>
              </a:tr>
              <a:tr h="275093">
                <a:tc>
                  <a:txBody>
                    <a:bodyPr/>
                    <a:lstStyle/>
                    <a:p>
                      <a:pPr algn="l" rtl="0" fontAlgn="ctr"/>
                      <a:r>
                        <a:rPr lang="en-US" sz="1600" u="none" strike="noStrike" dirty="0">
                          <a:effectLst/>
                          <a:latin typeface="Arial" panose="020B0604020202020204" pitchFamily="34" charset="0"/>
                          <a:cs typeface="Arial" panose="020B0604020202020204" pitchFamily="34" charset="0"/>
                        </a:rPr>
                        <a:t>State and Local </a:t>
                      </a:r>
                      <a:r>
                        <a:rPr lang="en-US" sz="1600" u="none" strike="noStrike" dirty="0" smtClean="0">
                          <a:effectLst/>
                          <a:latin typeface="Arial" panose="020B0604020202020204" pitchFamily="34" charset="0"/>
                          <a:cs typeface="Arial" panose="020B0604020202020204" pitchFamily="34" charset="0"/>
                        </a:rPr>
                        <a:t>Contracts and Grants</a:t>
                      </a:r>
                      <a:endParaRPr lang="en-US" sz="1600" b="0" i="0" u="none" strike="noStrike" dirty="0">
                        <a:solidFill>
                          <a:srgbClr val="404040"/>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r" rtl="0" fontAlgn="ctr"/>
                      <a:r>
                        <a:rPr lang="en-US" sz="1600" u="none" strike="noStrike" dirty="0">
                          <a:effectLst/>
                          <a:latin typeface="Arial" panose="020B0604020202020204" pitchFamily="34" charset="0"/>
                          <a:cs typeface="Arial" panose="020B0604020202020204" pitchFamily="34" charset="0"/>
                        </a:rPr>
                        <a:t>636 </a:t>
                      </a:r>
                      <a:endParaRPr lang="en-US" sz="1600" b="0" i="0" u="none" strike="noStrike" dirty="0">
                        <a:solidFill>
                          <a:srgbClr val="404040"/>
                        </a:solidFill>
                        <a:effectLst/>
                        <a:latin typeface="Arial" panose="020B0604020202020204" pitchFamily="34" charset="0"/>
                        <a:cs typeface="Arial" panose="020B0604020202020204" pitchFamily="34" charset="0"/>
                      </a:endParaRPr>
                    </a:p>
                  </a:txBody>
                  <a:tcPr marL="9525" marR="182880" marT="9525" marB="0" anchor="ctr"/>
                </a:tc>
                <a:extLst>
                  <a:ext uri="{0D108BD9-81ED-4DB2-BD59-A6C34878D82A}">
                    <a16:rowId xmlns:a16="http://schemas.microsoft.com/office/drawing/2014/main" val="3422567761"/>
                  </a:ext>
                </a:extLst>
              </a:tr>
              <a:tr h="275093">
                <a:tc>
                  <a:txBody>
                    <a:bodyPr/>
                    <a:lstStyle/>
                    <a:p>
                      <a:pPr algn="l" rtl="0" fontAlgn="ctr"/>
                      <a:r>
                        <a:rPr lang="en-US" sz="1600" u="none" strike="noStrike" dirty="0" smtClean="0">
                          <a:effectLst/>
                          <a:latin typeface="Arial" panose="020B0604020202020204" pitchFamily="34" charset="0"/>
                          <a:cs typeface="Arial" panose="020B0604020202020204" pitchFamily="34" charset="0"/>
                        </a:rPr>
                        <a:t>Gifts </a:t>
                      </a:r>
                      <a:r>
                        <a:rPr lang="en-US" sz="1600" u="none" strike="noStrike" dirty="0">
                          <a:effectLst/>
                          <a:latin typeface="Arial" panose="020B0604020202020204" pitchFamily="34" charset="0"/>
                          <a:cs typeface="Arial" panose="020B0604020202020204" pitchFamily="34" charset="0"/>
                        </a:rPr>
                        <a:t>&amp; </a:t>
                      </a:r>
                      <a:r>
                        <a:rPr lang="en-US" sz="1600" u="none" strike="noStrike" dirty="0" smtClean="0">
                          <a:effectLst/>
                          <a:latin typeface="Arial" panose="020B0604020202020204" pitchFamily="34" charset="0"/>
                          <a:cs typeface="Arial" panose="020B0604020202020204" pitchFamily="34" charset="0"/>
                        </a:rPr>
                        <a:t>Endowment Earnings</a:t>
                      </a:r>
                      <a:endParaRPr lang="en-US" sz="1600" b="0" i="0" u="none" strike="noStrike" dirty="0">
                        <a:solidFill>
                          <a:srgbClr val="404040"/>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r" rtl="0" fontAlgn="ctr"/>
                      <a:r>
                        <a:rPr lang="en-US" sz="1600" u="none" strike="noStrike" dirty="0">
                          <a:effectLst/>
                          <a:latin typeface="Arial" panose="020B0604020202020204" pitchFamily="34" charset="0"/>
                          <a:cs typeface="Arial" panose="020B0604020202020204" pitchFamily="34" charset="0"/>
                        </a:rPr>
                        <a:t>(137)</a:t>
                      </a:r>
                      <a:endParaRPr lang="en-US" sz="1600" b="0" i="0" u="none" strike="noStrike" dirty="0">
                        <a:solidFill>
                          <a:srgbClr val="404040"/>
                        </a:solidFill>
                        <a:effectLst/>
                        <a:latin typeface="Arial" panose="020B0604020202020204" pitchFamily="34" charset="0"/>
                        <a:cs typeface="Arial" panose="020B0604020202020204" pitchFamily="34" charset="0"/>
                      </a:endParaRPr>
                    </a:p>
                  </a:txBody>
                  <a:tcPr marL="9525" marR="182880" marT="9525" marB="0" anchor="ctr"/>
                </a:tc>
                <a:extLst>
                  <a:ext uri="{0D108BD9-81ED-4DB2-BD59-A6C34878D82A}">
                    <a16:rowId xmlns:a16="http://schemas.microsoft.com/office/drawing/2014/main" val="1941174703"/>
                  </a:ext>
                </a:extLst>
              </a:tr>
              <a:tr h="275093">
                <a:tc>
                  <a:txBody>
                    <a:bodyPr/>
                    <a:lstStyle/>
                    <a:p>
                      <a:pPr algn="l" rtl="0" fontAlgn="ctr"/>
                      <a:r>
                        <a:rPr lang="en-US" sz="1600" u="none" strike="noStrike" dirty="0">
                          <a:effectLst/>
                          <a:latin typeface="Arial" panose="020B0604020202020204" pitchFamily="34" charset="0"/>
                          <a:cs typeface="Arial" panose="020B0604020202020204" pitchFamily="34" charset="0"/>
                        </a:rPr>
                        <a:t>Sales and Service – Professional</a:t>
                      </a:r>
                      <a:endParaRPr lang="en-US" sz="1600" b="0" i="0" u="none" strike="noStrike" dirty="0">
                        <a:solidFill>
                          <a:srgbClr val="404040"/>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r" rtl="0" fontAlgn="ctr"/>
                      <a:r>
                        <a:rPr lang="en-US" sz="1600" u="none" strike="noStrike" dirty="0">
                          <a:effectLst/>
                          <a:latin typeface="Arial" panose="020B0604020202020204" pitchFamily="34" charset="0"/>
                          <a:cs typeface="Arial" panose="020B0604020202020204" pitchFamily="34" charset="0"/>
                        </a:rPr>
                        <a:t>31,199 </a:t>
                      </a:r>
                      <a:endParaRPr lang="en-US" sz="1600" b="0" i="0" u="none" strike="noStrike" dirty="0">
                        <a:solidFill>
                          <a:srgbClr val="404040"/>
                        </a:solidFill>
                        <a:effectLst/>
                        <a:latin typeface="Arial" panose="020B0604020202020204" pitchFamily="34" charset="0"/>
                        <a:cs typeface="Arial" panose="020B0604020202020204" pitchFamily="34" charset="0"/>
                      </a:endParaRPr>
                    </a:p>
                  </a:txBody>
                  <a:tcPr marL="9525" marR="182880" marT="9525" marB="0" anchor="ctr"/>
                </a:tc>
                <a:extLst>
                  <a:ext uri="{0D108BD9-81ED-4DB2-BD59-A6C34878D82A}">
                    <a16:rowId xmlns:a16="http://schemas.microsoft.com/office/drawing/2014/main" val="1991380711"/>
                  </a:ext>
                </a:extLst>
              </a:tr>
              <a:tr h="275093">
                <a:tc>
                  <a:txBody>
                    <a:bodyPr/>
                    <a:lstStyle/>
                    <a:p>
                      <a:pPr algn="l" rtl="0" fontAlgn="ctr"/>
                      <a:r>
                        <a:rPr lang="en-US" sz="1600" u="none" strike="noStrike" dirty="0">
                          <a:effectLst/>
                          <a:latin typeface="Arial" panose="020B0604020202020204" pitchFamily="34" charset="0"/>
                          <a:cs typeface="Arial" panose="020B0604020202020204" pitchFamily="34" charset="0"/>
                        </a:rPr>
                        <a:t>Sales and Service – Other </a:t>
                      </a:r>
                      <a:endParaRPr lang="en-US" sz="1600" b="0" i="0" u="none" strike="noStrike" dirty="0">
                        <a:solidFill>
                          <a:srgbClr val="404040"/>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r" rtl="0" fontAlgn="ctr"/>
                      <a:r>
                        <a:rPr lang="en-US" sz="1600" u="none" strike="noStrike" dirty="0">
                          <a:effectLst/>
                          <a:latin typeface="Arial" panose="020B0604020202020204" pitchFamily="34" charset="0"/>
                          <a:cs typeface="Arial" panose="020B0604020202020204" pitchFamily="34" charset="0"/>
                        </a:rPr>
                        <a:t>(14,610)</a:t>
                      </a:r>
                      <a:endParaRPr lang="en-US" sz="1600" b="0" i="0" u="none" strike="noStrike" dirty="0">
                        <a:solidFill>
                          <a:srgbClr val="404040"/>
                        </a:solidFill>
                        <a:effectLst/>
                        <a:latin typeface="Arial" panose="020B0604020202020204" pitchFamily="34" charset="0"/>
                        <a:cs typeface="Arial" panose="020B0604020202020204" pitchFamily="34" charset="0"/>
                      </a:endParaRPr>
                    </a:p>
                  </a:txBody>
                  <a:tcPr marL="9525" marR="182880" marT="9525" marB="0" anchor="ctr"/>
                </a:tc>
                <a:extLst>
                  <a:ext uri="{0D108BD9-81ED-4DB2-BD59-A6C34878D82A}">
                    <a16:rowId xmlns:a16="http://schemas.microsoft.com/office/drawing/2014/main" val="2274429582"/>
                  </a:ext>
                </a:extLst>
              </a:tr>
              <a:tr h="275093">
                <a:tc>
                  <a:txBody>
                    <a:bodyPr/>
                    <a:lstStyle/>
                    <a:p>
                      <a:pPr algn="l" rtl="0" fontAlgn="ctr"/>
                      <a:r>
                        <a:rPr lang="en-US" sz="1600" u="none" strike="noStrike">
                          <a:effectLst/>
                          <a:latin typeface="Arial" panose="020B0604020202020204" pitchFamily="34" charset="0"/>
                          <a:cs typeface="Arial" panose="020B0604020202020204" pitchFamily="34" charset="0"/>
                        </a:rPr>
                        <a:t>State and Tuition</a:t>
                      </a:r>
                      <a:endParaRPr lang="en-US" sz="1600" b="0" i="0" u="none" strike="noStrike">
                        <a:solidFill>
                          <a:srgbClr val="404040"/>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r" rtl="0" fontAlgn="ctr"/>
                      <a:r>
                        <a:rPr lang="en-US" sz="1600" u="none" strike="noStrike" dirty="0">
                          <a:effectLst/>
                          <a:latin typeface="Arial" panose="020B0604020202020204" pitchFamily="34" charset="0"/>
                          <a:cs typeface="Arial" panose="020B0604020202020204" pitchFamily="34" charset="0"/>
                        </a:rPr>
                        <a:t>(3,151)</a:t>
                      </a:r>
                      <a:endParaRPr lang="en-US" sz="1600" b="0" i="0" u="none" strike="noStrike" dirty="0">
                        <a:solidFill>
                          <a:srgbClr val="404040"/>
                        </a:solidFill>
                        <a:effectLst/>
                        <a:latin typeface="Arial" panose="020B0604020202020204" pitchFamily="34" charset="0"/>
                        <a:cs typeface="Arial" panose="020B0604020202020204" pitchFamily="34" charset="0"/>
                      </a:endParaRPr>
                    </a:p>
                  </a:txBody>
                  <a:tcPr marL="9525" marR="182880" marT="9525" marB="0" anchor="ctr"/>
                </a:tc>
                <a:extLst>
                  <a:ext uri="{0D108BD9-81ED-4DB2-BD59-A6C34878D82A}">
                    <a16:rowId xmlns:a16="http://schemas.microsoft.com/office/drawing/2014/main" val="312789600"/>
                  </a:ext>
                </a:extLst>
              </a:tr>
              <a:tr h="275093">
                <a:tc>
                  <a:txBody>
                    <a:bodyPr/>
                    <a:lstStyle/>
                    <a:p>
                      <a:pPr algn="l" rtl="0" fontAlgn="ctr"/>
                      <a:r>
                        <a:rPr lang="en-US" sz="1600" u="none" strike="noStrike" dirty="0">
                          <a:effectLst/>
                          <a:latin typeface="Arial" panose="020B0604020202020204" pitchFamily="34" charset="0"/>
                          <a:cs typeface="Arial" panose="020B0604020202020204" pitchFamily="34" charset="0"/>
                        </a:rPr>
                        <a:t>Campus Core Fund</a:t>
                      </a:r>
                      <a:endParaRPr lang="en-US" sz="1600" b="0" i="0" u="none" strike="noStrike" dirty="0">
                        <a:solidFill>
                          <a:srgbClr val="404040"/>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r" rtl="0" fontAlgn="ctr"/>
                      <a:r>
                        <a:rPr lang="en-US" sz="1600" u="sng" strike="noStrike" dirty="0">
                          <a:effectLst/>
                          <a:latin typeface="Arial" panose="020B0604020202020204" pitchFamily="34" charset="0"/>
                          <a:cs typeface="Arial" panose="020B0604020202020204" pitchFamily="34" charset="0"/>
                        </a:rPr>
                        <a:t>(8,851)</a:t>
                      </a:r>
                      <a:endParaRPr lang="en-US" sz="1600" b="0" i="0" u="sng" strike="noStrike" dirty="0">
                        <a:solidFill>
                          <a:srgbClr val="404040"/>
                        </a:solidFill>
                        <a:effectLst/>
                        <a:latin typeface="Arial" panose="020B0604020202020204" pitchFamily="34" charset="0"/>
                        <a:cs typeface="Arial" panose="020B0604020202020204" pitchFamily="34" charset="0"/>
                      </a:endParaRPr>
                    </a:p>
                  </a:txBody>
                  <a:tcPr marL="9525" marR="182880" marT="9525" marB="0" anchor="ctr"/>
                </a:tc>
                <a:extLst>
                  <a:ext uri="{0D108BD9-81ED-4DB2-BD59-A6C34878D82A}">
                    <a16:rowId xmlns:a16="http://schemas.microsoft.com/office/drawing/2014/main" val="3392989219"/>
                  </a:ext>
                </a:extLst>
              </a:tr>
              <a:tr h="257511">
                <a:tc>
                  <a:txBody>
                    <a:bodyPr/>
                    <a:lstStyle/>
                    <a:p>
                      <a:pPr algn="l" fontAlgn="ctr"/>
                      <a:r>
                        <a:rPr lang="en-US" sz="1600" u="none" strike="noStrike" dirty="0" smtClean="0">
                          <a:effectLst/>
                          <a:latin typeface="Arial" panose="020B0604020202020204" pitchFamily="34" charset="0"/>
                          <a:cs typeface="Arial" panose="020B0604020202020204" pitchFamily="34" charset="0"/>
                        </a:rPr>
                        <a:t>Total</a:t>
                      </a:r>
                      <a:endParaRPr lang="en-US" sz="16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T="9144" marB="9144" anchor="ctr"/>
                </a:tc>
                <a:tc>
                  <a:txBody>
                    <a:bodyPr/>
                    <a:lstStyle/>
                    <a:p>
                      <a:pPr marL="457200" lvl="1" algn="r" defTabSz="914400" rtl="0" eaLnBrk="1" fontAlgn="b" latinLnBrk="0" hangingPunct="1"/>
                      <a:r>
                        <a:rPr lang="en-US" sz="1600" u="none" strike="noStrike" kern="1200" dirty="0" smtClean="0">
                          <a:effectLst/>
                          <a:latin typeface="Arial" panose="020B0604020202020204" pitchFamily="34" charset="0"/>
                          <a:cs typeface="Arial" panose="020B0604020202020204" pitchFamily="34" charset="0"/>
                        </a:rPr>
                        <a:t>$</a:t>
                      </a:r>
                      <a:r>
                        <a:rPr lang="en-US" sz="1600" u="none" strike="noStrike" kern="1200" baseline="0" dirty="0" smtClean="0">
                          <a:effectLst/>
                          <a:latin typeface="Arial" panose="020B0604020202020204" pitchFamily="34" charset="0"/>
                          <a:cs typeface="Arial" panose="020B0604020202020204" pitchFamily="34" charset="0"/>
                        </a:rPr>
                        <a:t> -</a:t>
                      </a:r>
                      <a:endParaRPr lang="en-US" sz="1600" b="1"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R="182880" marT="9144" marB="9144" anchor="ctr"/>
                </a:tc>
                <a:extLst>
                  <a:ext uri="{0D108BD9-81ED-4DB2-BD59-A6C34878D82A}">
                    <a16:rowId xmlns:a16="http://schemas.microsoft.com/office/drawing/2014/main" val="2299332615"/>
                  </a:ext>
                </a:extLst>
              </a:tr>
            </a:tbl>
          </a:graphicData>
        </a:graphic>
      </p:graphicFrame>
      <p:sp>
        <p:nvSpPr>
          <p:cNvPr id="9" name="Rectangle 8"/>
          <p:cNvSpPr/>
          <p:nvPr/>
        </p:nvSpPr>
        <p:spPr>
          <a:xfrm>
            <a:off x="905379" y="5433107"/>
            <a:ext cx="7458791" cy="769441"/>
          </a:xfrm>
          <a:prstGeom prst="rect">
            <a:avLst/>
          </a:prstGeom>
        </p:spPr>
        <p:txBody>
          <a:bodyPr wrap="square">
            <a:spAutoFit/>
          </a:bodyPr>
          <a:lstStyle/>
          <a:p>
            <a:r>
              <a:rPr lang="en-US" sz="1100" dirty="0" smtClean="0">
                <a:solidFill>
                  <a:schemeClr val="tx2"/>
                </a:solidFill>
                <a:latin typeface="Arial"/>
              </a:rPr>
              <a:t>Dollars in thousands. Positive values </a:t>
            </a:r>
            <a:r>
              <a:rPr lang="en-US" sz="1100" dirty="0">
                <a:solidFill>
                  <a:schemeClr val="tx2"/>
                </a:solidFill>
                <a:latin typeface="Arial"/>
              </a:rPr>
              <a:t>indicate additional benefit costs; </a:t>
            </a:r>
            <a:r>
              <a:rPr lang="en-US" sz="1100" dirty="0" smtClean="0">
                <a:solidFill>
                  <a:schemeClr val="tx2"/>
                </a:solidFill>
                <a:latin typeface="Arial"/>
              </a:rPr>
              <a:t>negative values </a:t>
            </a:r>
            <a:r>
              <a:rPr lang="en-US" sz="1100" dirty="0">
                <a:solidFill>
                  <a:schemeClr val="tx2"/>
                </a:solidFill>
                <a:latin typeface="Arial"/>
              </a:rPr>
              <a:t>indicate reduced benefit </a:t>
            </a:r>
            <a:r>
              <a:rPr lang="en-US" sz="1100" dirty="0" smtClean="0">
                <a:solidFill>
                  <a:schemeClr val="tx2"/>
                </a:solidFill>
                <a:latin typeface="Arial"/>
              </a:rPr>
              <a:t>costs.</a:t>
            </a:r>
          </a:p>
          <a:p>
            <a:r>
              <a:rPr lang="en-US" sz="1100" dirty="0" smtClean="0">
                <a:solidFill>
                  <a:schemeClr val="tx2"/>
                </a:solidFill>
                <a:latin typeface="Arial"/>
              </a:rPr>
              <a:t>S&amp;S – Professional includes Medical Compensation Plan, Dental Compensation Plan, Dental Clinic, and Neuropsychiatric Hospital funds; S&amp;S – Other includes auxiliaries, investment income, patent income, recharges, affiliation revenue, and other sales and service</a:t>
            </a:r>
            <a:endParaRPr lang="en-US" sz="1100" dirty="0">
              <a:solidFill>
                <a:schemeClr val="tx2"/>
              </a:solidFill>
              <a:latin typeface="Arial"/>
            </a:endParaRPr>
          </a:p>
        </p:txBody>
      </p:sp>
      <p:sp>
        <p:nvSpPr>
          <p:cNvPr id="11" name="Footer Placeholder 5"/>
          <p:cNvSpPr>
            <a:spLocks noGrp="1"/>
          </p:cNvSpPr>
          <p:nvPr>
            <p:ph type="ftr" sz="quarter" idx="3"/>
          </p:nvPr>
        </p:nvSpPr>
        <p:spPr>
          <a:xfrm>
            <a:off x="729161" y="6470128"/>
            <a:ext cx="7074311" cy="138608"/>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Composite Benefit Rate Review  			      </a:t>
            </a:r>
            <a:r>
              <a:rPr lang="en-US" dirty="0" smtClean="0"/>
              <a:t>November 2019</a:t>
            </a:r>
            <a:endParaRPr lang="en-US" dirty="0"/>
          </a:p>
        </p:txBody>
      </p:sp>
    </p:spTree>
    <p:extLst>
      <p:ext uri="{BB962C8B-B14F-4D97-AF65-F5344CB8AC3E}">
        <p14:creationId xmlns:p14="http://schemas.microsoft.com/office/powerpoint/2010/main" val="391153741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3732" y="438912"/>
            <a:ext cx="8089901" cy="467820"/>
          </a:xfrm>
        </p:spPr>
        <p:txBody>
          <a:bodyPr/>
          <a:lstStyle/>
          <a:p>
            <a:r>
              <a:rPr lang="en-US" sz="2800" dirty="0" smtClean="0"/>
              <a:t>UCSF’s proposed model uses six categories</a:t>
            </a:r>
            <a:endParaRPr lang="en-US" sz="2800" dirty="0"/>
          </a:p>
        </p:txBody>
      </p:sp>
      <p:sp>
        <p:nvSpPr>
          <p:cNvPr id="7" name="Content Placeholder 6"/>
          <p:cNvSpPr>
            <a:spLocks noGrp="1"/>
          </p:cNvSpPr>
          <p:nvPr>
            <p:ph idx="1"/>
          </p:nvPr>
        </p:nvSpPr>
        <p:spPr/>
        <p:txBody>
          <a:bodyPr/>
          <a:lstStyle/>
          <a:p>
            <a:pPr lvl="1"/>
            <a:endParaRPr lang="en-US" smtClean="0"/>
          </a:p>
          <a:p>
            <a:pPr lvl="1"/>
            <a:endParaRPr lang="en-US" dirty="0"/>
          </a:p>
        </p:txBody>
      </p:sp>
      <p:sp>
        <p:nvSpPr>
          <p:cNvPr id="8" name="Slide Number Placeholder 5"/>
          <p:cNvSpPr>
            <a:spLocks noGrp="1"/>
          </p:cNvSpPr>
          <p:nvPr>
            <p:ph type="sldNum" sz="quarter" idx="4"/>
          </p:nvPr>
        </p:nvSpPr>
        <p:spPr/>
        <p:txBody>
          <a:bodyPr/>
          <a:lstStyle/>
          <a:p>
            <a:fld id="{86D02166-4A80-459B-A251-2D94A30DE6F7}" type="slidenum">
              <a:rPr lang="en-US" smtClean="0"/>
              <a:pPr/>
              <a:t>7</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234322266"/>
              </p:ext>
            </p:extLst>
          </p:nvPr>
        </p:nvGraphicFramePr>
        <p:xfrm>
          <a:off x="661375" y="1116347"/>
          <a:ext cx="8014518" cy="4945634"/>
        </p:xfrm>
        <a:graphic>
          <a:graphicData uri="http://schemas.openxmlformats.org/drawingml/2006/table">
            <a:tbl>
              <a:tblPr firstRow="1" firstCol="1" bandRow="1"/>
              <a:tblGrid>
                <a:gridCol w="1522278">
                  <a:extLst>
                    <a:ext uri="{9D8B030D-6E8A-4147-A177-3AD203B41FA5}">
                      <a16:colId xmlns:a16="http://schemas.microsoft.com/office/drawing/2014/main" val="4102123149"/>
                    </a:ext>
                  </a:extLst>
                </a:gridCol>
                <a:gridCol w="3474720">
                  <a:extLst>
                    <a:ext uri="{9D8B030D-6E8A-4147-A177-3AD203B41FA5}">
                      <a16:colId xmlns:a16="http://schemas.microsoft.com/office/drawing/2014/main" val="2889821093"/>
                    </a:ext>
                  </a:extLst>
                </a:gridCol>
                <a:gridCol w="1005840">
                  <a:extLst>
                    <a:ext uri="{9D8B030D-6E8A-4147-A177-3AD203B41FA5}">
                      <a16:colId xmlns:a16="http://schemas.microsoft.com/office/drawing/2014/main" val="2897510445"/>
                    </a:ext>
                  </a:extLst>
                </a:gridCol>
                <a:gridCol w="1005840">
                  <a:extLst>
                    <a:ext uri="{9D8B030D-6E8A-4147-A177-3AD203B41FA5}">
                      <a16:colId xmlns:a16="http://schemas.microsoft.com/office/drawing/2014/main" val="1633966373"/>
                    </a:ext>
                  </a:extLst>
                </a:gridCol>
                <a:gridCol w="1005840">
                  <a:extLst>
                    <a:ext uri="{9D8B030D-6E8A-4147-A177-3AD203B41FA5}">
                      <a16:colId xmlns:a16="http://schemas.microsoft.com/office/drawing/2014/main" val="1560293679"/>
                    </a:ext>
                  </a:extLst>
                </a:gridCol>
              </a:tblGrid>
              <a:tr h="322986">
                <a:tc>
                  <a:txBody>
                    <a:bodyPr/>
                    <a:lstStyle/>
                    <a:p>
                      <a:pPr marL="0" marR="0">
                        <a:lnSpc>
                          <a:spcPct val="107000"/>
                        </a:lnSpc>
                        <a:spcBef>
                          <a:spcPts val="0"/>
                        </a:spcBef>
                        <a:spcAft>
                          <a:spcPts val="0"/>
                        </a:spcAft>
                      </a:pPr>
                      <a:r>
                        <a:rPr lang="en-US" sz="1200" b="1" baseline="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Category</a:t>
                      </a:r>
                      <a:endParaRPr lang="en-US" sz="1200" baseline="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nSpc>
                          <a:spcPct val="107000"/>
                        </a:lnSpc>
                        <a:spcBef>
                          <a:spcPts val="0"/>
                        </a:spcBef>
                        <a:spcAft>
                          <a:spcPts val="0"/>
                        </a:spcAft>
                      </a:pPr>
                      <a:r>
                        <a:rPr lang="en-US" sz="1200" b="1" baseline="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Category Members (examples)</a:t>
                      </a:r>
                      <a:endParaRPr lang="en-US" sz="1200" baseline="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lnSpc>
                          <a:spcPct val="107000"/>
                        </a:lnSpc>
                        <a:spcBef>
                          <a:spcPts val="0"/>
                        </a:spcBef>
                        <a:spcAft>
                          <a:spcPts val="0"/>
                        </a:spcAft>
                      </a:pPr>
                      <a:r>
                        <a:rPr lang="en-US" sz="1200" b="1" dirty="0" smtClean="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Count</a:t>
                      </a:r>
                      <a:endParaRPr lang="en-US" sz="12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200" b="1" dirty="0" smtClean="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Salary (millions)</a:t>
                      </a:r>
                      <a:endParaRPr lang="en-US" sz="1200" b="1"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200" b="1" dirty="0" smtClean="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Composite</a:t>
                      </a:r>
                      <a:r>
                        <a:rPr lang="en-US" sz="1200" b="1" baseline="0" dirty="0" smtClean="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 Rate</a:t>
                      </a:r>
                      <a:endParaRPr lang="en-US" sz="1200" b="1"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1"/>
                    </a:solidFill>
                  </a:tcPr>
                </a:tc>
                <a:extLst>
                  <a:ext uri="{0D108BD9-81ED-4DB2-BD59-A6C34878D82A}">
                    <a16:rowId xmlns:a16="http://schemas.microsoft.com/office/drawing/2014/main" val="3493642680"/>
                  </a:ext>
                </a:extLst>
              </a:tr>
              <a:tr h="448279">
                <a:tc>
                  <a:txBody>
                    <a:bodyPr/>
                    <a:lstStyle/>
                    <a:p>
                      <a:pPr marL="0" marR="0">
                        <a:lnSpc>
                          <a:spcPct val="107000"/>
                        </a:lnSpc>
                        <a:spcBef>
                          <a:spcPts val="0"/>
                        </a:spcBef>
                        <a:spcAft>
                          <a:spcPts val="0"/>
                        </a:spcAft>
                      </a:pPr>
                      <a:r>
                        <a:rPr lang="en-US" sz="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Faculty 1</a:t>
                      </a:r>
                      <a:endParaRPr lang="en-US"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285750" marR="0" indent="-173038">
                        <a:lnSpc>
                          <a:spcPct val="107000"/>
                        </a:lnSpc>
                        <a:spcBef>
                          <a:spcPts val="0"/>
                        </a:spcBef>
                        <a:spcAft>
                          <a:spcPts val="0"/>
                        </a:spcAft>
                        <a:buFont typeface="Arial" panose="020B0604020202020204" pitchFamily="34" charset="0"/>
                        <a:buChar char="•"/>
                      </a:pPr>
                      <a:r>
                        <a:rPr lang="en-US" sz="1200" dirty="0" smtClean="0">
                          <a:solidFill>
                            <a:schemeClr val="tx2"/>
                          </a:solidFill>
                          <a:effectLst/>
                          <a:latin typeface="Arial" panose="020B0604020202020204" pitchFamily="34" charset="0"/>
                          <a:ea typeface="Times New Roman" panose="02020603050405020304" pitchFamily="18" charset="0"/>
                          <a:cs typeface="Arial" panose="020B0604020202020204" pitchFamily="34" charset="0"/>
                        </a:rPr>
                        <a:t>Ladder Rank – Associate and Full</a:t>
                      </a:r>
                      <a:endParaRPr lang="en-US"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285750" marR="0" indent="-173038">
                        <a:lnSpc>
                          <a:spcPct val="107000"/>
                        </a:lnSpc>
                        <a:spcBef>
                          <a:spcPts val="0"/>
                        </a:spcBef>
                        <a:spcAft>
                          <a:spcPts val="0"/>
                        </a:spcAft>
                        <a:buFont typeface="Arial" panose="020B0604020202020204" pitchFamily="34" charset="0"/>
                        <a:buChar char="•"/>
                      </a:pPr>
                      <a:r>
                        <a:rPr lang="en-US" sz="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Health Science Clinical </a:t>
                      </a:r>
                      <a:r>
                        <a:rPr lang="en-US" sz="1200" dirty="0" smtClean="0">
                          <a:solidFill>
                            <a:schemeClr val="tx2"/>
                          </a:solidFill>
                          <a:effectLst/>
                          <a:latin typeface="Arial" panose="020B0604020202020204" pitchFamily="34" charset="0"/>
                          <a:ea typeface="Times New Roman" panose="02020603050405020304" pitchFamily="18" charset="0"/>
                          <a:cs typeface="Arial" panose="020B0604020202020204" pitchFamily="34" charset="0"/>
                        </a:rPr>
                        <a:t>Professor</a:t>
                      </a:r>
                    </a:p>
                    <a:p>
                      <a:pPr marL="285750" marR="0" lvl="0" indent="-173038"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kern="1200" dirty="0" smtClean="0">
                          <a:solidFill>
                            <a:schemeClr val="tx2"/>
                          </a:solidFill>
                          <a:effectLst/>
                          <a:latin typeface="Arial" panose="020B0604020202020204" pitchFamily="34" charset="0"/>
                          <a:ea typeface="Times New Roman" panose="02020603050405020304" pitchFamily="18" charset="0"/>
                          <a:cs typeface="Arial" panose="020B0604020202020204" pitchFamily="34" charset="0"/>
                        </a:rPr>
                        <a:t>Professor of Clinical ______</a:t>
                      </a:r>
                      <a:endParaRPr lang="en-US" sz="1200" kern="1200" dirty="0" smtClean="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285750" marR="0" indent="-173038">
                        <a:lnSpc>
                          <a:spcPct val="107000"/>
                        </a:lnSpc>
                        <a:spcBef>
                          <a:spcPts val="0"/>
                        </a:spcBef>
                        <a:spcAft>
                          <a:spcPts val="0"/>
                        </a:spcAft>
                        <a:buFont typeface="Arial" panose="020B0604020202020204" pitchFamily="34" charset="0"/>
                        <a:buChar char="•"/>
                      </a:pPr>
                      <a:r>
                        <a:rPr lang="en-US" sz="1200" dirty="0" smtClean="0">
                          <a:solidFill>
                            <a:schemeClr val="tx2"/>
                          </a:solidFill>
                          <a:effectLst/>
                          <a:latin typeface="Arial" panose="020B0604020202020204" pitchFamily="34" charset="0"/>
                          <a:ea typeface="Times New Roman" panose="02020603050405020304" pitchFamily="18" charset="0"/>
                          <a:cs typeface="Arial" panose="020B0604020202020204" pitchFamily="34" charset="0"/>
                        </a:rPr>
                        <a:t>Professor </a:t>
                      </a:r>
                      <a:r>
                        <a:rPr lang="en-US" sz="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in Residence </a:t>
                      </a:r>
                      <a:endParaRPr lang="en-US"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200" b="0" i="0" u="none" strike="noStrike" dirty="0" smtClean="0">
                          <a:solidFill>
                            <a:schemeClr val="tx2"/>
                          </a:solidFill>
                          <a:effectLst/>
                          <a:latin typeface="Arial" panose="020B0604020202020204" pitchFamily="34" charset="0"/>
                          <a:cs typeface="Arial" panose="020B0604020202020204" pitchFamily="34" charset="0"/>
                        </a:rPr>
                        <a:t>2,507</a:t>
                      </a:r>
                      <a:endParaRPr lang="en-US" sz="1200" b="0" i="0" u="none" strike="noStrike" dirty="0">
                        <a:solidFill>
                          <a:schemeClr val="tx2"/>
                        </a:solidFill>
                        <a:effectLst/>
                        <a:latin typeface="Arial" panose="020B0604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smtClean="0">
                          <a:solidFill>
                            <a:schemeClr val="tx2"/>
                          </a:solidFill>
                          <a:effectLst/>
                          <a:latin typeface="Arial" panose="020B0604020202020204" pitchFamily="34" charset="0"/>
                          <a:cs typeface="Arial" panose="020B0604020202020204" pitchFamily="34" charset="0"/>
                        </a:rPr>
                        <a:t>$576.1</a:t>
                      </a:r>
                      <a:endParaRPr lang="en-US" sz="1200" b="0" i="0" u="none" strike="noStrike" dirty="0">
                        <a:solidFill>
                          <a:schemeClr val="tx2"/>
                        </a:solidFill>
                        <a:effectLst/>
                        <a:latin typeface="Arial" panose="020B0604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latinLnBrk="0" hangingPunct="1">
                        <a:lnSpc>
                          <a:spcPct val="107000"/>
                        </a:lnSpc>
                        <a:spcBef>
                          <a:spcPts val="0"/>
                        </a:spcBef>
                        <a:spcAft>
                          <a:spcPts val="0"/>
                        </a:spcAft>
                      </a:pPr>
                      <a:r>
                        <a:rPr lang="en-US" sz="1200" kern="1200" dirty="0" smtClean="0">
                          <a:solidFill>
                            <a:schemeClr val="tx2"/>
                          </a:solidFill>
                          <a:effectLst/>
                          <a:latin typeface="Arial" panose="020B0604020202020204" pitchFamily="34" charset="0"/>
                          <a:ea typeface="Calibri" panose="020F0502020204030204" pitchFamily="34" charset="0"/>
                          <a:cs typeface="Arial" panose="020B0604020202020204" pitchFamily="34" charset="0"/>
                        </a:rPr>
                        <a:t>24.5%</a:t>
                      </a:r>
                      <a:endParaRPr lang="en-US" sz="1200" kern="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9000738"/>
                  </a:ext>
                </a:extLst>
              </a:tr>
              <a:tr h="235835">
                <a:tc>
                  <a:txBody>
                    <a:bodyPr/>
                    <a:lstStyle/>
                    <a:p>
                      <a:pPr marL="0" marR="0">
                        <a:lnSpc>
                          <a:spcPct val="107000"/>
                        </a:lnSpc>
                        <a:spcBef>
                          <a:spcPts val="0"/>
                        </a:spcBef>
                        <a:spcAft>
                          <a:spcPts val="0"/>
                        </a:spcAft>
                      </a:pPr>
                      <a:r>
                        <a:rPr lang="en-US" sz="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Faculty 2</a:t>
                      </a:r>
                      <a:endParaRPr lang="en-US"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285750" marR="0" indent="-173038">
                        <a:lnSpc>
                          <a:spcPct val="107000"/>
                        </a:lnSpc>
                        <a:spcBef>
                          <a:spcPts val="0"/>
                        </a:spcBef>
                        <a:spcAft>
                          <a:spcPts val="0"/>
                        </a:spcAft>
                        <a:buFont typeface="Arial" panose="020B0604020202020204" pitchFamily="34" charset="0"/>
                        <a:buChar char="•"/>
                      </a:pPr>
                      <a:r>
                        <a:rPr lang="en-US" sz="1200" dirty="0" smtClean="0">
                          <a:solidFill>
                            <a:schemeClr val="tx2"/>
                          </a:solidFill>
                          <a:effectLst/>
                          <a:latin typeface="Arial" panose="020B0604020202020204" pitchFamily="34" charset="0"/>
                          <a:ea typeface="Times New Roman" panose="02020603050405020304" pitchFamily="18" charset="0"/>
                          <a:cs typeface="Arial" panose="020B0604020202020204" pitchFamily="34" charset="0"/>
                        </a:rPr>
                        <a:t>Non Ladder Rank – Assistant</a:t>
                      </a:r>
                      <a:endParaRPr lang="en-US"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285750" marR="0" indent="-173038">
                        <a:lnSpc>
                          <a:spcPct val="107000"/>
                        </a:lnSpc>
                        <a:spcBef>
                          <a:spcPts val="0"/>
                        </a:spcBef>
                        <a:spcAft>
                          <a:spcPts val="0"/>
                        </a:spcAft>
                        <a:buFont typeface="Arial" panose="020B0604020202020204" pitchFamily="34" charset="0"/>
                        <a:buChar char="•"/>
                      </a:pPr>
                      <a:r>
                        <a:rPr lang="en-US" sz="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Adjunct Professor</a:t>
                      </a:r>
                      <a:endParaRPr lang="en-US"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285750" marR="0" indent="-173038">
                        <a:lnSpc>
                          <a:spcPct val="107000"/>
                        </a:lnSpc>
                        <a:spcBef>
                          <a:spcPts val="0"/>
                        </a:spcBef>
                        <a:spcAft>
                          <a:spcPts val="0"/>
                        </a:spcAft>
                        <a:buFont typeface="Arial" panose="020B0604020202020204" pitchFamily="34" charset="0"/>
                        <a:buChar char="•"/>
                      </a:pPr>
                      <a:r>
                        <a:rPr lang="en-US" sz="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Visiting Professor</a:t>
                      </a:r>
                      <a:endParaRPr lang="en-US"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200" b="0" i="0" u="none" strike="noStrike" dirty="0" smtClean="0">
                          <a:solidFill>
                            <a:schemeClr val="tx2"/>
                          </a:solidFill>
                          <a:effectLst/>
                          <a:latin typeface="Arial" panose="020B0604020202020204" pitchFamily="34" charset="0"/>
                          <a:cs typeface="Arial" panose="020B0604020202020204" pitchFamily="34" charset="0"/>
                        </a:rPr>
                        <a:t>516</a:t>
                      </a:r>
                      <a:endParaRPr lang="en-US" sz="1200" b="0" i="0" u="none" strike="noStrike" dirty="0">
                        <a:solidFill>
                          <a:schemeClr val="tx2"/>
                        </a:solidFill>
                        <a:effectLst/>
                        <a:latin typeface="Arial" panose="020B0604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smtClean="0">
                          <a:solidFill>
                            <a:schemeClr val="tx2"/>
                          </a:solidFill>
                          <a:effectLst/>
                          <a:latin typeface="Arial" panose="020B0604020202020204" pitchFamily="34" charset="0"/>
                          <a:cs typeface="Arial" panose="020B0604020202020204" pitchFamily="34" charset="0"/>
                        </a:rPr>
                        <a:t>56.3 </a:t>
                      </a:r>
                      <a:endParaRPr lang="en-US" sz="1200" b="0" i="0" u="none" strike="noStrike" dirty="0">
                        <a:solidFill>
                          <a:schemeClr val="tx2"/>
                        </a:solidFill>
                        <a:effectLst/>
                        <a:latin typeface="Arial" panose="020B0604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latinLnBrk="0" hangingPunct="1">
                        <a:lnSpc>
                          <a:spcPct val="107000"/>
                        </a:lnSpc>
                        <a:spcBef>
                          <a:spcPts val="0"/>
                        </a:spcBef>
                        <a:spcAft>
                          <a:spcPts val="0"/>
                        </a:spcAft>
                      </a:pPr>
                      <a:r>
                        <a:rPr lang="en-US" sz="1200" kern="1200" dirty="0" smtClean="0">
                          <a:solidFill>
                            <a:schemeClr val="tx2"/>
                          </a:solidFill>
                          <a:effectLst/>
                          <a:latin typeface="Arial" panose="020B0604020202020204" pitchFamily="34" charset="0"/>
                          <a:ea typeface="Calibri" panose="020F0502020204030204" pitchFamily="34" charset="0"/>
                          <a:cs typeface="Arial" panose="020B0604020202020204" pitchFamily="34" charset="0"/>
                        </a:rPr>
                        <a:t>34.7%</a:t>
                      </a:r>
                      <a:endParaRPr lang="en-US" sz="1200" kern="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3500161"/>
                  </a:ext>
                </a:extLst>
              </a:tr>
              <a:tr h="314446">
                <a:tc>
                  <a:txBody>
                    <a:bodyPr/>
                    <a:lstStyle/>
                    <a:p>
                      <a:pPr marL="0" marR="0">
                        <a:lnSpc>
                          <a:spcPct val="107000"/>
                        </a:lnSpc>
                        <a:spcBef>
                          <a:spcPts val="0"/>
                        </a:spcBef>
                        <a:spcAft>
                          <a:spcPts val="0"/>
                        </a:spcAft>
                      </a:pPr>
                      <a:r>
                        <a:rPr lang="en-US" sz="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Management and Professional Specialties</a:t>
                      </a:r>
                      <a:endParaRPr lang="en-US"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285750" marR="0" indent="-173038">
                        <a:lnSpc>
                          <a:spcPct val="107000"/>
                        </a:lnSpc>
                        <a:spcBef>
                          <a:spcPts val="0"/>
                        </a:spcBef>
                        <a:spcAft>
                          <a:spcPts val="0"/>
                        </a:spcAft>
                        <a:buFont typeface="Arial" panose="020B0604020202020204" pitchFamily="34" charset="0"/>
                        <a:buChar char="•"/>
                      </a:pPr>
                      <a:r>
                        <a:rPr lang="en-US" sz="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Managers </a:t>
                      </a:r>
                      <a:endParaRPr lang="en-US"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285750" marR="0" indent="-173038">
                        <a:lnSpc>
                          <a:spcPct val="107000"/>
                        </a:lnSpc>
                        <a:spcBef>
                          <a:spcPts val="0"/>
                        </a:spcBef>
                        <a:spcAft>
                          <a:spcPts val="0"/>
                        </a:spcAft>
                        <a:buFont typeface="Arial" panose="020B0604020202020204" pitchFamily="34" charset="0"/>
                        <a:buChar char="•"/>
                      </a:pPr>
                      <a:r>
                        <a:rPr lang="en-US" sz="1200" dirty="0" smtClean="0">
                          <a:solidFill>
                            <a:schemeClr val="tx2"/>
                          </a:solidFill>
                          <a:effectLst/>
                          <a:latin typeface="Arial" panose="020B0604020202020204" pitchFamily="34" charset="0"/>
                          <a:ea typeface="Times New Roman" panose="02020603050405020304" pitchFamily="18" charset="0"/>
                          <a:cs typeface="Arial" panose="020B0604020202020204" pitchFamily="34" charset="0"/>
                        </a:rPr>
                        <a:t>Pharmacists, Physicians,</a:t>
                      </a:r>
                      <a:r>
                        <a:rPr lang="en-US" sz="1200" baseline="0" dirty="0" smtClean="0">
                          <a:solidFill>
                            <a:schemeClr val="tx2"/>
                          </a:solidFill>
                          <a:effectLst/>
                          <a:latin typeface="Arial" panose="020B0604020202020204" pitchFamily="34" charset="0"/>
                          <a:ea typeface="Times New Roman" panose="02020603050405020304" pitchFamily="18" charset="0"/>
                          <a:cs typeface="Arial" panose="020B0604020202020204" pitchFamily="34" charset="0"/>
                        </a:rPr>
                        <a:t> Dentists</a:t>
                      </a:r>
                      <a:r>
                        <a:rPr lang="en-US" sz="1200" dirty="0" smtClean="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285750" marR="0" indent="-173038">
                        <a:lnSpc>
                          <a:spcPct val="107000"/>
                        </a:lnSpc>
                        <a:spcBef>
                          <a:spcPts val="0"/>
                        </a:spcBef>
                        <a:spcAft>
                          <a:spcPts val="0"/>
                        </a:spcAft>
                        <a:buFont typeface="Arial" panose="020B0604020202020204" pitchFamily="34" charset="0"/>
                        <a:buChar char="•"/>
                      </a:pPr>
                      <a:r>
                        <a:rPr lang="en-US" sz="1200" baseline="0" dirty="0" smtClean="0">
                          <a:solidFill>
                            <a:schemeClr val="tx2"/>
                          </a:solidFill>
                          <a:effectLst/>
                          <a:latin typeface="Arial" panose="020B0604020202020204" pitchFamily="34" charset="0"/>
                          <a:ea typeface="Times New Roman" panose="02020603050405020304" pitchFamily="18" charset="0"/>
                          <a:cs typeface="Arial" panose="020B0604020202020204" pitchFamily="34" charset="0"/>
                        </a:rPr>
                        <a:t>Nursing Services, Police Services</a:t>
                      </a:r>
                      <a:r>
                        <a:rPr lang="en-US" sz="1200" dirty="0" smtClean="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200" b="0" i="0" u="none" strike="noStrike" dirty="0" smtClean="0">
                          <a:solidFill>
                            <a:schemeClr val="tx2"/>
                          </a:solidFill>
                          <a:effectLst/>
                          <a:latin typeface="Arial" panose="020B0604020202020204" pitchFamily="34" charset="0"/>
                          <a:cs typeface="Arial" panose="020B0604020202020204" pitchFamily="34" charset="0"/>
                        </a:rPr>
                        <a:t>5,409</a:t>
                      </a:r>
                      <a:endParaRPr lang="en-US" sz="1200" b="0" i="0" u="none" strike="noStrike" dirty="0">
                        <a:solidFill>
                          <a:schemeClr val="tx2"/>
                        </a:solidFill>
                        <a:effectLst/>
                        <a:latin typeface="Arial" panose="020B0604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smtClean="0">
                          <a:solidFill>
                            <a:schemeClr val="tx2"/>
                          </a:solidFill>
                          <a:effectLst/>
                          <a:latin typeface="Arial" panose="020B0604020202020204" pitchFamily="34" charset="0"/>
                          <a:cs typeface="Arial" panose="020B0604020202020204" pitchFamily="34" charset="0"/>
                        </a:rPr>
                        <a:t>135.8 </a:t>
                      </a:r>
                      <a:endParaRPr lang="en-US" sz="1200" b="0" i="0" u="none" strike="noStrike" dirty="0">
                        <a:solidFill>
                          <a:schemeClr val="tx2"/>
                        </a:solidFill>
                        <a:effectLst/>
                        <a:latin typeface="Arial" panose="020B0604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latinLnBrk="0" hangingPunct="1">
                        <a:lnSpc>
                          <a:spcPct val="107000"/>
                        </a:lnSpc>
                        <a:spcBef>
                          <a:spcPts val="0"/>
                        </a:spcBef>
                        <a:spcAft>
                          <a:spcPts val="0"/>
                        </a:spcAft>
                      </a:pPr>
                      <a:r>
                        <a:rPr lang="en-US" sz="1200" kern="1200" dirty="0" smtClean="0">
                          <a:solidFill>
                            <a:schemeClr val="tx2"/>
                          </a:solidFill>
                          <a:effectLst/>
                          <a:latin typeface="Arial" panose="020B0604020202020204" pitchFamily="34" charset="0"/>
                          <a:ea typeface="Calibri" panose="020F0502020204030204" pitchFamily="34" charset="0"/>
                          <a:cs typeface="Arial" panose="020B0604020202020204" pitchFamily="34" charset="0"/>
                        </a:rPr>
                        <a:t>36.4%</a:t>
                      </a:r>
                      <a:endParaRPr lang="en-US" sz="1200" kern="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8165440"/>
                  </a:ext>
                </a:extLst>
              </a:tr>
              <a:tr h="0">
                <a:tc>
                  <a:txBody>
                    <a:bodyPr/>
                    <a:lstStyle/>
                    <a:p>
                      <a:pPr marL="0" marR="0">
                        <a:lnSpc>
                          <a:spcPct val="107000"/>
                        </a:lnSpc>
                        <a:spcBef>
                          <a:spcPts val="0"/>
                        </a:spcBef>
                        <a:spcAft>
                          <a:spcPts val="0"/>
                        </a:spcAft>
                      </a:pPr>
                      <a:r>
                        <a:rPr lang="en-US" sz="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Other Academics and Staff</a:t>
                      </a:r>
                      <a:endParaRPr lang="en-US"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285750" marR="0" indent="-173038">
                        <a:lnSpc>
                          <a:spcPct val="107000"/>
                        </a:lnSpc>
                        <a:spcBef>
                          <a:spcPts val="0"/>
                        </a:spcBef>
                        <a:spcAft>
                          <a:spcPts val="0"/>
                        </a:spcAft>
                        <a:buFont typeface="Arial" panose="020B0604020202020204" pitchFamily="34" charset="0"/>
                        <a:buChar char="•"/>
                      </a:pPr>
                      <a:r>
                        <a:rPr lang="en-US" sz="1200" dirty="0" smtClean="0">
                          <a:solidFill>
                            <a:schemeClr val="tx2"/>
                          </a:solidFill>
                          <a:effectLst/>
                          <a:latin typeface="Arial" panose="020B0604020202020204" pitchFamily="34" charset="0"/>
                          <a:ea typeface="Times New Roman" panose="02020603050405020304" pitchFamily="18" charset="0"/>
                          <a:cs typeface="Arial" panose="020B0604020202020204" pitchFamily="34" charset="0"/>
                        </a:rPr>
                        <a:t>Specialists, </a:t>
                      </a:r>
                      <a:r>
                        <a:rPr lang="en-US" sz="1200" dirty="0" smtClean="0">
                          <a:solidFill>
                            <a:schemeClr val="tx2"/>
                          </a:solidFill>
                          <a:effectLst/>
                          <a:latin typeface="Arial" panose="020B0604020202020204" pitchFamily="34" charset="0"/>
                          <a:ea typeface="Calibri" panose="020F0502020204030204" pitchFamily="34" charset="0"/>
                          <a:cs typeface="Arial" panose="020B0604020202020204" pitchFamily="34" charset="0"/>
                        </a:rPr>
                        <a:t>Administrative,</a:t>
                      </a:r>
                      <a:r>
                        <a:rPr lang="en-US" sz="1200" baseline="0" dirty="0" smtClean="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en-US" sz="1200" dirty="0" smtClean="0">
                          <a:solidFill>
                            <a:schemeClr val="tx2"/>
                          </a:solidFill>
                          <a:effectLst/>
                          <a:latin typeface="Arial" panose="020B0604020202020204" pitchFamily="34" charset="0"/>
                          <a:ea typeface="Calibri" panose="020F0502020204030204" pitchFamily="34" charset="0"/>
                          <a:cs typeface="Arial" panose="020B0604020202020204" pitchFamily="34" charset="0"/>
                        </a:rPr>
                        <a:t>Budget, and Personnel</a:t>
                      </a:r>
                      <a:r>
                        <a:rPr lang="en-US" sz="1200" baseline="0" dirty="0" smtClean="0">
                          <a:solidFill>
                            <a:schemeClr val="tx2"/>
                          </a:solidFill>
                          <a:effectLst/>
                          <a:latin typeface="Arial" panose="020B0604020202020204" pitchFamily="34" charset="0"/>
                          <a:ea typeface="Calibri" panose="020F0502020204030204" pitchFamily="34" charset="0"/>
                          <a:cs typeface="Arial" panose="020B0604020202020204" pitchFamily="34" charset="0"/>
                        </a:rPr>
                        <a:t> Analysts, Computer Programmers</a:t>
                      </a:r>
                    </a:p>
                    <a:p>
                      <a:pPr marL="285750" marR="0" indent="-173038">
                        <a:lnSpc>
                          <a:spcPct val="107000"/>
                        </a:lnSpc>
                        <a:spcBef>
                          <a:spcPts val="0"/>
                        </a:spcBef>
                        <a:spcAft>
                          <a:spcPts val="0"/>
                        </a:spcAft>
                        <a:buFont typeface="Arial" panose="020B0604020202020204" pitchFamily="34" charset="0"/>
                        <a:buChar char="•"/>
                      </a:pPr>
                      <a:r>
                        <a:rPr lang="en-US" sz="1200" dirty="0" smtClean="0">
                          <a:solidFill>
                            <a:schemeClr val="tx2"/>
                          </a:solidFill>
                          <a:effectLst/>
                          <a:latin typeface="Arial" panose="020B0604020202020204" pitchFamily="34" charset="0"/>
                          <a:ea typeface="Times New Roman" panose="02020603050405020304" pitchFamily="18" charset="0"/>
                          <a:cs typeface="Arial" panose="020B0604020202020204" pitchFamily="34" charset="0"/>
                        </a:rPr>
                        <a:t>Animal Care Technicians, Laboratory and Allied Services </a:t>
                      </a:r>
                      <a:endParaRPr lang="en-US" sz="1200" dirty="0" smtClean="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285750" marR="0" indent="-173038">
                        <a:lnSpc>
                          <a:spcPct val="107000"/>
                        </a:lnSpc>
                        <a:spcBef>
                          <a:spcPts val="0"/>
                        </a:spcBef>
                        <a:spcAft>
                          <a:spcPts val="0"/>
                        </a:spcAft>
                        <a:buFont typeface="Arial" panose="020B0604020202020204" pitchFamily="34" charset="0"/>
                        <a:buChar char="•"/>
                      </a:pPr>
                      <a:r>
                        <a:rPr lang="en-US" sz="1200" dirty="0" smtClean="0">
                          <a:solidFill>
                            <a:schemeClr val="tx2"/>
                          </a:solidFill>
                          <a:effectLst/>
                          <a:latin typeface="Arial" panose="020B0604020202020204" pitchFamily="34" charset="0"/>
                          <a:ea typeface="Times New Roman" panose="02020603050405020304" pitchFamily="18" charset="0"/>
                          <a:cs typeface="Arial" panose="020B0604020202020204" pitchFamily="34" charset="0"/>
                        </a:rPr>
                        <a:t>Custodial Services,</a:t>
                      </a:r>
                      <a:r>
                        <a:rPr lang="en-US" sz="1200" baseline="0" dirty="0" smtClean="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en-US" sz="1200" dirty="0" smtClean="0">
                          <a:solidFill>
                            <a:schemeClr val="tx2"/>
                          </a:solidFill>
                          <a:effectLst/>
                          <a:latin typeface="Arial" panose="020B0604020202020204" pitchFamily="34" charset="0"/>
                          <a:ea typeface="Times New Roman" panose="02020603050405020304" pitchFamily="18" charset="0"/>
                          <a:cs typeface="Arial" panose="020B0604020202020204" pitchFamily="34" charset="0"/>
                        </a:rPr>
                        <a:t>Parking and Guard Services</a:t>
                      </a:r>
                      <a:endParaRPr lang="en-US" sz="1200" dirty="0" smtClean="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200" b="0" i="0" u="none" strike="noStrike" dirty="0" smtClean="0">
                          <a:solidFill>
                            <a:schemeClr val="tx2"/>
                          </a:solidFill>
                          <a:effectLst/>
                          <a:latin typeface="Arial" panose="020B0604020202020204" pitchFamily="34" charset="0"/>
                          <a:cs typeface="Arial" panose="020B0604020202020204" pitchFamily="34" charset="0"/>
                        </a:rPr>
                        <a:t>14,715</a:t>
                      </a:r>
                      <a:endParaRPr lang="en-US" sz="1200" b="0" i="0" u="none" strike="noStrike" dirty="0">
                        <a:solidFill>
                          <a:schemeClr val="tx2"/>
                        </a:solidFill>
                        <a:effectLst/>
                        <a:latin typeface="Arial" panose="020B0604020202020204" pitchFamily="34" charset="0"/>
                        <a:cs typeface="Arial" panose="020B0604020202020204" pitchFamily="34" charset="0"/>
                      </a:endParaRPr>
                    </a:p>
                  </a:txBody>
                  <a:tcPr marL="45720" marR="45720" anchor="ctr">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smtClean="0">
                          <a:solidFill>
                            <a:schemeClr val="tx2"/>
                          </a:solidFill>
                          <a:effectLst/>
                          <a:latin typeface="Arial" panose="020B0604020202020204" pitchFamily="34" charset="0"/>
                          <a:cs typeface="Arial" panose="020B0604020202020204" pitchFamily="34" charset="0"/>
                        </a:rPr>
                        <a:t>595.2 </a:t>
                      </a:r>
                      <a:endParaRPr lang="en-US" sz="1200" b="0" i="0" u="none" strike="noStrike" dirty="0">
                        <a:solidFill>
                          <a:schemeClr val="tx2"/>
                        </a:solidFill>
                        <a:effectLst/>
                        <a:latin typeface="Arial" panose="020B0604020202020204" pitchFamily="34" charset="0"/>
                        <a:cs typeface="Arial" panose="020B0604020202020204" pitchFamily="34" charset="0"/>
                      </a:endParaRPr>
                    </a:p>
                  </a:txBody>
                  <a:tcPr marL="45720" marR="45720" anchor="ctr">
                    <a:lnL w="12700" cmpd="sng">
                      <a:noFill/>
                      <a:prstDash val="soli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latinLnBrk="0" hangingPunct="1">
                        <a:lnSpc>
                          <a:spcPct val="107000"/>
                        </a:lnSpc>
                        <a:spcBef>
                          <a:spcPts val="0"/>
                        </a:spcBef>
                        <a:spcAft>
                          <a:spcPts val="0"/>
                        </a:spcAft>
                      </a:pPr>
                      <a:r>
                        <a:rPr lang="en-US" sz="1200" kern="1200" dirty="0" smtClean="0">
                          <a:solidFill>
                            <a:schemeClr val="tx2"/>
                          </a:solidFill>
                          <a:effectLst/>
                          <a:latin typeface="Arial" panose="020B0604020202020204" pitchFamily="34" charset="0"/>
                          <a:ea typeface="Calibri" panose="020F0502020204030204" pitchFamily="34" charset="0"/>
                          <a:cs typeface="Arial" panose="020B0604020202020204" pitchFamily="34" charset="0"/>
                        </a:rPr>
                        <a:t>45.3%</a:t>
                      </a:r>
                      <a:endParaRPr lang="en-US" sz="1200" kern="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mpd="sng">
                      <a:noFill/>
                      <a:prstDash val="soli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3247898"/>
                  </a:ext>
                </a:extLst>
              </a:tr>
              <a:tr h="0">
                <a:tc>
                  <a:txBody>
                    <a:bodyPr/>
                    <a:lstStyle/>
                    <a:p>
                      <a:pPr marL="0" marR="0">
                        <a:lnSpc>
                          <a:spcPct val="107000"/>
                        </a:lnSpc>
                        <a:spcBef>
                          <a:spcPts val="0"/>
                        </a:spcBef>
                        <a:spcAft>
                          <a:spcPts val="0"/>
                        </a:spcAft>
                      </a:pPr>
                      <a:r>
                        <a:rPr lang="en-US" sz="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Postdoctoral Fellows</a:t>
                      </a:r>
                      <a:endParaRPr lang="en-US"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285750" marR="0" indent="-173038">
                        <a:lnSpc>
                          <a:spcPct val="107000"/>
                        </a:lnSpc>
                        <a:spcBef>
                          <a:spcPts val="0"/>
                        </a:spcBef>
                        <a:spcAft>
                          <a:spcPts val="0"/>
                        </a:spcAft>
                        <a:buFont typeface="Arial" panose="020B0604020202020204" pitchFamily="34" charset="0"/>
                        <a:buChar char="•"/>
                      </a:pPr>
                      <a:r>
                        <a:rPr lang="en-US" sz="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Postdoctoral Fellows</a:t>
                      </a:r>
                      <a:endParaRPr lang="en-US"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200" b="0" i="0" u="none" strike="noStrike" dirty="0" smtClean="0">
                          <a:solidFill>
                            <a:schemeClr val="tx2"/>
                          </a:solidFill>
                          <a:effectLst/>
                          <a:latin typeface="Arial" panose="020B0604020202020204" pitchFamily="34" charset="0"/>
                          <a:cs typeface="Arial" panose="020B0604020202020204" pitchFamily="34" charset="0"/>
                        </a:rPr>
                        <a:t>2,015</a:t>
                      </a:r>
                      <a:endParaRPr lang="en-US" sz="1200" b="0" i="0" u="none" strike="noStrike" dirty="0">
                        <a:solidFill>
                          <a:schemeClr val="tx2"/>
                        </a:solidFill>
                        <a:effectLst/>
                        <a:latin typeface="Arial" panose="020B0604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smtClean="0">
                          <a:solidFill>
                            <a:schemeClr val="tx2"/>
                          </a:solidFill>
                          <a:effectLst/>
                          <a:latin typeface="Arial" panose="020B0604020202020204" pitchFamily="34" charset="0"/>
                          <a:cs typeface="Arial" panose="020B0604020202020204" pitchFamily="34" charset="0"/>
                        </a:rPr>
                        <a:t>60.8 </a:t>
                      </a:r>
                      <a:endParaRPr lang="en-US" sz="1200" b="0" i="0" u="none" strike="noStrike" dirty="0">
                        <a:solidFill>
                          <a:schemeClr val="tx2"/>
                        </a:solidFill>
                        <a:effectLst/>
                        <a:latin typeface="Arial" panose="020B0604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2"/>
                          </a:solidFill>
                          <a:effectLst/>
                          <a:latin typeface="Arial" panose="020B0604020202020204" pitchFamily="34" charset="0"/>
                          <a:ea typeface="Calibri" panose="020F0502020204030204" pitchFamily="34" charset="0"/>
                          <a:cs typeface="Arial" panose="020B0604020202020204" pitchFamily="34" charset="0"/>
                        </a:rPr>
                        <a:t>20.4%</a:t>
                      </a:r>
                    </a:p>
                  </a:txBody>
                  <a:tcP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5792609"/>
                  </a:ext>
                </a:extLst>
              </a:tr>
              <a:tr h="235835">
                <a:tc>
                  <a:txBody>
                    <a:bodyPr/>
                    <a:lstStyle/>
                    <a:p>
                      <a:pPr marL="0" marR="0">
                        <a:lnSpc>
                          <a:spcPct val="107000"/>
                        </a:lnSpc>
                        <a:spcBef>
                          <a:spcPts val="0"/>
                        </a:spcBef>
                        <a:spcAft>
                          <a:spcPts val="0"/>
                        </a:spcAft>
                      </a:pPr>
                      <a:r>
                        <a:rPr lang="en-US" sz="1200" dirty="0" smtClean="0">
                          <a:solidFill>
                            <a:schemeClr val="tx2"/>
                          </a:solidFill>
                          <a:effectLst/>
                          <a:latin typeface="Arial" panose="020B0604020202020204" pitchFamily="34" charset="0"/>
                          <a:ea typeface="Times New Roman" panose="02020603050405020304" pitchFamily="18" charset="0"/>
                          <a:cs typeface="Arial" panose="020B0604020202020204" pitchFamily="34" charset="0"/>
                        </a:rPr>
                        <a:t>Partial/Minimum/ Students</a:t>
                      </a:r>
                      <a:endParaRPr lang="en-US"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285750" marR="0" indent="-173038">
                        <a:lnSpc>
                          <a:spcPct val="107000"/>
                        </a:lnSpc>
                        <a:spcBef>
                          <a:spcPts val="0"/>
                        </a:spcBef>
                        <a:spcAft>
                          <a:spcPts val="0"/>
                        </a:spcAft>
                        <a:buFont typeface="Arial" panose="020B0604020202020204" pitchFamily="34" charset="0"/>
                        <a:buChar char="•"/>
                      </a:pPr>
                      <a:r>
                        <a:rPr lang="en-US" sz="1200" dirty="0" smtClean="0">
                          <a:solidFill>
                            <a:schemeClr val="tx2"/>
                          </a:solidFill>
                          <a:effectLst/>
                          <a:latin typeface="Arial" panose="020B0604020202020204" pitchFamily="34" charset="0"/>
                          <a:ea typeface="Times New Roman" panose="02020603050405020304" pitchFamily="18" charset="0"/>
                          <a:cs typeface="Arial" panose="020B0604020202020204" pitchFamily="34" charset="0"/>
                        </a:rPr>
                        <a:t>Students and Residents</a:t>
                      </a:r>
                      <a:endParaRPr lang="en-US"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285750" marR="0" indent="-173038">
                        <a:lnSpc>
                          <a:spcPct val="107000"/>
                        </a:lnSpc>
                        <a:spcBef>
                          <a:spcPts val="0"/>
                        </a:spcBef>
                        <a:spcAft>
                          <a:spcPts val="0"/>
                        </a:spcAft>
                        <a:buFont typeface="Arial" panose="020B0604020202020204" pitchFamily="34" charset="0"/>
                        <a:buChar char="•"/>
                      </a:pPr>
                      <a:r>
                        <a:rPr lang="en-US" sz="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All employees with appointments offering partial or minimum benefits</a:t>
                      </a:r>
                      <a:endParaRPr lang="en-US" sz="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200" b="0" i="0" u="none" strike="noStrike" dirty="0" smtClean="0">
                          <a:solidFill>
                            <a:schemeClr val="tx2"/>
                          </a:solidFill>
                          <a:effectLst/>
                          <a:latin typeface="Arial" panose="020B0604020202020204" pitchFamily="34" charset="0"/>
                          <a:cs typeface="Arial" panose="020B0604020202020204" pitchFamily="34" charset="0"/>
                        </a:rPr>
                        <a:t>9,706</a:t>
                      </a:r>
                      <a:endParaRPr lang="en-US" sz="1200" b="0" i="0" u="none" strike="noStrike" dirty="0">
                        <a:solidFill>
                          <a:schemeClr val="tx2"/>
                        </a:solidFill>
                        <a:effectLst/>
                        <a:latin typeface="Arial" panose="020B0604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smtClean="0">
                          <a:solidFill>
                            <a:schemeClr val="tx2"/>
                          </a:solidFill>
                          <a:effectLst/>
                          <a:latin typeface="Arial" panose="020B0604020202020204" pitchFamily="34" charset="0"/>
                          <a:cs typeface="Arial" panose="020B0604020202020204" pitchFamily="34" charset="0"/>
                        </a:rPr>
                        <a:t>180.6</a:t>
                      </a:r>
                      <a:endParaRPr lang="en-US" sz="1200" b="0" i="0" u="none" strike="noStrike" dirty="0">
                        <a:solidFill>
                          <a:schemeClr val="tx2"/>
                        </a:solidFill>
                        <a:effectLst/>
                        <a:latin typeface="Arial" panose="020B0604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latinLnBrk="0" hangingPunct="1">
                        <a:lnSpc>
                          <a:spcPct val="107000"/>
                        </a:lnSpc>
                        <a:spcBef>
                          <a:spcPts val="0"/>
                        </a:spcBef>
                        <a:spcAft>
                          <a:spcPts val="0"/>
                        </a:spcAft>
                      </a:pPr>
                      <a:r>
                        <a:rPr lang="en-US" sz="1200" kern="1200" dirty="0" smtClean="0">
                          <a:solidFill>
                            <a:schemeClr val="tx2"/>
                          </a:solidFill>
                          <a:effectLst/>
                          <a:latin typeface="Arial" panose="020B0604020202020204" pitchFamily="34" charset="0"/>
                          <a:ea typeface="Calibri" panose="020F0502020204030204" pitchFamily="34" charset="0"/>
                          <a:cs typeface="Arial" panose="020B0604020202020204" pitchFamily="34" charset="0"/>
                        </a:rPr>
                        <a:t>5.2%</a:t>
                      </a:r>
                      <a:endParaRPr lang="en-US" sz="1200" kern="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3389952"/>
                  </a:ext>
                </a:extLst>
              </a:tr>
            </a:tbl>
          </a:graphicData>
        </a:graphic>
      </p:graphicFrame>
      <p:sp>
        <p:nvSpPr>
          <p:cNvPr id="9" name="Footer Placeholder 5"/>
          <p:cNvSpPr>
            <a:spLocks noGrp="1"/>
          </p:cNvSpPr>
          <p:nvPr>
            <p:ph type="ftr" sz="quarter" idx="3"/>
          </p:nvPr>
        </p:nvSpPr>
        <p:spPr>
          <a:xfrm>
            <a:off x="729161" y="6470128"/>
            <a:ext cx="7074311" cy="138608"/>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Composite Benefit Rate Review  			      </a:t>
            </a:r>
            <a:r>
              <a:rPr lang="en-US" dirty="0" smtClean="0"/>
              <a:t>November 2019</a:t>
            </a:r>
            <a:endParaRPr lang="en-US" dirty="0"/>
          </a:p>
        </p:txBody>
      </p:sp>
    </p:spTree>
    <p:extLst>
      <p:ext uri="{BB962C8B-B14F-4D97-AF65-F5344CB8AC3E}">
        <p14:creationId xmlns:p14="http://schemas.microsoft.com/office/powerpoint/2010/main" val="293330583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3732" y="438912"/>
            <a:ext cx="8089901" cy="834074"/>
          </a:xfrm>
        </p:spPr>
        <p:txBody>
          <a:bodyPr/>
          <a:lstStyle/>
          <a:p>
            <a:r>
              <a:rPr lang="en-US" sz="2800" dirty="0" smtClean="0"/>
              <a:t>Impacts will vary across control points; the largest shifts occur in the Faculty 1 category (2016-17 data)</a:t>
            </a:r>
            <a:endParaRPr lang="en-US" sz="2800" dirty="0"/>
          </a:p>
        </p:txBody>
      </p:sp>
      <p:sp>
        <p:nvSpPr>
          <p:cNvPr id="8" name="Slide Number Placeholder 5"/>
          <p:cNvSpPr>
            <a:spLocks noGrp="1"/>
          </p:cNvSpPr>
          <p:nvPr>
            <p:ph type="sldNum" sz="quarter" idx="4"/>
          </p:nvPr>
        </p:nvSpPr>
        <p:spPr/>
        <p:txBody>
          <a:bodyPr/>
          <a:lstStyle/>
          <a:p>
            <a:fld id="{86D02166-4A80-459B-A251-2D94A30DE6F7}" type="slidenum">
              <a:rPr lang="en-US" smtClean="0"/>
              <a:pPr/>
              <a:t>8</a:t>
            </a:fld>
            <a:endParaRPr lang="en-US" dirty="0"/>
          </a:p>
        </p:txBody>
      </p:sp>
      <p:graphicFrame>
        <p:nvGraphicFramePr>
          <p:cNvPr id="9" name="Table 8"/>
          <p:cNvGraphicFramePr>
            <a:graphicFrameLocks noGrp="1"/>
          </p:cNvGraphicFramePr>
          <p:nvPr>
            <p:extLst/>
          </p:nvPr>
        </p:nvGraphicFramePr>
        <p:xfrm>
          <a:off x="104048" y="1322972"/>
          <a:ext cx="8961120" cy="2674340"/>
        </p:xfrm>
        <a:graphic>
          <a:graphicData uri="http://schemas.openxmlformats.org/drawingml/2006/table">
            <a:tbl>
              <a:tblPr firstRow="1">
                <a:tableStyleId>{7E9639D4-E3E2-4D34-9284-5A2195B3D0D7}</a:tableStyleId>
              </a:tblPr>
              <a:tblGrid>
                <a:gridCol w="822960">
                  <a:extLst>
                    <a:ext uri="{9D8B030D-6E8A-4147-A177-3AD203B41FA5}">
                      <a16:colId xmlns:a16="http://schemas.microsoft.com/office/drawing/2014/main" val="853140864"/>
                    </a:ext>
                  </a:extLst>
                </a:gridCol>
                <a:gridCol w="1005840">
                  <a:extLst>
                    <a:ext uri="{9D8B030D-6E8A-4147-A177-3AD203B41FA5}">
                      <a16:colId xmlns:a16="http://schemas.microsoft.com/office/drawing/2014/main" val="1521295318"/>
                    </a:ext>
                  </a:extLst>
                </a:gridCol>
                <a:gridCol w="1005840">
                  <a:extLst>
                    <a:ext uri="{9D8B030D-6E8A-4147-A177-3AD203B41FA5}">
                      <a16:colId xmlns:a16="http://schemas.microsoft.com/office/drawing/2014/main" val="3694137795"/>
                    </a:ext>
                  </a:extLst>
                </a:gridCol>
                <a:gridCol w="1005840">
                  <a:extLst>
                    <a:ext uri="{9D8B030D-6E8A-4147-A177-3AD203B41FA5}">
                      <a16:colId xmlns:a16="http://schemas.microsoft.com/office/drawing/2014/main" val="2074270372"/>
                    </a:ext>
                  </a:extLst>
                </a:gridCol>
                <a:gridCol w="1097280">
                  <a:extLst>
                    <a:ext uri="{9D8B030D-6E8A-4147-A177-3AD203B41FA5}">
                      <a16:colId xmlns:a16="http://schemas.microsoft.com/office/drawing/2014/main" val="4224241751"/>
                    </a:ext>
                  </a:extLst>
                </a:gridCol>
                <a:gridCol w="1005840">
                  <a:extLst>
                    <a:ext uri="{9D8B030D-6E8A-4147-A177-3AD203B41FA5}">
                      <a16:colId xmlns:a16="http://schemas.microsoft.com/office/drawing/2014/main" val="3576235937"/>
                    </a:ext>
                  </a:extLst>
                </a:gridCol>
                <a:gridCol w="1005840">
                  <a:extLst>
                    <a:ext uri="{9D8B030D-6E8A-4147-A177-3AD203B41FA5}">
                      <a16:colId xmlns:a16="http://schemas.microsoft.com/office/drawing/2014/main" val="4080353229"/>
                    </a:ext>
                  </a:extLst>
                </a:gridCol>
                <a:gridCol w="1005840">
                  <a:extLst>
                    <a:ext uri="{9D8B030D-6E8A-4147-A177-3AD203B41FA5}">
                      <a16:colId xmlns:a16="http://schemas.microsoft.com/office/drawing/2014/main" val="1220975568"/>
                    </a:ext>
                  </a:extLst>
                </a:gridCol>
                <a:gridCol w="1005840">
                  <a:extLst>
                    <a:ext uri="{9D8B030D-6E8A-4147-A177-3AD203B41FA5}">
                      <a16:colId xmlns:a16="http://schemas.microsoft.com/office/drawing/2014/main" val="1796862400"/>
                    </a:ext>
                  </a:extLst>
                </a:gridCol>
              </a:tblGrid>
              <a:tr h="589127">
                <a:tc>
                  <a:txBody>
                    <a:bodyPr/>
                    <a:lstStyle/>
                    <a:p>
                      <a:pPr algn="l" fontAlgn="ctr"/>
                      <a:r>
                        <a:rPr lang="en-US" sz="1400" u="none" strike="noStrike" kern="1200" dirty="0" smtClean="0">
                          <a:effectLst/>
                          <a:latin typeface="Arial" panose="020B0604020202020204" pitchFamily="34" charset="0"/>
                          <a:cs typeface="Arial" panose="020B0604020202020204" pitchFamily="34" charset="0"/>
                        </a:rPr>
                        <a:t>Control Point</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144" marT="9144" marB="9144"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Federal C&amp;G</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9144" marR="9144" marT="9144" marB="9144"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Private C&amp;G</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9144" marR="9144" marT="9144" marB="9144"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State and </a:t>
                      </a:r>
                      <a:endParaRPr lang="en-US" sz="1400" u="none" strike="noStrike" dirty="0" smtClean="0">
                        <a:effectLst/>
                        <a:latin typeface="Arial" panose="020B0604020202020204" pitchFamily="34" charset="0"/>
                        <a:cs typeface="Arial" panose="020B0604020202020204" pitchFamily="34" charset="0"/>
                      </a:endParaRPr>
                    </a:p>
                    <a:p>
                      <a:pPr algn="ctr" fontAlgn="ctr"/>
                      <a:r>
                        <a:rPr lang="en-US" sz="1400" u="none" strike="noStrike" dirty="0" smtClean="0">
                          <a:effectLst/>
                          <a:latin typeface="Arial" panose="020B0604020202020204" pitchFamily="34" charset="0"/>
                          <a:cs typeface="Arial" panose="020B0604020202020204" pitchFamily="34" charset="0"/>
                        </a:rPr>
                        <a:t>Local </a:t>
                      </a:r>
                      <a:r>
                        <a:rPr lang="en-US" sz="1400" u="none" strike="noStrike" dirty="0">
                          <a:effectLst/>
                          <a:latin typeface="Arial" panose="020B0604020202020204" pitchFamily="34" charset="0"/>
                          <a:cs typeface="Arial" panose="020B0604020202020204" pitchFamily="34" charset="0"/>
                        </a:rPr>
                        <a:t>C&amp;G</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9144" marR="9144" marT="9144" marB="9144"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Gifts and Endowment</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9144" marR="9144" marT="9144" marB="9144"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S&amp;S </a:t>
                      </a:r>
                      <a:r>
                        <a:rPr lang="en-US" sz="1400" u="none" strike="noStrike" dirty="0" smtClean="0">
                          <a:effectLst/>
                          <a:latin typeface="Arial" panose="020B0604020202020204" pitchFamily="34" charset="0"/>
                          <a:cs typeface="Arial" panose="020B0604020202020204" pitchFamily="34" charset="0"/>
                        </a:rPr>
                        <a:t>Prof</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9144" marR="9144" marT="9144" marB="9144"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S&amp;S Other</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9144" marR="9144" marT="9144" marB="9144"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u="none" strike="noStrike" kern="1200" dirty="0" smtClean="0">
                          <a:effectLst/>
                          <a:latin typeface="Arial" panose="020B0604020202020204" pitchFamily="34" charset="0"/>
                          <a:cs typeface="Arial" panose="020B0604020202020204" pitchFamily="34" charset="0"/>
                        </a:rPr>
                        <a:t>State/Core</a:t>
                      </a:r>
                    </a:p>
                    <a:p>
                      <a:pPr marL="0" algn="ctr" defTabSz="914400" rtl="0" eaLnBrk="1" fontAlgn="ctr" latinLnBrk="0" hangingPunct="1"/>
                      <a:r>
                        <a:rPr lang="en-US" sz="1400" u="none" strike="noStrike" kern="1200" dirty="0" smtClean="0">
                          <a:effectLst/>
                          <a:latin typeface="Arial" panose="020B0604020202020204" pitchFamily="34" charset="0"/>
                          <a:cs typeface="Arial" panose="020B0604020202020204" pitchFamily="34" charset="0"/>
                        </a:rPr>
                        <a:t> /Tuition</a:t>
                      </a:r>
                      <a:endParaRPr lang="en-US" sz="1400" b="1" i="0" u="none" strike="noStrike" kern="1200" dirty="0" smtClean="0">
                        <a:solidFill>
                          <a:schemeClr val="bg1"/>
                        </a:solidFill>
                        <a:effectLst/>
                        <a:latin typeface="Arial" panose="020B0604020202020204" pitchFamily="34" charset="0"/>
                        <a:ea typeface="+mn-ea"/>
                        <a:cs typeface="Arial" panose="020B0604020202020204" pitchFamily="34" charset="0"/>
                      </a:endParaRPr>
                    </a:p>
                  </a:txBody>
                  <a:tcPr marL="9144" marR="9144" marT="9144" marB="9144"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Total</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9144" marR="9144" marT="9144" marB="9144" anchor="ctr"/>
                </a:tc>
                <a:extLst>
                  <a:ext uri="{0D108BD9-81ED-4DB2-BD59-A6C34878D82A}">
                    <a16:rowId xmlns:a16="http://schemas.microsoft.com/office/drawing/2014/main" val="2491987219"/>
                  </a:ext>
                </a:extLst>
              </a:tr>
              <a:tr h="0">
                <a:tc>
                  <a:txBody>
                    <a:bodyPr/>
                    <a:lstStyle/>
                    <a:p>
                      <a:pPr algn="l" fontAlgn="b"/>
                      <a:r>
                        <a:rPr lang="en-US" sz="1400" u="none" strike="noStrike" dirty="0">
                          <a:effectLst/>
                          <a:latin typeface="Arial" panose="020B0604020202020204" pitchFamily="34" charset="0"/>
                          <a:cs typeface="Arial" panose="020B0604020202020204" pitchFamily="34" charset="0"/>
                        </a:rPr>
                        <a:t>SOM</a:t>
                      </a:r>
                      <a:endParaRPr lang="en-US" sz="1400" b="0" i="0" u="none" strike="noStrike" dirty="0">
                        <a:solidFill>
                          <a:schemeClr val="tx2"/>
                        </a:solidFill>
                        <a:effectLst/>
                        <a:latin typeface="Arial" panose="020B0604020202020204" pitchFamily="34" charset="0"/>
                        <a:cs typeface="Arial" panose="020B0604020202020204" pitchFamily="34" charset="0"/>
                      </a:endParaRPr>
                    </a:p>
                  </a:txBody>
                  <a:tcPr marR="45720" marT="9144" marB="9144" anchor="ctr"/>
                </a:tc>
                <a:tc>
                  <a:txBody>
                    <a:bodyPr/>
                    <a:lstStyle/>
                    <a:p>
                      <a:pPr marL="0" marR="0" algn="r">
                        <a:lnSpc>
                          <a:spcPct val="107000"/>
                        </a:lnSpc>
                        <a:spcBef>
                          <a:spcPts val="0"/>
                        </a:spcBef>
                        <a:spcAft>
                          <a:spcPts val="800"/>
                        </a:spcAft>
                        <a:tabLst>
                          <a:tab pos="685800" algn="l"/>
                        </a:tabLst>
                      </a:pPr>
                      <a:r>
                        <a:rPr lang="en-US" sz="1400" dirty="0">
                          <a:effectLst/>
                          <a:latin typeface="Arial" panose="020B0604020202020204" pitchFamily="34" charset="0"/>
                          <a:cs typeface="Arial" panose="020B0604020202020204" pitchFamily="34" charset="0"/>
                        </a:rPr>
                        <a:t>$(1,124)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$507</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$660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$130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$6,156</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$(110)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$(1,636)</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$4,583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2954347101"/>
                  </a:ext>
                </a:extLst>
              </a:tr>
              <a:tr h="0">
                <a:tc>
                  <a:txBody>
                    <a:bodyPr/>
                    <a:lstStyle/>
                    <a:p>
                      <a:pPr algn="l" fontAlgn="b"/>
                      <a:r>
                        <a:rPr lang="en-US" sz="1400" u="none" strike="noStrike" dirty="0">
                          <a:effectLst/>
                          <a:latin typeface="Arial" panose="020B0604020202020204" pitchFamily="34" charset="0"/>
                          <a:cs typeface="Arial" panose="020B0604020202020204" pitchFamily="34" charset="0"/>
                        </a:rPr>
                        <a:t>SOD</a:t>
                      </a:r>
                      <a:endParaRPr lang="en-US" sz="1400" b="0" i="0" u="none" strike="noStrike" dirty="0">
                        <a:solidFill>
                          <a:schemeClr val="tx2"/>
                        </a:solidFill>
                        <a:effectLst/>
                        <a:latin typeface="Arial" panose="020B0604020202020204" pitchFamily="34" charset="0"/>
                        <a:cs typeface="Arial" panose="020B0604020202020204" pitchFamily="34" charset="0"/>
                      </a:endParaRPr>
                    </a:p>
                  </a:txBody>
                  <a:tcPr marR="45720" marT="9144" marB="9144" anchor="ctr"/>
                </a:tc>
                <a:tc>
                  <a:txBody>
                    <a:bodyPr/>
                    <a:lstStyle/>
                    <a:p>
                      <a:pPr marL="0" marR="0" algn="r">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(85)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24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23</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26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(758)</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(52)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(984)</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(1,806)</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3422567761"/>
                  </a:ext>
                </a:extLst>
              </a:tr>
              <a:tr h="0">
                <a:tc>
                  <a:txBody>
                    <a:bodyPr/>
                    <a:lstStyle/>
                    <a:p>
                      <a:pPr algn="l" fontAlgn="b"/>
                      <a:r>
                        <a:rPr lang="en-US" sz="1400" u="none" strike="noStrike">
                          <a:effectLst/>
                          <a:latin typeface="Arial" panose="020B0604020202020204" pitchFamily="34" charset="0"/>
                          <a:cs typeface="Arial" panose="020B0604020202020204" pitchFamily="34" charset="0"/>
                        </a:rPr>
                        <a:t>SOP</a:t>
                      </a:r>
                      <a:endParaRPr lang="en-US" sz="1400" b="0" i="0" u="none" strike="noStrike">
                        <a:solidFill>
                          <a:schemeClr val="tx2"/>
                        </a:solidFill>
                        <a:effectLst/>
                        <a:latin typeface="Arial" panose="020B0604020202020204" pitchFamily="34" charset="0"/>
                        <a:cs typeface="Arial" panose="020B0604020202020204" pitchFamily="34" charset="0"/>
                      </a:endParaRPr>
                    </a:p>
                  </a:txBody>
                  <a:tcPr marR="45720" marT="9144" marB="9144"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(97)</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(32)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(11)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10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(353)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(486)</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3842441403"/>
                  </a:ext>
                </a:extLst>
              </a:tr>
              <a:tr h="0">
                <a:tc>
                  <a:txBody>
                    <a:bodyPr/>
                    <a:lstStyle/>
                    <a:p>
                      <a:pPr algn="l" fontAlgn="b"/>
                      <a:r>
                        <a:rPr lang="en-US" sz="1400" u="none" strike="noStrike" dirty="0">
                          <a:effectLst/>
                          <a:latin typeface="Arial" panose="020B0604020202020204" pitchFamily="34" charset="0"/>
                          <a:cs typeface="Arial" panose="020B0604020202020204" pitchFamily="34" charset="0"/>
                        </a:rPr>
                        <a:t>SON</a:t>
                      </a:r>
                      <a:endParaRPr lang="en-US" sz="1400" b="0" i="0" u="none" strike="noStrike" dirty="0">
                        <a:solidFill>
                          <a:schemeClr val="tx2"/>
                        </a:solidFill>
                        <a:effectLst/>
                        <a:latin typeface="Arial" panose="020B0604020202020204" pitchFamily="34" charset="0"/>
                        <a:cs typeface="Arial" panose="020B0604020202020204" pitchFamily="34" charset="0"/>
                      </a:endParaRPr>
                    </a:p>
                  </a:txBody>
                  <a:tcPr marR="45720" marT="9144" marB="9144"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(113)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(27)</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(29)</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(16)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(88)</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(761)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(1,034)</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322022589"/>
                  </a:ext>
                </a:extLst>
              </a:tr>
              <a:tr h="0">
                <a:tc>
                  <a:txBody>
                    <a:bodyPr/>
                    <a:lstStyle/>
                    <a:p>
                      <a:pPr algn="l" fontAlgn="b"/>
                      <a:r>
                        <a:rPr lang="en-US" sz="1400" u="none" strike="noStrike">
                          <a:effectLst/>
                          <a:latin typeface="Arial" panose="020B0604020202020204" pitchFamily="34" charset="0"/>
                          <a:cs typeface="Arial" panose="020B0604020202020204" pitchFamily="34" charset="0"/>
                        </a:rPr>
                        <a:t>IGHS</a:t>
                      </a:r>
                      <a:endParaRPr lang="en-US" sz="1400" b="0" i="0" u="none" strike="noStrike">
                        <a:solidFill>
                          <a:schemeClr val="tx2"/>
                        </a:solidFill>
                        <a:effectLst/>
                        <a:latin typeface="Arial" panose="020B0604020202020204" pitchFamily="34" charset="0"/>
                        <a:cs typeface="Arial" panose="020B0604020202020204" pitchFamily="34" charset="0"/>
                      </a:endParaRPr>
                    </a:p>
                  </a:txBody>
                  <a:tcPr marR="45720" marT="9144" marB="9144"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56</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128</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(160)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9</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60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16</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109</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654051847"/>
                  </a:ext>
                </a:extLst>
              </a:tr>
              <a:tr h="0">
                <a:tc>
                  <a:txBody>
                    <a:bodyPr/>
                    <a:lstStyle/>
                    <a:p>
                      <a:pPr algn="l" fontAlgn="b"/>
                      <a:r>
                        <a:rPr lang="en-US" sz="1400" u="none" strike="noStrike">
                          <a:effectLst/>
                          <a:latin typeface="Arial" panose="020B0604020202020204" pitchFamily="34" charset="0"/>
                          <a:cs typeface="Arial" panose="020B0604020202020204" pitchFamily="34" charset="0"/>
                        </a:rPr>
                        <a:t>FAS</a:t>
                      </a:r>
                      <a:endParaRPr lang="en-US" sz="1400" b="0" i="0" u="none" strike="noStrike">
                        <a:solidFill>
                          <a:schemeClr val="tx2"/>
                        </a:solidFill>
                        <a:effectLst/>
                        <a:latin typeface="Arial" panose="020B0604020202020204" pitchFamily="34" charset="0"/>
                        <a:cs typeface="Arial" panose="020B0604020202020204" pitchFamily="34" charset="0"/>
                      </a:endParaRPr>
                    </a:p>
                  </a:txBody>
                  <a:tcPr marR="45720" marT="9144" marB="9144"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(3,043)</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866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(2,181)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3839943046"/>
                  </a:ext>
                </a:extLst>
              </a:tr>
              <a:tr h="0">
                <a:tc>
                  <a:txBody>
                    <a:bodyPr/>
                    <a:lstStyle/>
                    <a:p>
                      <a:pPr algn="l" fontAlgn="b"/>
                      <a:r>
                        <a:rPr lang="en-US" sz="1400" u="none" strike="noStrike" dirty="0">
                          <a:effectLst/>
                          <a:latin typeface="Arial" panose="020B0604020202020204" pitchFamily="34" charset="0"/>
                          <a:cs typeface="Arial" panose="020B0604020202020204" pitchFamily="34" charset="0"/>
                        </a:rPr>
                        <a:t>Other</a:t>
                      </a:r>
                      <a:endParaRPr lang="en-US" sz="1400" b="0" i="0" u="none" strike="noStrike" dirty="0">
                        <a:solidFill>
                          <a:schemeClr val="tx2"/>
                        </a:solidFill>
                        <a:effectLst/>
                        <a:latin typeface="Arial" panose="020B0604020202020204" pitchFamily="34" charset="0"/>
                        <a:cs typeface="Arial" panose="020B0604020202020204" pitchFamily="34" charset="0"/>
                      </a:endParaRPr>
                    </a:p>
                  </a:txBody>
                  <a:tcPr marR="45720" marT="9144" marB="9144"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19</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132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(31)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33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a:effectLst/>
                          <a:latin typeface="Arial" panose="020B0604020202020204" pitchFamily="34" charset="0"/>
                          <a:cs typeface="Arial" panose="020B0604020202020204" pitchFamily="34" charset="0"/>
                        </a:rPr>
                        <a: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(587)</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1,248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815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941174703"/>
                  </a:ext>
                </a:extLst>
              </a:tr>
              <a:tr h="0">
                <a:tc>
                  <a:txBody>
                    <a:bodyPr/>
                    <a:lstStyle/>
                    <a:p>
                      <a:pPr algn="l" fontAlgn="b"/>
                      <a:r>
                        <a:rPr lang="en-US" sz="1400" b="1" u="none" strike="noStrike" dirty="0">
                          <a:effectLst/>
                          <a:latin typeface="Arial" panose="020B0604020202020204" pitchFamily="34" charset="0"/>
                          <a:cs typeface="Arial" panose="020B0604020202020204" pitchFamily="34" charset="0"/>
                        </a:rPr>
                        <a:t>Total</a:t>
                      </a:r>
                      <a:endParaRPr lang="en-US" sz="1400" b="1" i="0" u="none" strike="noStrike" dirty="0">
                        <a:solidFill>
                          <a:schemeClr val="tx2"/>
                        </a:solidFill>
                        <a:effectLst/>
                        <a:latin typeface="Arial" panose="020B0604020202020204" pitchFamily="34" charset="0"/>
                        <a:cs typeface="Arial" panose="020B0604020202020204" pitchFamily="34" charset="0"/>
                      </a:endParaRPr>
                    </a:p>
                  </a:txBody>
                  <a:tcPr marR="45720" marT="9144" marB="9144" anchor="ctr"/>
                </a:tc>
                <a:tc>
                  <a:txBody>
                    <a:bodyPr/>
                    <a:lstStyle/>
                    <a:p>
                      <a:pPr marL="0" marR="0" algn="r">
                        <a:lnSpc>
                          <a:spcPct val="107000"/>
                        </a:lnSpc>
                        <a:spcBef>
                          <a:spcPts val="0"/>
                        </a:spcBef>
                        <a:spcAft>
                          <a:spcPts val="800"/>
                        </a:spcAft>
                      </a:pPr>
                      <a:r>
                        <a:rPr lang="en-US" sz="1400" b="1" dirty="0">
                          <a:effectLst/>
                          <a:latin typeface="Arial" panose="020B0604020202020204" pitchFamily="34" charset="0"/>
                          <a:cs typeface="Arial" panose="020B0604020202020204" pitchFamily="34" charset="0"/>
                        </a:rPr>
                        <a:t>$(1,344)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b="1" dirty="0">
                          <a:effectLst/>
                          <a:latin typeface="Arial" panose="020B0604020202020204" pitchFamily="34" charset="0"/>
                          <a:cs typeface="Arial" panose="020B0604020202020204" pitchFamily="34" charset="0"/>
                        </a:rPr>
                        <a:t>$762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b="1" dirty="0">
                          <a:effectLst/>
                          <a:latin typeface="Arial" panose="020B0604020202020204" pitchFamily="34" charset="0"/>
                          <a:cs typeface="Arial" panose="020B0604020202020204" pitchFamily="34" charset="0"/>
                        </a:rPr>
                        <a:t>$431</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b="1" dirty="0">
                          <a:effectLst/>
                          <a:latin typeface="Arial" panose="020B0604020202020204" pitchFamily="34" charset="0"/>
                          <a:cs typeface="Arial" panose="020B0604020202020204" pitchFamily="34" charset="0"/>
                        </a:rPr>
                        <a:t>$168</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b="1" dirty="0">
                          <a:effectLst/>
                          <a:latin typeface="Arial" panose="020B0604020202020204" pitchFamily="34" charset="0"/>
                          <a:cs typeface="Arial" panose="020B0604020202020204" pitchFamily="34" charset="0"/>
                        </a:rPr>
                        <a:t>$5,396</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b="1" dirty="0">
                          <a:effectLst/>
                          <a:latin typeface="Arial" panose="020B0604020202020204" pitchFamily="34" charset="0"/>
                          <a:cs typeface="Arial" panose="020B0604020202020204" pitchFamily="34" charset="0"/>
                        </a:rPr>
                        <a:t>$(3,810)</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b="1" dirty="0">
                          <a:effectLst/>
                          <a:latin typeface="Arial" panose="020B0604020202020204" pitchFamily="34" charset="0"/>
                          <a:cs typeface="Arial" panose="020B0604020202020204" pitchFamily="34" charset="0"/>
                        </a:rPr>
                        <a:t>$(1,603)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r">
                        <a:lnSpc>
                          <a:spcPct val="107000"/>
                        </a:lnSpc>
                        <a:spcBef>
                          <a:spcPts val="0"/>
                        </a:spcBef>
                        <a:spcAft>
                          <a:spcPts val="800"/>
                        </a:spcAft>
                      </a:pPr>
                      <a:r>
                        <a:rPr lang="en-US" sz="1400" b="1" dirty="0" smtClean="0">
                          <a:effectLst/>
                          <a:latin typeface="Arial" panose="020B0604020202020204" pitchFamily="34" charset="0"/>
                          <a:cs typeface="Arial" panose="020B0604020202020204" pitchFamily="34" charset="0"/>
                        </a:rPr>
                        <a: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312789600"/>
                  </a:ext>
                </a:extLst>
              </a:tr>
              <a:tr h="0">
                <a:tc>
                  <a:txBody>
                    <a:bodyPr/>
                    <a:lstStyle/>
                    <a:p>
                      <a:pPr algn="l" rtl="0" fontAlgn="ctr"/>
                      <a:r>
                        <a:rPr lang="en-US" sz="1400" b="1" i="0" u="none" strike="noStrike" dirty="0" smtClean="0">
                          <a:solidFill>
                            <a:schemeClr val="tx2"/>
                          </a:solidFill>
                          <a:effectLst/>
                          <a:latin typeface="Arial" panose="020B0604020202020204" pitchFamily="34" charset="0"/>
                          <a:cs typeface="Arial" panose="020B0604020202020204" pitchFamily="34" charset="0"/>
                        </a:rPr>
                        <a:t>Faculty1</a:t>
                      </a:r>
                      <a:endParaRPr lang="en-US" sz="1400" b="1" i="0" u="none" strike="noStrike" dirty="0">
                        <a:solidFill>
                          <a:schemeClr val="tx2"/>
                        </a:solidFill>
                        <a:effectLst/>
                        <a:latin typeface="Arial" panose="020B0604020202020204" pitchFamily="34" charset="0"/>
                        <a:cs typeface="Arial" panose="020B0604020202020204" pitchFamily="34" charset="0"/>
                      </a:endParaRPr>
                    </a:p>
                  </a:txBody>
                  <a:tcPr marR="9525" marT="9525" marB="9144" anchor="ctr"/>
                </a:tc>
                <a:tc>
                  <a:txBody>
                    <a:bodyPr/>
                    <a:lstStyle/>
                    <a:p>
                      <a:pPr marL="0" marR="0" algn="r">
                        <a:lnSpc>
                          <a:spcPct val="107000"/>
                        </a:lnSpc>
                        <a:spcBef>
                          <a:spcPts val="0"/>
                        </a:spcBef>
                        <a:spcAft>
                          <a:spcPts val="800"/>
                        </a:spcAft>
                        <a:tabLst>
                          <a:tab pos="804863" algn="l"/>
                        </a:tabLst>
                      </a:pPr>
                      <a:r>
                        <a:rPr lang="en-US" sz="1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$(1,386)</a:t>
                      </a:r>
                    </a:p>
                  </a:txBody>
                  <a:tcPr marT="0" marB="0" anchor="ctr"/>
                </a:tc>
                <a:tc>
                  <a:txBody>
                    <a:bodyPr/>
                    <a:lstStyle/>
                    <a:p>
                      <a:pPr marL="0" marR="0" algn="r">
                        <a:lnSpc>
                          <a:spcPct val="107000"/>
                        </a:lnSpc>
                        <a:spcBef>
                          <a:spcPts val="0"/>
                        </a:spcBef>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$(328)</a:t>
                      </a:r>
                    </a:p>
                  </a:txBody>
                  <a:tcPr marT="0" marB="0" anchor="ctr"/>
                </a:tc>
                <a:tc>
                  <a:txBody>
                    <a:bodyPr/>
                    <a:lstStyle/>
                    <a:p>
                      <a:pPr marL="0" marR="0" algn="r">
                        <a:lnSpc>
                          <a:spcPct val="107000"/>
                        </a:lnSpc>
                        <a:spcBef>
                          <a:spcPts val="0"/>
                        </a:spcBef>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$(192)</a:t>
                      </a:r>
                    </a:p>
                  </a:txBody>
                  <a:tcPr marT="0" marB="0" anchor="ctr"/>
                </a:tc>
                <a:tc>
                  <a:txBody>
                    <a:bodyPr/>
                    <a:lstStyle/>
                    <a:p>
                      <a:pPr marL="0" marR="0" algn="r">
                        <a:lnSpc>
                          <a:spcPct val="107000"/>
                        </a:lnSpc>
                        <a:spcBef>
                          <a:spcPts val="0"/>
                        </a:spcBef>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$368</a:t>
                      </a:r>
                    </a:p>
                  </a:txBody>
                  <a:tcPr marT="0" marB="0" anchor="ctr"/>
                </a:tc>
                <a:tc>
                  <a:txBody>
                    <a:bodyPr/>
                    <a:lstStyle/>
                    <a:p>
                      <a:pPr marL="0" marR="0" algn="r">
                        <a:lnSpc>
                          <a:spcPct val="107000"/>
                        </a:lnSpc>
                        <a:spcBef>
                          <a:spcPts val="0"/>
                        </a:spcBef>
                        <a:spcAft>
                          <a:spcPts val="800"/>
                        </a:spcAft>
                      </a:pPr>
                      <a:r>
                        <a:rPr lang="en-US" sz="1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$5,235</a:t>
                      </a:r>
                    </a:p>
                  </a:txBody>
                  <a:tcPr marT="0" marB="0" anchor="ctr"/>
                </a:tc>
                <a:tc>
                  <a:txBody>
                    <a:bodyPr/>
                    <a:lstStyle/>
                    <a:p>
                      <a:pPr marL="0" marR="0" algn="r">
                        <a:lnSpc>
                          <a:spcPct val="107000"/>
                        </a:lnSpc>
                        <a:spcBef>
                          <a:spcPts val="0"/>
                        </a:spcBef>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$(104)</a:t>
                      </a:r>
                    </a:p>
                  </a:txBody>
                  <a:tcPr marT="0" marB="0" anchor="ctr"/>
                </a:tc>
                <a:tc>
                  <a:txBody>
                    <a:bodyPr/>
                    <a:lstStyle/>
                    <a:p>
                      <a:pPr marL="0" marR="0" algn="r">
                        <a:lnSpc>
                          <a:spcPct val="107000"/>
                        </a:lnSpc>
                        <a:spcBef>
                          <a:spcPts val="0"/>
                        </a:spcBef>
                        <a:spcAft>
                          <a:spcPts val="800"/>
                        </a:spcAft>
                      </a:pPr>
                      <a:r>
                        <a:rPr lang="en-US" sz="1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$(3,593)</a:t>
                      </a:r>
                    </a:p>
                  </a:txBody>
                  <a:tcPr marT="0" marB="0" anchor="ctr"/>
                </a:tc>
                <a:tc>
                  <a:txBody>
                    <a:bodyPr/>
                    <a:lstStyle/>
                    <a:p>
                      <a:pPr marL="0" marR="0" algn="r">
                        <a:lnSpc>
                          <a:spcPct val="107000"/>
                        </a:lnSpc>
                        <a:spcBef>
                          <a:spcPts val="0"/>
                        </a:spcBef>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a:t>
                      </a:r>
                    </a:p>
                  </a:txBody>
                  <a:tcPr marT="0" marB="0" anchor="ctr"/>
                </a:tc>
                <a:extLst>
                  <a:ext uri="{0D108BD9-81ED-4DB2-BD59-A6C34878D82A}">
                    <a16:rowId xmlns:a16="http://schemas.microsoft.com/office/drawing/2014/main" val="2057370199"/>
                  </a:ext>
                </a:extLst>
              </a:tr>
            </a:tbl>
          </a:graphicData>
        </a:graphic>
      </p:graphicFrame>
      <p:sp>
        <p:nvSpPr>
          <p:cNvPr id="11" name="Rectangle 10"/>
          <p:cNvSpPr/>
          <p:nvPr/>
        </p:nvSpPr>
        <p:spPr>
          <a:xfrm>
            <a:off x="358009" y="4644794"/>
            <a:ext cx="7938797" cy="1815882"/>
          </a:xfrm>
          <a:prstGeom prst="rect">
            <a:avLst/>
          </a:prstGeom>
        </p:spPr>
        <p:txBody>
          <a:bodyPr wrap="square">
            <a:spAutoFit/>
          </a:bodyPr>
          <a:lstStyle/>
          <a:p>
            <a:pPr marL="171450" indent="-171450">
              <a:buFont typeface="Wingdings" panose="05000000000000000000" pitchFamily="2" charset="2"/>
              <a:buChar char="§"/>
            </a:pPr>
            <a:r>
              <a:rPr lang="en-US" sz="1600" dirty="0" smtClean="0">
                <a:solidFill>
                  <a:schemeClr val="tx2"/>
                </a:solidFill>
                <a:latin typeface="Arial"/>
              </a:rPr>
              <a:t>Within SOM, cost shifts across departments will be as large as or larger than those observed for the other schools</a:t>
            </a:r>
          </a:p>
          <a:p>
            <a:pPr marL="171450" indent="-171450">
              <a:buFont typeface="Wingdings" panose="05000000000000000000" pitchFamily="2" charset="2"/>
              <a:buChar char="§"/>
            </a:pPr>
            <a:r>
              <a:rPr lang="en-US" sz="1600" dirty="0" smtClean="0">
                <a:solidFill>
                  <a:schemeClr val="tx2"/>
                </a:solidFill>
                <a:latin typeface="Arial"/>
              </a:rPr>
              <a:t>The largest shifts occur in the Faculty categories, due to</a:t>
            </a:r>
          </a:p>
          <a:p>
            <a:pPr marL="457200" lvl="2" indent="-230188">
              <a:buFont typeface="Arial" panose="020B0604020202020204" pitchFamily="34" charset="0"/>
              <a:buChar char="•"/>
            </a:pPr>
            <a:r>
              <a:rPr lang="en-US" sz="1600" dirty="0">
                <a:solidFill>
                  <a:schemeClr val="tx2"/>
                </a:solidFill>
                <a:latin typeface="Arial"/>
              </a:rPr>
              <a:t>t</a:t>
            </a:r>
            <a:r>
              <a:rPr lang="en-US" sz="1600" dirty="0" smtClean="0">
                <a:solidFill>
                  <a:schemeClr val="tx2"/>
                </a:solidFill>
                <a:latin typeface="Arial"/>
              </a:rPr>
              <a:t>he </a:t>
            </a:r>
            <a:r>
              <a:rPr lang="en-US" sz="1600" dirty="0">
                <a:solidFill>
                  <a:schemeClr val="tx2"/>
                </a:solidFill>
                <a:latin typeface="Arial"/>
              </a:rPr>
              <a:t>relationship between fund source and salary level</a:t>
            </a:r>
          </a:p>
          <a:p>
            <a:pPr marL="457200" lvl="2" indent="-230188">
              <a:buFont typeface="Arial" panose="020B0604020202020204" pitchFamily="34" charset="0"/>
              <a:buChar char="•"/>
            </a:pPr>
            <a:r>
              <a:rPr lang="en-US" sz="1600" smtClean="0">
                <a:solidFill>
                  <a:schemeClr val="tx2"/>
                </a:solidFill>
                <a:latin typeface="Arial"/>
              </a:rPr>
              <a:t>the </a:t>
            </a:r>
            <a:r>
              <a:rPr lang="en-US" sz="1600" dirty="0">
                <a:solidFill>
                  <a:schemeClr val="tx2"/>
                </a:solidFill>
                <a:latin typeface="Arial"/>
              </a:rPr>
              <a:t>relationship between fund source and salary component (X versus </a:t>
            </a:r>
            <a:r>
              <a:rPr lang="en-US" sz="1600" dirty="0" smtClean="0">
                <a:solidFill>
                  <a:schemeClr val="tx2"/>
                </a:solidFill>
                <a:latin typeface="Arial"/>
              </a:rPr>
              <a:t>Y)</a:t>
            </a:r>
          </a:p>
          <a:p>
            <a:pPr marL="457200" lvl="2" indent="-230188">
              <a:buFont typeface="Arial" panose="020B0604020202020204" pitchFamily="34" charset="0"/>
              <a:buChar char="•"/>
            </a:pPr>
            <a:r>
              <a:rPr lang="en-US" sz="1600" dirty="0" smtClean="0">
                <a:solidFill>
                  <a:schemeClr val="tx2"/>
                </a:solidFill>
                <a:latin typeface="Arial"/>
              </a:rPr>
              <a:t>variation </a:t>
            </a:r>
            <a:r>
              <a:rPr lang="en-US" sz="1600" dirty="0">
                <a:solidFill>
                  <a:schemeClr val="tx2"/>
                </a:solidFill>
                <a:latin typeface="Arial"/>
              </a:rPr>
              <a:t>in salary scale (0, 3, or higher)</a:t>
            </a:r>
          </a:p>
          <a:p>
            <a:pPr marL="171450" indent="-171450">
              <a:buFont typeface="Wingdings" panose="05000000000000000000" pitchFamily="2" charset="2"/>
              <a:buChar char="§"/>
            </a:pPr>
            <a:endParaRPr lang="en-US" sz="1600" dirty="0">
              <a:solidFill>
                <a:schemeClr val="tx2"/>
              </a:solidFill>
              <a:latin typeface="Arial"/>
            </a:endParaRPr>
          </a:p>
        </p:txBody>
      </p:sp>
      <p:sp>
        <p:nvSpPr>
          <p:cNvPr id="7" name="Rectangle 6"/>
          <p:cNvSpPr/>
          <p:nvPr/>
        </p:nvSpPr>
        <p:spPr>
          <a:xfrm>
            <a:off x="214239" y="4047298"/>
            <a:ext cx="8226336" cy="523220"/>
          </a:xfrm>
          <a:prstGeom prst="rect">
            <a:avLst/>
          </a:prstGeom>
        </p:spPr>
        <p:txBody>
          <a:bodyPr wrap="square">
            <a:spAutoFit/>
          </a:bodyPr>
          <a:lstStyle/>
          <a:p>
            <a:r>
              <a:rPr lang="en-US" sz="1400" dirty="0" smtClean="0">
                <a:solidFill>
                  <a:schemeClr val="tx2"/>
                </a:solidFill>
                <a:latin typeface="Arial"/>
              </a:rPr>
              <a:t>Based on 2017-18 data.  Dollars in thousands. Positive values </a:t>
            </a:r>
            <a:r>
              <a:rPr lang="en-US" sz="1400" dirty="0">
                <a:solidFill>
                  <a:schemeClr val="tx2"/>
                </a:solidFill>
                <a:latin typeface="Arial"/>
              </a:rPr>
              <a:t>indicate additional benefit costs; </a:t>
            </a:r>
            <a:r>
              <a:rPr lang="en-US" sz="1400" dirty="0" smtClean="0">
                <a:solidFill>
                  <a:schemeClr val="tx2"/>
                </a:solidFill>
                <a:latin typeface="Arial"/>
              </a:rPr>
              <a:t>negative values </a:t>
            </a:r>
            <a:r>
              <a:rPr lang="en-US" sz="1400" dirty="0">
                <a:solidFill>
                  <a:schemeClr val="tx2"/>
                </a:solidFill>
                <a:latin typeface="Arial"/>
              </a:rPr>
              <a:t>indicate reduced benefit </a:t>
            </a:r>
            <a:r>
              <a:rPr lang="en-US" sz="1400" dirty="0" smtClean="0">
                <a:solidFill>
                  <a:schemeClr val="tx2"/>
                </a:solidFill>
                <a:latin typeface="Arial"/>
              </a:rPr>
              <a:t>costs.</a:t>
            </a:r>
            <a:endParaRPr lang="en-US" sz="1400" dirty="0">
              <a:solidFill>
                <a:schemeClr val="tx2"/>
              </a:solidFill>
              <a:latin typeface="Arial"/>
            </a:endParaRPr>
          </a:p>
        </p:txBody>
      </p:sp>
      <p:sp>
        <p:nvSpPr>
          <p:cNvPr id="10" name="Footer Placeholder 5"/>
          <p:cNvSpPr>
            <a:spLocks noGrp="1"/>
          </p:cNvSpPr>
          <p:nvPr>
            <p:ph type="ftr" sz="quarter" idx="3"/>
          </p:nvPr>
        </p:nvSpPr>
        <p:spPr>
          <a:xfrm>
            <a:off x="729161" y="6470128"/>
            <a:ext cx="7074311" cy="138608"/>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Composite Benefit Rate Review  			      </a:t>
            </a:r>
            <a:r>
              <a:rPr lang="en-US" dirty="0" smtClean="0"/>
              <a:t>November 2019</a:t>
            </a:r>
            <a:endParaRPr lang="en-US" dirty="0"/>
          </a:p>
        </p:txBody>
      </p:sp>
    </p:spTree>
    <p:extLst>
      <p:ext uri="{BB962C8B-B14F-4D97-AF65-F5344CB8AC3E}">
        <p14:creationId xmlns:p14="http://schemas.microsoft.com/office/powerpoint/2010/main" val="251006233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3732" y="438912"/>
            <a:ext cx="8089901" cy="834074"/>
          </a:xfrm>
        </p:spPr>
        <p:txBody>
          <a:bodyPr/>
          <a:lstStyle/>
          <a:p>
            <a:r>
              <a:rPr lang="en-US" sz="2800" dirty="0" smtClean="0"/>
              <a:t>Impacts will vary across control points; the largest shifts occur in the Faculty 1 category (2017-18 data)</a:t>
            </a:r>
            <a:endParaRPr lang="en-US" sz="2800" dirty="0"/>
          </a:p>
        </p:txBody>
      </p:sp>
      <p:sp>
        <p:nvSpPr>
          <p:cNvPr id="8" name="Slide Number Placeholder 5"/>
          <p:cNvSpPr>
            <a:spLocks noGrp="1"/>
          </p:cNvSpPr>
          <p:nvPr>
            <p:ph type="sldNum" sz="quarter" idx="4"/>
          </p:nvPr>
        </p:nvSpPr>
        <p:spPr/>
        <p:txBody>
          <a:bodyPr/>
          <a:lstStyle/>
          <a:p>
            <a:fld id="{86D02166-4A80-459B-A251-2D94A30DE6F7}" type="slidenum">
              <a:rPr lang="en-US" smtClean="0"/>
              <a:pPr/>
              <a:t>9</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192853710"/>
              </p:ext>
            </p:extLst>
          </p:nvPr>
        </p:nvGraphicFramePr>
        <p:xfrm>
          <a:off x="104048" y="1335004"/>
          <a:ext cx="8961120" cy="2442311"/>
        </p:xfrm>
        <a:graphic>
          <a:graphicData uri="http://schemas.openxmlformats.org/drawingml/2006/table">
            <a:tbl>
              <a:tblPr firstRow="1">
                <a:tableStyleId>{7E9639D4-E3E2-4D34-9284-5A2195B3D0D7}</a:tableStyleId>
              </a:tblPr>
              <a:tblGrid>
                <a:gridCol w="822960">
                  <a:extLst>
                    <a:ext uri="{9D8B030D-6E8A-4147-A177-3AD203B41FA5}">
                      <a16:colId xmlns:a16="http://schemas.microsoft.com/office/drawing/2014/main" val="853140864"/>
                    </a:ext>
                  </a:extLst>
                </a:gridCol>
                <a:gridCol w="1005840">
                  <a:extLst>
                    <a:ext uri="{9D8B030D-6E8A-4147-A177-3AD203B41FA5}">
                      <a16:colId xmlns:a16="http://schemas.microsoft.com/office/drawing/2014/main" val="1521295318"/>
                    </a:ext>
                  </a:extLst>
                </a:gridCol>
                <a:gridCol w="1005840">
                  <a:extLst>
                    <a:ext uri="{9D8B030D-6E8A-4147-A177-3AD203B41FA5}">
                      <a16:colId xmlns:a16="http://schemas.microsoft.com/office/drawing/2014/main" val="3694137795"/>
                    </a:ext>
                  </a:extLst>
                </a:gridCol>
                <a:gridCol w="1005840">
                  <a:extLst>
                    <a:ext uri="{9D8B030D-6E8A-4147-A177-3AD203B41FA5}">
                      <a16:colId xmlns:a16="http://schemas.microsoft.com/office/drawing/2014/main" val="2074270372"/>
                    </a:ext>
                  </a:extLst>
                </a:gridCol>
                <a:gridCol w="1097280">
                  <a:extLst>
                    <a:ext uri="{9D8B030D-6E8A-4147-A177-3AD203B41FA5}">
                      <a16:colId xmlns:a16="http://schemas.microsoft.com/office/drawing/2014/main" val="4224241751"/>
                    </a:ext>
                  </a:extLst>
                </a:gridCol>
                <a:gridCol w="1005840">
                  <a:extLst>
                    <a:ext uri="{9D8B030D-6E8A-4147-A177-3AD203B41FA5}">
                      <a16:colId xmlns:a16="http://schemas.microsoft.com/office/drawing/2014/main" val="3576235937"/>
                    </a:ext>
                  </a:extLst>
                </a:gridCol>
                <a:gridCol w="1005840">
                  <a:extLst>
                    <a:ext uri="{9D8B030D-6E8A-4147-A177-3AD203B41FA5}">
                      <a16:colId xmlns:a16="http://schemas.microsoft.com/office/drawing/2014/main" val="4080353229"/>
                    </a:ext>
                  </a:extLst>
                </a:gridCol>
                <a:gridCol w="1005840">
                  <a:extLst>
                    <a:ext uri="{9D8B030D-6E8A-4147-A177-3AD203B41FA5}">
                      <a16:colId xmlns:a16="http://schemas.microsoft.com/office/drawing/2014/main" val="1220975568"/>
                    </a:ext>
                  </a:extLst>
                </a:gridCol>
                <a:gridCol w="1005840">
                  <a:extLst>
                    <a:ext uri="{9D8B030D-6E8A-4147-A177-3AD203B41FA5}">
                      <a16:colId xmlns:a16="http://schemas.microsoft.com/office/drawing/2014/main" val="1796862400"/>
                    </a:ext>
                  </a:extLst>
                </a:gridCol>
              </a:tblGrid>
              <a:tr h="589127">
                <a:tc>
                  <a:txBody>
                    <a:bodyPr/>
                    <a:lstStyle/>
                    <a:p>
                      <a:pPr algn="l" fontAlgn="ctr"/>
                      <a:r>
                        <a:rPr lang="en-US" sz="1400" u="none" strike="noStrike" kern="1200" dirty="0" smtClean="0">
                          <a:effectLst/>
                          <a:latin typeface="Arial" panose="020B0604020202020204" pitchFamily="34" charset="0"/>
                          <a:cs typeface="Arial" panose="020B0604020202020204" pitchFamily="34" charset="0"/>
                        </a:rPr>
                        <a:t>Control Point</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144" marT="9144" marB="9144"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Federal C&amp;G</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9144" marR="9144" marT="9144" marB="9144"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Private C&amp;G</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9144" marR="9144" marT="9144" marB="9144"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State and </a:t>
                      </a:r>
                      <a:endParaRPr lang="en-US" sz="1400" u="none" strike="noStrike" dirty="0" smtClean="0">
                        <a:effectLst/>
                        <a:latin typeface="Arial" panose="020B0604020202020204" pitchFamily="34" charset="0"/>
                        <a:cs typeface="Arial" panose="020B0604020202020204" pitchFamily="34" charset="0"/>
                      </a:endParaRPr>
                    </a:p>
                    <a:p>
                      <a:pPr algn="ctr" fontAlgn="ctr"/>
                      <a:r>
                        <a:rPr lang="en-US" sz="1400" u="none" strike="noStrike" dirty="0" smtClean="0">
                          <a:effectLst/>
                          <a:latin typeface="Arial" panose="020B0604020202020204" pitchFamily="34" charset="0"/>
                          <a:cs typeface="Arial" panose="020B0604020202020204" pitchFamily="34" charset="0"/>
                        </a:rPr>
                        <a:t>Local </a:t>
                      </a:r>
                      <a:r>
                        <a:rPr lang="en-US" sz="1400" u="none" strike="noStrike" dirty="0">
                          <a:effectLst/>
                          <a:latin typeface="Arial" panose="020B0604020202020204" pitchFamily="34" charset="0"/>
                          <a:cs typeface="Arial" panose="020B0604020202020204" pitchFamily="34" charset="0"/>
                        </a:rPr>
                        <a:t>C&amp;G</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9144" marR="9144" marT="9144" marB="9144"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Gifts and Endowment</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9144" marR="9144" marT="9144" marB="9144"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S&amp;S </a:t>
                      </a:r>
                      <a:r>
                        <a:rPr lang="en-US" sz="1400" u="none" strike="noStrike" dirty="0" smtClean="0">
                          <a:effectLst/>
                          <a:latin typeface="Arial" panose="020B0604020202020204" pitchFamily="34" charset="0"/>
                          <a:cs typeface="Arial" panose="020B0604020202020204" pitchFamily="34" charset="0"/>
                        </a:rPr>
                        <a:t>Prof</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9144" marR="9144" marT="9144" marB="9144"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S&amp;S Other</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9144" marR="9144" marT="9144" marB="9144"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u="none" strike="noStrike" kern="1200" dirty="0" smtClean="0">
                          <a:effectLst/>
                          <a:latin typeface="Arial" panose="020B0604020202020204" pitchFamily="34" charset="0"/>
                          <a:cs typeface="Arial" panose="020B0604020202020204" pitchFamily="34" charset="0"/>
                        </a:rPr>
                        <a:t>State/Core</a:t>
                      </a:r>
                    </a:p>
                    <a:p>
                      <a:pPr marL="0" algn="ctr" defTabSz="914400" rtl="0" eaLnBrk="1" fontAlgn="ctr" latinLnBrk="0" hangingPunct="1"/>
                      <a:r>
                        <a:rPr lang="en-US" sz="1400" u="none" strike="noStrike" kern="1200" dirty="0" smtClean="0">
                          <a:effectLst/>
                          <a:latin typeface="Arial" panose="020B0604020202020204" pitchFamily="34" charset="0"/>
                          <a:cs typeface="Arial" panose="020B0604020202020204" pitchFamily="34" charset="0"/>
                        </a:rPr>
                        <a:t> /Tuition</a:t>
                      </a:r>
                      <a:endParaRPr lang="en-US" sz="1400" b="1" i="0" u="none" strike="noStrike" kern="1200" dirty="0" smtClean="0">
                        <a:solidFill>
                          <a:schemeClr val="bg1"/>
                        </a:solidFill>
                        <a:effectLst/>
                        <a:latin typeface="Arial" panose="020B0604020202020204" pitchFamily="34" charset="0"/>
                        <a:ea typeface="+mn-ea"/>
                        <a:cs typeface="Arial" panose="020B0604020202020204" pitchFamily="34" charset="0"/>
                      </a:endParaRPr>
                    </a:p>
                  </a:txBody>
                  <a:tcPr marL="9144" marR="9144" marT="9144" marB="9144"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Total</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9144" marR="9144" marT="9144" marB="9144" anchor="ctr"/>
                </a:tc>
                <a:extLst>
                  <a:ext uri="{0D108BD9-81ED-4DB2-BD59-A6C34878D82A}">
                    <a16:rowId xmlns:a16="http://schemas.microsoft.com/office/drawing/2014/main" val="2491987219"/>
                  </a:ext>
                </a:extLst>
              </a:tr>
              <a:tr h="0">
                <a:tc>
                  <a:txBody>
                    <a:bodyPr/>
                    <a:lstStyle/>
                    <a:p>
                      <a:pPr algn="l" fontAlgn="b"/>
                      <a:r>
                        <a:rPr lang="en-US" sz="1400" u="none" strike="noStrike" dirty="0">
                          <a:effectLst/>
                          <a:latin typeface="Arial" panose="020B0604020202020204" pitchFamily="34" charset="0"/>
                          <a:cs typeface="Arial" panose="020B0604020202020204" pitchFamily="34" charset="0"/>
                        </a:rPr>
                        <a:t>SOM</a:t>
                      </a:r>
                      <a:endParaRPr lang="en-US" sz="1400" b="0" i="0" u="none" strike="noStrike" dirty="0">
                        <a:solidFill>
                          <a:schemeClr val="tx2"/>
                        </a:solidFill>
                        <a:effectLst/>
                        <a:latin typeface="Arial" panose="020B0604020202020204" pitchFamily="34" charset="0"/>
                        <a:cs typeface="Arial" panose="020B0604020202020204" pitchFamily="34" charset="0"/>
                      </a:endParaRPr>
                    </a:p>
                  </a:txBody>
                  <a:tcPr marR="45720" marT="9144" marB="9144" anchor="ctr"/>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(1,152)</a:t>
                      </a:r>
                    </a:p>
                  </a:txBody>
                  <a:tcPr marT="0" marB="0" anchor="b"/>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662 </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926 </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825 </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5,809 </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427 </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(1,751)</a:t>
                      </a:r>
                    </a:p>
                  </a:txBody>
                  <a:tcPr marT="0" marB="0" anchor="b"/>
                </a:tc>
                <a:tc>
                  <a:txBody>
                    <a:bodyPr/>
                    <a:lstStyle/>
                    <a:p>
                      <a:pPr algn="r" fontAlgn="b"/>
                      <a:r>
                        <a:rPr lang="en-US" sz="1400" b="0" i="0" u="none" strike="noStrike">
                          <a:solidFill>
                            <a:srgbClr val="000000"/>
                          </a:solidFill>
                          <a:effectLst/>
                          <a:latin typeface="+mj-lt"/>
                        </a:rPr>
                        <a:t>5,746 </a:t>
                      </a:r>
                    </a:p>
                  </a:txBody>
                  <a:tcPr marL="6350" marT="0" marB="0" anchor="b"/>
                </a:tc>
                <a:extLst>
                  <a:ext uri="{0D108BD9-81ED-4DB2-BD59-A6C34878D82A}">
                    <a16:rowId xmlns:a16="http://schemas.microsoft.com/office/drawing/2014/main" val="2954347101"/>
                  </a:ext>
                </a:extLst>
              </a:tr>
              <a:tr h="0">
                <a:tc>
                  <a:txBody>
                    <a:bodyPr/>
                    <a:lstStyle/>
                    <a:p>
                      <a:pPr algn="l" fontAlgn="b"/>
                      <a:r>
                        <a:rPr lang="en-US" sz="1400" u="none" strike="noStrike" dirty="0">
                          <a:effectLst/>
                          <a:latin typeface="Arial" panose="020B0604020202020204" pitchFamily="34" charset="0"/>
                          <a:cs typeface="Arial" panose="020B0604020202020204" pitchFamily="34" charset="0"/>
                        </a:rPr>
                        <a:t>SOD</a:t>
                      </a:r>
                      <a:endParaRPr lang="en-US" sz="1400" b="0" i="0" u="none" strike="noStrike" dirty="0">
                        <a:solidFill>
                          <a:schemeClr val="tx2"/>
                        </a:solidFill>
                        <a:effectLst/>
                        <a:latin typeface="Arial" panose="020B0604020202020204" pitchFamily="34" charset="0"/>
                        <a:cs typeface="Arial" panose="020B0604020202020204" pitchFamily="34" charset="0"/>
                      </a:endParaRPr>
                    </a:p>
                  </a:txBody>
                  <a:tcPr marR="45720" marT="9144" marB="9144" anchor="ctr"/>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(123)</a:t>
                      </a:r>
                    </a:p>
                  </a:txBody>
                  <a:tcPr marT="0" marB="0" anchor="b"/>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(61)</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55 </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(8)</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(700)</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5 </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(1,130)</a:t>
                      </a:r>
                    </a:p>
                  </a:txBody>
                  <a:tcPr marT="0" marB="0" anchor="b"/>
                </a:tc>
                <a:tc>
                  <a:txBody>
                    <a:bodyPr/>
                    <a:lstStyle/>
                    <a:p>
                      <a:pPr algn="r" fontAlgn="b"/>
                      <a:r>
                        <a:rPr lang="en-US" sz="1400" b="0" i="0" u="none" strike="noStrike">
                          <a:solidFill>
                            <a:srgbClr val="000000"/>
                          </a:solidFill>
                          <a:effectLst/>
                          <a:latin typeface="+mj-lt"/>
                        </a:rPr>
                        <a:t>(1,962)</a:t>
                      </a:r>
                    </a:p>
                  </a:txBody>
                  <a:tcPr marL="6350" marT="0" marB="0" anchor="b"/>
                </a:tc>
                <a:extLst>
                  <a:ext uri="{0D108BD9-81ED-4DB2-BD59-A6C34878D82A}">
                    <a16:rowId xmlns:a16="http://schemas.microsoft.com/office/drawing/2014/main" val="3422567761"/>
                  </a:ext>
                </a:extLst>
              </a:tr>
              <a:tr h="0">
                <a:tc>
                  <a:txBody>
                    <a:bodyPr/>
                    <a:lstStyle/>
                    <a:p>
                      <a:pPr algn="l" fontAlgn="b"/>
                      <a:r>
                        <a:rPr lang="en-US" sz="1400" u="none" strike="noStrike">
                          <a:effectLst/>
                          <a:latin typeface="Arial" panose="020B0604020202020204" pitchFamily="34" charset="0"/>
                          <a:cs typeface="Arial" panose="020B0604020202020204" pitchFamily="34" charset="0"/>
                        </a:rPr>
                        <a:t>SOP</a:t>
                      </a:r>
                      <a:endParaRPr lang="en-US" sz="1400" b="0" i="0" u="none" strike="noStrike">
                        <a:solidFill>
                          <a:schemeClr val="tx2"/>
                        </a:solidFill>
                        <a:effectLst/>
                        <a:latin typeface="Arial" panose="020B0604020202020204" pitchFamily="34" charset="0"/>
                        <a:cs typeface="Arial" panose="020B0604020202020204" pitchFamily="34" charset="0"/>
                      </a:endParaRPr>
                    </a:p>
                  </a:txBody>
                  <a:tcPr marR="45720" marT="9144" marB="9144" anchor="ctr"/>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(193)</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(158)</a:t>
                      </a:r>
                    </a:p>
                  </a:txBody>
                  <a:tcPr marT="0" marB="0" anchor="b"/>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(143)</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(24)</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(3)</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(9)</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(518)</a:t>
                      </a:r>
                    </a:p>
                  </a:txBody>
                  <a:tcPr marT="0" marB="0" anchor="b"/>
                </a:tc>
                <a:tc>
                  <a:txBody>
                    <a:bodyPr/>
                    <a:lstStyle/>
                    <a:p>
                      <a:pPr algn="r" fontAlgn="b"/>
                      <a:r>
                        <a:rPr lang="en-US" sz="1400" b="0" i="0" u="none" strike="noStrike">
                          <a:solidFill>
                            <a:srgbClr val="000000"/>
                          </a:solidFill>
                          <a:effectLst/>
                          <a:latin typeface="+mj-lt"/>
                        </a:rPr>
                        <a:t>(1,050)</a:t>
                      </a:r>
                    </a:p>
                  </a:txBody>
                  <a:tcPr marL="6350" marT="0" marB="0" anchor="b"/>
                </a:tc>
                <a:extLst>
                  <a:ext uri="{0D108BD9-81ED-4DB2-BD59-A6C34878D82A}">
                    <a16:rowId xmlns:a16="http://schemas.microsoft.com/office/drawing/2014/main" val="3842441403"/>
                  </a:ext>
                </a:extLst>
              </a:tr>
              <a:tr h="0">
                <a:tc>
                  <a:txBody>
                    <a:bodyPr/>
                    <a:lstStyle/>
                    <a:p>
                      <a:pPr algn="l" fontAlgn="b"/>
                      <a:r>
                        <a:rPr lang="en-US" sz="1400" u="none" strike="noStrike" dirty="0">
                          <a:effectLst/>
                          <a:latin typeface="Arial" panose="020B0604020202020204" pitchFamily="34" charset="0"/>
                          <a:cs typeface="Arial" panose="020B0604020202020204" pitchFamily="34" charset="0"/>
                        </a:rPr>
                        <a:t>SON</a:t>
                      </a:r>
                      <a:endParaRPr lang="en-US" sz="1400" b="0" i="0" u="none" strike="noStrike" dirty="0">
                        <a:solidFill>
                          <a:schemeClr val="tx2"/>
                        </a:solidFill>
                        <a:effectLst/>
                        <a:latin typeface="Arial" panose="020B0604020202020204" pitchFamily="34" charset="0"/>
                        <a:cs typeface="Arial" panose="020B0604020202020204" pitchFamily="34" charset="0"/>
                      </a:endParaRPr>
                    </a:p>
                  </a:txBody>
                  <a:tcPr marR="45720" marT="9144" marB="9144" anchor="ctr"/>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(216)</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(29)</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(24)</a:t>
                      </a:r>
                    </a:p>
                  </a:txBody>
                  <a:tcPr marT="0" marB="0" anchor="b"/>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(16)</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0 </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(172)</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(993)</a:t>
                      </a:r>
                    </a:p>
                  </a:txBody>
                  <a:tcPr marT="0" marB="0" anchor="b"/>
                </a:tc>
                <a:tc>
                  <a:txBody>
                    <a:bodyPr/>
                    <a:lstStyle/>
                    <a:p>
                      <a:pPr algn="r" fontAlgn="b"/>
                      <a:r>
                        <a:rPr lang="en-US" sz="1400" b="0" i="0" u="none" strike="noStrike">
                          <a:solidFill>
                            <a:srgbClr val="000000"/>
                          </a:solidFill>
                          <a:effectLst/>
                          <a:latin typeface="+mj-lt"/>
                        </a:rPr>
                        <a:t>(1,451)</a:t>
                      </a:r>
                    </a:p>
                  </a:txBody>
                  <a:tcPr marL="6350" marT="0" marB="0" anchor="b"/>
                </a:tc>
                <a:extLst>
                  <a:ext uri="{0D108BD9-81ED-4DB2-BD59-A6C34878D82A}">
                    <a16:rowId xmlns:a16="http://schemas.microsoft.com/office/drawing/2014/main" val="1322022589"/>
                  </a:ext>
                </a:extLst>
              </a:tr>
              <a:tr h="0">
                <a:tc>
                  <a:txBody>
                    <a:bodyPr/>
                    <a:lstStyle/>
                    <a:p>
                      <a:pPr algn="l" fontAlgn="b"/>
                      <a:r>
                        <a:rPr lang="en-US" sz="1400" u="none" strike="noStrike">
                          <a:effectLst/>
                          <a:latin typeface="Arial" panose="020B0604020202020204" pitchFamily="34" charset="0"/>
                          <a:cs typeface="Arial" panose="020B0604020202020204" pitchFamily="34" charset="0"/>
                        </a:rPr>
                        <a:t>IGHS</a:t>
                      </a:r>
                      <a:endParaRPr lang="en-US" sz="1400" b="0" i="0" u="none" strike="noStrike">
                        <a:solidFill>
                          <a:schemeClr val="tx2"/>
                        </a:solidFill>
                        <a:effectLst/>
                        <a:latin typeface="Arial" panose="020B0604020202020204" pitchFamily="34" charset="0"/>
                        <a:cs typeface="Arial" panose="020B0604020202020204" pitchFamily="34" charset="0"/>
                      </a:endParaRPr>
                    </a:p>
                  </a:txBody>
                  <a:tcPr marR="45720" marT="9144" marB="9144" anchor="ctr"/>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17 </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70 </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(185)</a:t>
                      </a:r>
                    </a:p>
                  </a:txBody>
                  <a:tcPr marT="0" marB="0" anchor="b"/>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(9)</a:t>
                      </a:r>
                    </a:p>
                  </a:txBody>
                  <a:tcPr marT="0" marB="0" anchor="b"/>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0 </a:t>
                      </a:r>
                    </a:p>
                  </a:txBody>
                  <a:tcPr marT="0" marB="0" anchor="b"/>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33 </a:t>
                      </a:r>
                    </a:p>
                  </a:txBody>
                  <a:tcPr marT="0" marB="0" anchor="b"/>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2 </a:t>
                      </a:r>
                    </a:p>
                  </a:txBody>
                  <a:tcPr marT="0" marB="0" anchor="b"/>
                </a:tc>
                <a:tc>
                  <a:txBody>
                    <a:bodyPr/>
                    <a:lstStyle/>
                    <a:p>
                      <a:pPr algn="r" fontAlgn="b"/>
                      <a:r>
                        <a:rPr lang="en-US" sz="1400" b="0" i="0" u="none" strike="noStrike">
                          <a:solidFill>
                            <a:srgbClr val="000000"/>
                          </a:solidFill>
                          <a:effectLst/>
                          <a:latin typeface="+mj-lt"/>
                        </a:rPr>
                        <a:t>(72)</a:t>
                      </a:r>
                    </a:p>
                  </a:txBody>
                  <a:tcPr marL="6350" marT="0" marB="0" anchor="b"/>
                </a:tc>
                <a:extLst>
                  <a:ext uri="{0D108BD9-81ED-4DB2-BD59-A6C34878D82A}">
                    <a16:rowId xmlns:a16="http://schemas.microsoft.com/office/drawing/2014/main" val="654051847"/>
                  </a:ext>
                </a:extLst>
              </a:tr>
              <a:tr h="0">
                <a:tc>
                  <a:txBody>
                    <a:bodyPr/>
                    <a:lstStyle/>
                    <a:p>
                      <a:pPr algn="l" fontAlgn="b"/>
                      <a:r>
                        <a:rPr lang="en-US" sz="1400" u="none" strike="noStrike">
                          <a:effectLst/>
                          <a:latin typeface="Arial" panose="020B0604020202020204" pitchFamily="34" charset="0"/>
                          <a:cs typeface="Arial" panose="020B0604020202020204" pitchFamily="34" charset="0"/>
                        </a:rPr>
                        <a:t>FAS</a:t>
                      </a:r>
                      <a:endParaRPr lang="en-US" sz="1400" b="0" i="0" u="none" strike="noStrike">
                        <a:solidFill>
                          <a:schemeClr val="tx2"/>
                        </a:solidFill>
                        <a:effectLst/>
                        <a:latin typeface="Arial" panose="020B0604020202020204" pitchFamily="34" charset="0"/>
                        <a:cs typeface="Arial" panose="020B0604020202020204" pitchFamily="34" charset="0"/>
                      </a:endParaRPr>
                    </a:p>
                  </a:txBody>
                  <a:tcPr marR="45720" marT="9144" marB="9144" anchor="ctr"/>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0 </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0 </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0 </a:t>
                      </a:r>
                    </a:p>
                  </a:txBody>
                  <a:tcPr marT="0" marB="0" anchor="b"/>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(3)</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0 </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(3,023)</a:t>
                      </a:r>
                    </a:p>
                  </a:txBody>
                  <a:tcPr marT="0" marB="0" anchor="b"/>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851 </a:t>
                      </a:r>
                    </a:p>
                  </a:txBody>
                  <a:tcPr marT="0" marB="0" anchor="b"/>
                </a:tc>
                <a:tc>
                  <a:txBody>
                    <a:bodyPr/>
                    <a:lstStyle/>
                    <a:p>
                      <a:pPr algn="r" fontAlgn="b"/>
                      <a:r>
                        <a:rPr lang="en-US" sz="1400" b="0" i="0" u="none" strike="noStrike">
                          <a:solidFill>
                            <a:srgbClr val="000000"/>
                          </a:solidFill>
                          <a:effectLst/>
                          <a:latin typeface="+mj-lt"/>
                        </a:rPr>
                        <a:t>(2,175)</a:t>
                      </a:r>
                    </a:p>
                  </a:txBody>
                  <a:tcPr marL="6350" marT="0" marB="0" anchor="b"/>
                </a:tc>
                <a:extLst>
                  <a:ext uri="{0D108BD9-81ED-4DB2-BD59-A6C34878D82A}">
                    <a16:rowId xmlns:a16="http://schemas.microsoft.com/office/drawing/2014/main" val="3839943046"/>
                  </a:ext>
                </a:extLst>
              </a:tr>
              <a:tr h="0">
                <a:tc>
                  <a:txBody>
                    <a:bodyPr/>
                    <a:lstStyle/>
                    <a:p>
                      <a:pPr algn="l" fontAlgn="b"/>
                      <a:r>
                        <a:rPr lang="en-US" sz="1400" u="none" strike="noStrike" dirty="0">
                          <a:effectLst/>
                          <a:latin typeface="Arial" panose="020B0604020202020204" pitchFamily="34" charset="0"/>
                          <a:cs typeface="Arial" panose="020B0604020202020204" pitchFamily="34" charset="0"/>
                        </a:rPr>
                        <a:t>Other</a:t>
                      </a:r>
                      <a:endParaRPr lang="en-US" sz="1400" b="0" i="0" u="none" strike="noStrike" dirty="0">
                        <a:solidFill>
                          <a:schemeClr val="tx2"/>
                        </a:solidFill>
                        <a:effectLst/>
                        <a:latin typeface="Arial" panose="020B0604020202020204" pitchFamily="34" charset="0"/>
                        <a:cs typeface="Arial" panose="020B0604020202020204" pitchFamily="34" charset="0"/>
                      </a:endParaRPr>
                    </a:p>
                  </a:txBody>
                  <a:tcPr marR="45720" marT="9144" marB="9144" anchor="ctr"/>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61 </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220 </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(24)</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111 </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0 </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(482)</a:t>
                      </a:r>
                    </a:p>
                  </a:txBody>
                  <a:tcPr marT="0" marB="0" anchor="b"/>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1,079 </a:t>
                      </a:r>
                    </a:p>
                  </a:txBody>
                  <a:tcPr marT="0" marB="0" anchor="b"/>
                </a:tc>
                <a:tc>
                  <a:txBody>
                    <a:bodyPr/>
                    <a:lstStyle/>
                    <a:p>
                      <a:pPr algn="r" fontAlgn="b"/>
                      <a:r>
                        <a:rPr lang="en-US" sz="1400" b="0" i="0" u="none" strike="noStrike">
                          <a:solidFill>
                            <a:srgbClr val="000000"/>
                          </a:solidFill>
                          <a:effectLst/>
                          <a:latin typeface="+mj-lt"/>
                        </a:rPr>
                        <a:t>965 </a:t>
                      </a:r>
                    </a:p>
                  </a:txBody>
                  <a:tcPr marL="6350" marT="0" marB="0" anchor="b"/>
                </a:tc>
                <a:extLst>
                  <a:ext uri="{0D108BD9-81ED-4DB2-BD59-A6C34878D82A}">
                    <a16:rowId xmlns:a16="http://schemas.microsoft.com/office/drawing/2014/main" val="1941174703"/>
                  </a:ext>
                </a:extLst>
              </a:tr>
              <a:tr h="0">
                <a:tc>
                  <a:txBody>
                    <a:bodyPr/>
                    <a:lstStyle/>
                    <a:p>
                      <a:pPr algn="l" fontAlgn="b"/>
                      <a:r>
                        <a:rPr lang="en-US" sz="1400" b="1" u="none" strike="noStrike" dirty="0">
                          <a:effectLst/>
                          <a:latin typeface="Arial" panose="020B0604020202020204" pitchFamily="34" charset="0"/>
                          <a:cs typeface="Arial" panose="020B0604020202020204" pitchFamily="34" charset="0"/>
                        </a:rPr>
                        <a:t>Total</a:t>
                      </a:r>
                      <a:endParaRPr lang="en-US" sz="1400" b="1" i="0" u="none" strike="noStrike" dirty="0">
                        <a:solidFill>
                          <a:schemeClr val="tx2"/>
                        </a:solidFill>
                        <a:effectLst/>
                        <a:latin typeface="Arial" panose="020B0604020202020204" pitchFamily="34" charset="0"/>
                        <a:cs typeface="Arial" panose="020B0604020202020204" pitchFamily="34" charset="0"/>
                      </a:endParaRPr>
                    </a:p>
                  </a:txBody>
                  <a:tcPr marR="45720" marT="9144" marB="9144" anchor="ctr"/>
                </a:tc>
                <a:tc>
                  <a:txBody>
                    <a:bodyPr/>
                    <a:lstStyle/>
                    <a:p>
                      <a:pPr algn="r" fontAlgn="b"/>
                      <a:r>
                        <a:rPr lang="en-US" sz="1400" b="1" i="0" u="none" strike="noStrike" dirty="0">
                          <a:solidFill>
                            <a:srgbClr val="000000"/>
                          </a:solidFill>
                          <a:effectLst/>
                          <a:latin typeface="Arial" panose="020B0604020202020204" pitchFamily="34" charset="0"/>
                          <a:cs typeface="Arial" panose="020B0604020202020204" pitchFamily="34" charset="0"/>
                        </a:rPr>
                        <a:t>(1,606)</a:t>
                      </a:r>
                    </a:p>
                  </a:txBody>
                  <a:tcPr marT="0" marB="0" anchor="b"/>
                </a:tc>
                <a:tc>
                  <a:txBody>
                    <a:bodyPr/>
                    <a:lstStyle/>
                    <a:p>
                      <a:pPr algn="r" fontAlgn="b"/>
                      <a:r>
                        <a:rPr lang="en-US" sz="1400" b="1" i="0" u="none" strike="noStrike">
                          <a:solidFill>
                            <a:srgbClr val="000000"/>
                          </a:solidFill>
                          <a:effectLst/>
                          <a:latin typeface="Arial" panose="020B0604020202020204" pitchFamily="34" charset="0"/>
                          <a:cs typeface="Arial" panose="020B0604020202020204" pitchFamily="34" charset="0"/>
                        </a:rPr>
                        <a:t>703 </a:t>
                      </a:r>
                    </a:p>
                  </a:txBody>
                  <a:tcPr marT="0" marB="0" anchor="b"/>
                </a:tc>
                <a:tc>
                  <a:txBody>
                    <a:bodyPr/>
                    <a:lstStyle/>
                    <a:p>
                      <a:pPr algn="r" fontAlgn="b"/>
                      <a:r>
                        <a:rPr lang="en-US" sz="1400" b="1" i="0" u="none" strike="noStrike">
                          <a:solidFill>
                            <a:srgbClr val="000000"/>
                          </a:solidFill>
                          <a:effectLst/>
                          <a:latin typeface="Arial" panose="020B0604020202020204" pitchFamily="34" charset="0"/>
                          <a:cs typeface="Arial" panose="020B0604020202020204" pitchFamily="34" charset="0"/>
                        </a:rPr>
                        <a:t>605 </a:t>
                      </a:r>
                    </a:p>
                  </a:txBody>
                  <a:tcPr marT="0" marB="0" anchor="b"/>
                </a:tc>
                <a:tc>
                  <a:txBody>
                    <a:bodyPr/>
                    <a:lstStyle/>
                    <a:p>
                      <a:pPr algn="r" fontAlgn="b"/>
                      <a:r>
                        <a:rPr lang="en-US" sz="1400" b="1" i="0" u="none" strike="noStrike">
                          <a:solidFill>
                            <a:srgbClr val="000000"/>
                          </a:solidFill>
                          <a:effectLst/>
                          <a:latin typeface="Arial" panose="020B0604020202020204" pitchFamily="34" charset="0"/>
                          <a:cs typeface="Arial" panose="020B0604020202020204" pitchFamily="34" charset="0"/>
                        </a:rPr>
                        <a:t>875 </a:t>
                      </a:r>
                    </a:p>
                  </a:txBody>
                  <a:tcPr marT="0" marB="0" anchor="b"/>
                </a:tc>
                <a:tc>
                  <a:txBody>
                    <a:bodyPr/>
                    <a:lstStyle/>
                    <a:p>
                      <a:pPr algn="r" fontAlgn="b"/>
                      <a:r>
                        <a:rPr lang="en-US" sz="1400" b="1" i="0" u="none" strike="noStrike">
                          <a:solidFill>
                            <a:srgbClr val="000000"/>
                          </a:solidFill>
                          <a:effectLst/>
                          <a:latin typeface="Arial" panose="020B0604020202020204" pitchFamily="34" charset="0"/>
                          <a:cs typeface="Arial" panose="020B0604020202020204" pitchFamily="34" charset="0"/>
                        </a:rPr>
                        <a:t>5,106 </a:t>
                      </a:r>
                    </a:p>
                  </a:txBody>
                  <a:tcPr marT="0" marB="0" anchor="b"/>
                </a:tc>
                <a:tc>
                  <a:txBody>
                    <a:bodyPr/>
                    <a:lstStyle/>
                    <a:p>
                      <a:pPr algn="r" fontAlgn="b"/>
                      <a:r>
                        <a:rPr lang="en-US" sz="1400" b="1" i="0" u="none" strike="noStrike">
                          <a:solidFill>
                            <a:srgbClr val="000000"/>
                          </a:solidFill>
                          <a:effectLst/>
                          <a:latin typeface="Arial" panose="020B0604020202020204" pitchFamily="34" charset="0"/>
                          <a:cs typeface="Arial" panose="020B0604020202020204" pitchFamily="34" charset="0"/>
                        </a:rPr>
                        <a:t>(3,221)</a:t>
                      </a:r>
                    </a:p>
                  </a:txBody>
                  <a:tcPr marT="0" marB="0" anchor="b"/>
                </a:tc>
                <a:tc>
                  <a:txBody>
                    <a:bodyPr/>
                    <a:lstStyle/>
                    <a:p>
                      <a:pPr algn="r" fontAlgn="b"/>
                      <a:r>
                        <a:rPr lang="en-US" sz="1400" b="1" i="0" u="none" strike="noStrike">
                          <a:solidFill>
                            <a:srgbClr val="000000"/>
                          </a:solidFill>
                          <a:effectLst/>
                          <a:latin typeface="Arial" panose="020B0604020202020204" pitchFamily="34" charset="0"/>
                          <a:cs typeface="Arial" panose="020B0604020202020204" pitchFamily="34" charset="0"/>
                        </a:rPr>
                        <a:t>(2,461)</a:t>
                      </a:r>
                    </a:p>
                  </a:txBody>
                  <a:tcPr marT="0" marB="0" anchor="b"/>
                </a:tc>
                <a:tc>
                  <a:txBody>
                    <a:bodyPr/>
                    <a:lstStyle/>
                    <a:p>
                      <a:pPr algn="r" fontAlgn="b"/>
                      <a:r>
                        <a:rPr lang="en-US" sz="1400" b="1" i="0" u="none" strike="noStrike" dirty="0">
                          <a:solidFill>
                            <a:srgbClr val="000000"/>
                          </a:solidFill>
                          <a:effectLst/>
                          <a:latin typeface="+mj-lt"/>
                        </a:rPr>
                        <a:t>1 </a:t>
                      </a:r>
                    </a:p>
                  </a:txBody>
                  <a:tcPr marL="6350" marT="0" marB="0" anchor="b"/>
                </a:tc>
                <a:extLst>
                  <a:ext uri="{0D108BD9-81ED-4DB2-BD59-A6C34878D82A}">
                    <a16:rowId xmlns:a16="http://schemas.microsoft.com/office/drawing/2014/main" val="312789600"/>
                  </a:ext>
                </a:extLst>
              </a:tr>
            </a:tbl>
          </a:graphicData>
        </a:graphic>
      </p:graphicFrame>
      <p:sp>
        <p:nvSpPr>
          <p:cNvPr id="11" name="Rectangle 10"/>
          <p:cNvSpPr/>
          <p:nvPr/>
        </p:nvSpPr>
        <p:spPr>
          <a:xfrm>
            <a:off x="358009" y="4516352"/>
            <a:ext cx="7938797" cy="1815882"/>
          </a:xfrm>
          <a:prstGeom prst="rect">
            <a:avLst/>
          </a:prstGeom>
        </p:spPr>
        <p:txBody>
          <a:bodyPr wrap="square">
            <a:spAutoFit/>
          </a:bodyPr>
          <a:lstStyle/>
          <a:p>
            <a:pPr marL="171450" indent="-171450">
              <a:buFont typeface="Wingdings" panose="05000000000000000000" pitchFamily="2" charset="2"/>
              <a:buChar char="§"/>
            </a:pPr>
            <a:r>
              <a:rPr lang="en-US" sz="1600" dirty="0" smtClean="0">
                <a:solidFill>
                  <a:schemeClr val="tx2"/>
                </a:solidFill>
                <a:latin typeface="Arial"/>
              </a:rPr>
              <a:t>Within SOM, cost shifts across departments will be as large as or larger than those observed for the other schools</a:t>
            </a:r>
          </a:p>
          <a:p>
            <a:pPr marL="171450" indent="-171450">
              <a:buFont typeface="Wingdings" panose="05000000000000000000" pitchFamily="2" charset="2"/>
              <a:buChar char="§"/>
            </a:pPr>
            <a:r>
              <a:rPr lang="en-US" sz="1600" dirty="0" smtClean="0">
                <a:solidFill>
                  <a:schemeClr val="tx2"/>
                </a:solidFill>
                <a:latin typeface="Arial"/>
              </a:rPr>
              <a:t>The largest shifts occur in the Faculty categories, due to</a:t>
            </a:r>
          </a:p>
          <a:p>
            <a:pPr marL="457200" lvl="2" indent="-230188">
              <a:buFont typeface="Arial" panose="020B0604020202020204" pitchFamily="34" charset="0"/>
              <a:buChar char="•"/>
            </a:pPr>
            <a:r>
              <a:rPr lang="en-US" sz="1600" dirty="0">
                <a:solidFill>
                  <a:schemeClr val="tx2"/>
                </a:solidFill>
                <a:latin typeface="Arial"/>
              </a:rPr>
              <a:t>t</a:t>
            </a:r>
            <a:r>
              <a:rPr lang="en-US" sz="1600" dirty="0" smtClean="0">
                <a:solidFill>
                  <a:schemeClr val="tx2"/>
                </a:solidFill>
                <a:latin typeface="Arial"/>
              </a:rPr>
              <a:t>he </a:t>
            </a:r>
            <a:r>
              <a:rPr lang="en-US" sz="1600" dirty="0">
                <a:solidFill>
                  <a:schemeClr val="tx2"/>
                </a:solidFill>
                <a:latin typeface="Arial"/>
              </a:rPr>
              <a:t>relationship between fund source and salary level</a:t>
            </a:r>
          </a:p>
          <a:p>
            <a:pPr marL="457200" lvl="2" indent="-230188">
              <a:buFont typeface="Arial" panose="020B0604020202020204" pitchFamily="34" charset="0"/>
              <a:buChar char="•"/>
            </a:pPr>
            <a:r>
              <a:rPr lang="en-US" sz="1600" dirty="0" smtClean="0">
                <a:solidFill>
                  <a:schemeClr val="tx2"/>
                </a:solidFill>
                <a:latin typeface="Arial"/>
              </a:rPr>
              <a:t>the </a:t>
            </a:r>
            <a:r>
              <a:rPr lang="en-US" sz="1600" dirty="0">
                <a:solidFill>
                  <a:schemeClr val="tx2"/>
                </a:solidFill>
                <a:latin typeface="Arial"/>
              </a:rPr>
              <a:t>relationship between fund source and salary component (X versus </a:t>
            </a:r>
            <a:r>
              <a:rPr lang="en-US" sz="1600" dirty="0" smtClean="0">
                <a:solidFill>
                  <a:schemeClr val="tx2"/>
                </a:solidFill>
                <a:latin typeface="Arial"/>
              </a:rPr>
              <a:t>Y)</a:t>
            </a:r>
          </a:p>
          <a:p>
            <a:pPr marL="457200" lvl="2" indent="-230188">
              <a:buFont typeface="Arial" panose="020B0604020202020204" pitchFamily="34" charset="0"/>
              <a:buChar char="•"/>
            </a:pPr>
            <a:r>
              <a:rPr lang="en-US" sz="1600" dirty="0" smtClean="0">
                <a:solidFill>
                  <a:schemeClr val="tx2"/>
                </a:solidFill>
                <a:latin typeface="Arial"/>
              </a:rPr>
              <a:t>variation </a:t>
            </a:r>
            <a:r>
              <a:rPr lang="en-US" sz="1600" dirty="0">
                <a:solidFill>
                  <a:schemeClr val="tx2"/>
                </a:solidFill>
                <a:latin typeface="Arial"/>
              </a:rPr>
              <a:t>in salary scale (0, 3, or higher)</a:t>
            </a:r>
          </a:p>
          <a:p>
            <a:pPr marL="171450" indent="-171450">
              <a:buFont typeface="Wingdings" panose="05000000000000000000" pitchFamily="2" charset="2"/>
              <a:buChar char="§"/>
            </a:pPr>
            <a:endParaRPr lang="en-US" sz="1600" dirty="0">
              <a:solidFill>
                <a:schemeClr val="tx2"/>
              </a:solidFill>
              <a:latin typeface="Arial"/>
            </a:endParaRPr>
          </a:p>
        </p:txBody>
      </p:sp>
      <p:sp>
        <p:nvSpPr>
          <p:cNvPr id="7" name="Rectangle 6"/>
          <p:cNvSpPr/>
          <p:nvPr/>
        </p:nvSpPr>
        <p:spPr>
          <a:xfrm>
            <a:off x="214239" y="3855238"/>
            <a:ext cx="8226336" cy="523220"/>
          </a:xfrm>
          <a:prstGeom prst="rect">
            <a:avLst/>
          </a:prstGeom>
        </p:spPr>
        <p:txBody>
          <a:bodyPr wrap="square">
            <a:spAutoFit/>
          </a:bodyPr>
          <a:lstStyle/>
          <a:p>
            <a:r>
              <a:rPr lang="en-US" sz="1400" dirty="0" smtClean="0">
                <a:solidFill>
                  <a:schemeClr val="tx2"/>
                </a:solidFill>
                <a:latin typeface="Arial"/>
              </a:rPr>
              <a:t>Based on 2017-18 data.  Dollars in thousands. Positive values </a:t>
            </a:r>
            <a:r>
              <a:rPr lang="en-US" sz="1400" dirty="0">
                <a:solidFill>
                  <a:schemeClr val="tx2"/>
                </a:solidFill>
                <a:latin typeface="Arial"/>
              </a:rPr>
              <a:t>indicate additional benefit costs; </a:t>
            </a:r>
            <a:r>
              <a:rPr lang="en-US" sz="1400" dirty="0" smtClean="0">
                <a:solidFill>
                  <a:schemeClr val="tx2"/>
                </a:solidFill>
                <a:latin typeface="Arial"/>
              </a:rPr>
              <a:t>negative values </a:t>
            </a:r>
            <a:r>
              <a:rPr lang="en-US" sz="1400" dirty="0">
                <a:solidFill>
                  <a:schemeClr val="tx2"/>
                </a:solidFill>
                <a:latin typeface="Arial"/>
              </a:rPr>
              <a:t>indicate reduced benefit </a:t>
            </a:r>
            <a:r>
              <a:rPr lang="en-US" sz="1400" dirty="0" smtClean="0">
                <a:solidFill>
                  <a:schemeClr val="tx2"/>
                </a:solidFill>
                <a:latin typeface="Arial"/>
              </a:rPr>
              <a:t>costs.</a:t>
            </a:r>
            <a:endParaRPr lang="en-US" sz="1400" dirty="0">
              <a:solidFill>
                <a:schemeClr val="tx2"/>
              </a:solidFill>
              <a:latin typeface="Arial"/>
            </a:endParaRPr>
          </a:p>
        </p:txBody>
      </p:sp>
      <p:sp>
        <p:nvSpPr>
          <p:cNvPr id="10" name="Footer Placeholder 5"/>
          <p:cNvSpPr>
            <a:spLocks noGrp="1"/>
          </p:cNvSpPr>
          <p:nvPr>
            <p:ph type="ftr" sz="quarter" idx="3"/>
          </p:nvPr>
        </p:nvSpPr>
        <p:spPr>
          <a:xfrm>
            <a:off x="729161" y="6470128"/>
            <a:ext cx="7074311" cy="138608"/>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Composite Benefit Rate Review  			      </a:t>
            </a:r>
            <a:r>
              <a:rPr lang="en-US" dirty="0" smtClean="0"/>
              <a:t>November 2019</a:t>
            </a:r>
            <a:endParaRPr lang="en-US" dirty="0"/>
          </a:p>
        </p:txBody>
      </p:sp>
    </p:spTree>
    <p:extLst>
      <p:ext uri="{BB962C8B-B14F-4D97-AF65-F5344CB8AC3E}">
        <p14:creationId xmlns:p14="http://schemas.microsoft.com/office/powerpoint/2010/main" val="304154628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8A51949-CE2D-4D1D-81B7-CD96A1311979}">
  <ds:schemaRefs>
    <ds:schemaRef ds:uri="http://schemas.microsoft.com/sharepoint/v3/contenttype/forms"/>
  </ds:schemaRefs>
</ds:datastoreItem>
</file>

<file path=customXml/itemProps2.xml><?xml version="1.0" encoding="utf-8"?>
<ds:datastoreItem xmlns:ds="http://schemas.openxmlformats.org/officeDocument/2006/customXml" ds:itemID="{DB48DB2A-A2BB-49B9-B517-04CB45F2482A}">
  <ds:schemaRefs>
    <ds:schemaRef ds:uri="http://schemas.microsoft.com/office/2006/documentManagement/types"/>
    <ds:schemaRef ds:uri="http://schemas.microsoft.com/office/2006/metadata/properties"/>
    <ds:schemaRef ds:uri="http://purl.org/dc/terms/"/>
    <ds:schemaRef ds:uri="http://purl.org/dc/dcmitype/"/>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UCSF PPT Template</Template>
  <TotalTime>5433</TotalTime>
  <Words>2098</Words>
  <Application>Microsoft Office PowerPoint</Application>
  <PresentationFormat>On-screen Show (4:3)</PresentationFormat>
  <Paragraphs>430</Paragraphs>
  <Slides>12</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ＭＳ Ｐゴシック</vt:lpstr>
      <vt:lpstr>Arial</vt:lpstr>
      <vt:lpstr>Calibri</vt:lpstr>
      <vt:lpstr>Garamond</vt:lpstr>
      <vt:lpstr>HelveticaNeueLT Std Lt</vt:lpstr>
      <vt:lpstr>Times New Roman</vt:lpstr>
      <vt:lpstr>Wingdings</vt:lpstr>
      <vt:lpstr>UCSF PPT Template</vt:lpstr>
      <vt:lpstr>UCSF PPT Template-Blue</vt:lpstr>
      <vt:lpstr>UCSF PPT Template-Blue Bar</vt:lpstr>
      <vt:lpstr>Composite Benefits Rates</vt:lpstr>
      <vt:lpstr>Summary</vt:lpstr>
      <vt:lpstr>Composite Benefit Rates (CBRs) support UC Path integration and simplify accounting processes</vt:lpstr>
      <vt:lpstr>Our CBR model development is based on certain key assumptions and constraints</vt:lpstr>
      <vt:lpstr>In 2017-18, total benefits were 34.4% of salary; UCRP and health plan contributions are the largest components</vt:lpstr>
      <vt:lpstr>A simple single rate model (27.9%) would result in dramatic cost shifts across funds</vt:lpstr>
      <vt:lpstr>UCSF’s proposed model uses six categories</vt:lpstr>
      <vt:lpstr>Impacts will vary across control points; the largest shifts occur in the Faculty 1 category (2016-17 data)</vt:lpstr>
      <vt:lpstr>Impacts will vary across control points; the largest shifts occur in the Faculty 1 category (2017-18 data)</vt:lpstr>
      <vt:lpstr>Implementations at other campuses have been relatively smooth</vt:lpstr>
      <vt:lpstr>Strategies to mitigate cost shifts are still being developed and will be based on 2018-19 data</vt:lpstr>
      <vt:lpstr>PowerPoint Presentation</vt:lpstr>
    </vt:vector>
  </TitlesOfParts>
  <Company>UCSF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Clune, Michael</cp:lastModifiedBy>
  <cp:revision>366</cp:revision>
  <cp:lastPrinted>2019-09-03T20:21:29Z</cp:lastPrinted>
  <dcterms:created xsi:type="dcterms:W3CDTF">2012-05-07T17:59:34Z</dcterms:created>
  <dcterms:modified xsi:type="dcterms:W3CDTF">2019-11-20T17:52:41Z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