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5"/>
  </p:notesMasterIdLst>
  <p:handoutMasterIdLst>
    <p:handoutMasterId r:id="rId26"/>
  </p:handoutMasterIdLst>
  <p:sldIdLst>
    <p:sldId id="480" r:id="rId7"/>
    <p:sldId id="514" r:id="rId8"/>
    <p:sldId id="483" r:id="rId9"/>
    <p:sldId id="525" r:id="rId10"/>
    <p:sldId id="482" r:id="rId11"/>
    <p:sldId id="484" r:id="rId12"/>
    <p:sldId id="519" r:id="rId13"/>
    <p:sldId id="537" r:id="rId14"/>
    <p:sldId id="542" r:id="rId15"/>
    <p:sldId id="540" r:id="rId16"/>
    <p:sldId id="539" r:id="rId17"/>
    <p:sldId id="527" r:id="rId18"/>
    <p:sldId id="534" r:id="rId19"/>
    <p:sldId id="543" r:id="rId20"/>
    <p:sldId id="541" r:id="rId21"/>
    <p:sldId id="528" r:id="rId22"/>
    <p:sldId id="520" r:id="rId23"/>
    <p:sldId id="526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6" userDrawn="1">
          <p15:clr>
            <a:srgbClr val="A4A3A4"/>
          </p15:clr>
        </p15:guide>
        <p15:guide id="2" orient="horz" pos="5550" userDrawn="1">
          <p15:clr>
            <a:srgbClr val="A4A3A4"/>
          </p15:clr>
        </p15:guide>
        <p15:guide id="3" orient="horz" pos="5785" userDrawn="1">
          <p15:clr>
            <a:srgbClr val="A4A3A4"/>
          </p15:clr>
        </p15:guide>
        <p15:guide id="4" pos="293" userDrawn="1">
          <p15:clr>
            <a:srgbClr val="A4A3A4"/>
          </p15:clr>
        </p15:guide>
        <p15:guide id="5" pos="4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9011" autoAdjust="0"/>
  </p:normalViewPr>
  <p:slideViewPr>
    <p:cSldViewPr snapToGrid="0" showGuides="1">
      <p:cViewPr varScale="1">
        <p:scale>
          <a:sx n="65" d="100"/>
          <a:sy n="65" d="100"/>
        </p:scale>
        <p:origin x="1476" y="6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998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6"/>
        <p:guide orient="horz" pos="5550"/>
        <p:guide orient="horz" pos="5785"/>
        <p:guide pos="293"/>
        <p:guide pos="4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74075" y="8875193"/>
            <a:ext cx="2728795" cy="138039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28184" y="8868675"/>
            <a:ext cx="901323" cy="1465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52136" y="8869203"/>
            <a:ext cx="567439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4458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4" y="887848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0005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2" tIns="47101" rIns="94202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891" y="4085871"/>
            <a:ext cx="6104628" cy="4486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80961" y="8875193"/>
            <a:ext cx="2728795" cy="138039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35070" y="8868675"/>
            <a:ext cx="901323" cy="1465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9022" y="8869203"/>
            <a:ext cx="567439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24458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4" y="887848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CDE181E5-AA2C-4C6B-85D1-B47DAFB3142B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8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6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Reduces workload when transferring compensation expenses among fund sources</a:t>
            </a:r>
          </a:p>
          <a:p>
            <a:r>
              <a:rPr lang="en-US" dirty="0" smtClean="0"/>
              <a:t>Simplifies and improves planning processes</a:t>
            </a:r>
          </a:p>
          <a:p>
            <a:r>
              <a:rPr lang="en-US" dirty="0" smtClean="0"/>
              <a:t>Eliminates variation in department costs due to employee benefit selections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Required by </a:t>
            </a:r>
            <a:r>
              <a:rPr lang="en-US" dirty="0" err="1" smtClean="0">
                <a:solidFill>
                  <a:srgbClr val="FF0000"/>
                </a:solidFill>
              </a:rPr>
              <a:t>UCPath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Possibly add, </a:t>
            </a:r>
          </a:p>
          <a:p>
            <a:endParaRPr lang="en-US" dirty="0" smtClean="0"/>
          </a:p>
          <a:p>
            <a:r>
              <a:rPr lang="en-US" dirty="0" smtClean="0"/>
              <a:t>*significantly</a:t>
            </a:r>
            <a:r>
              <a:rPr lang="en-US" baseline="0" dirty="0" smtClean="0"/>
              <a:t> easier integration into</a:t>
            </a:r>
            <a:r>
              <a:rPr lang="en-US" dirty="0" smtClean="0"/>
              <a:t> new payroll system UC Path</a:t>
            </a:r>
          </a:p>
          <a:p>
            <a:r>
              <a:rPr lang="en-US" dirty="0" smtClean="0"/>
              <a:t>* Provides consistent accumulation and allocation of fringe benefits expenses (to functional activities as required by Cost Accounting Standards)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AEEE-2289-4437-A825-08CFCE50A6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Consider moving after timeline</a:t>
            </a: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4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4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format to slide 8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format to slide 8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7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format to slide 8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2BED4E9-414A-4E90-BDCC-8D54B20FBB90}" type="datetime1">
              <a:rPr lang="en-US" smtClean="0">
                <a:latin typeface="Arial" pitchFamily="34" charset="0"/>
                <a:cs typeface="Arial" pitchFamily="34" charset="0"/>
              </a:rPr>
              <a:t>9/27/2019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2019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      September 2019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0CA5A-A65A-4987-BF97-88EDEBAF9BE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2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RSA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RSA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Optimizing Resource Allocation Models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40285"/>
            <a:ext cx="6576108" cy="1261884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latin typeface="Garamond" panose="02020404030301010803" pitchFamily="18" charset="0"/>
                <a:ea typeface="ＭＳ Ｐゴシック"/>
                <a:cs typeface="HelveticaNeueLT Std Lt"/>
              </a:rPr>
              <a:t>Composite Benefits </a:t>
            </a:r>
            <a:r>
              <a:rPr lang="en-US" sz="4000" dirty="0" smtClean="0">
                <a:solidFill>
                  <a:srgbClr val="FFFFFF"/>
                </a:solidFill>
                <a:latin typeface="Garamond" panose="02020404030301010803" pitchFamily="18" charset="0"/>
                <a:ea typeface="ＭＳ Ｐゴシック"/>
                <a:cs typeface="HelveticaNeueLT Std Lt"/>
              </a:rPr>
              <a:t>Rates in UCPath Integration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746125" y="3796909"/>
            <a:ext cx="6478588" cy="1235214"/>
          </a:xfrm>
        </p:spPr>
        <p:txBody>
          <a:bodyPr>
            <a:noAutofit/>
          </a:bodyPr>
          <a:lstStyle/>
          <a:p>
            <a:r>
              <a:rPr lang="en-US" sz="2000" i="0" dirty="0" smtClean="0"/>
              <a:t>Budget &amp; Resource Management &amp; Controller’s Office</a:t>
            </a:r>
            <a:endParaRPr lang="en-US" sz="2000" i="0" dirty="0"/>
          </a:p>
          <a:p>
            <a:r>
              <a:rPr lang="en-US" sz="2000" i="0" dirty="0" smtClean="0"/>
              <a:t>September 26, 2019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246063" cy="15557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3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>
            <a:endCxn id="15" idx="3"/>
          </p:cNvCxnSpPr>
          <p:nvPr/>
        </p:nvCxnSpPr>
        <p:spPr>
          <a:xfrm flipV="1">
            <a:off x="3717421" y="1886222"/>
            <a:ext cx="2915590" cy="2437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17" idx="2"/>
          </p:cNvCxnSpPr>
          <p:nvPr/>
        </p:nvCxnSpPr>
        <p:spPr>
          <a:xfrm flipV="1">
            <a:off x="3717421" y="3584250"/>
            <a:ext cx="4219205" cy="1012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4354103" cy="467820"/>
          </a:xfrm>
        </p:spPr>
        <p:txBody>
          <a:bodyPr/>
          <a:lstStyle/>
          <a:p>
            <a:r>
              <a:rPr lang="en-US" sz="2800" dirty="0" smtClean="0"/>
              <a:t>UCPath CBR Groups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3595"/>
              </p:ext>
            </p:extLst>
          </p:nvPr>
        </p:nvGraphicFramePr>
        <p:xfrm>
          <a:off x="661374" y="1116347"/>
          <a:ext cx="4346461" cy="4541029"/>
        </p:xfrm>
        <a:graphic>
          <a:graphicData uri="http://schemas.openxmlformats.org/drawingml/2006/table">
            <a:tbl>
              <a:tblPr firstRow="1" firstCol="1" bandRow="1"/>
              <a:tblGrid>
                <a:gridCol w="714499">
                  <a:extLst>
                    <a:ext uri="{9D8B030D-6E8A-4147-A177-3AD203B41FA5}">
                      <a16:colId xmlns:a16="http://schemas.microsoft.com/office/drawing/2014/main" val="4102123149"/>
                    </a:ext>
                  </a:extLst>
                </a:gridCol>
                <a:gridCol w="3631962">
                  <a:extLst>
                    <a:ext uri="{9D8B030D-6E8A-4147-A177-3AD203B41FA5}">
                      <a16:colId xmlns:a16="http://schemas.microsoft.com/office/drawing/2014/main" val="2889821093"/>
                    </a:ext>
                  </a:extLst>
                </a:gridCol>
              </a:tblGrid>
              <a:tr h="322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UCPath Group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UCPath Group Description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42680"/>
                  </a:ext>
                </a:extLst>
              </a:tr>
              <a:tr h="297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 Not HSCP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000738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 HSCP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00161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Academics – Full Benefits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6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Staff Exempt – Full Benefits</a:t>
                      </a:r>
                      <a:endParaRPr lang="en-US" sz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47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Staff Non-Exempt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792609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– Graduate/Undergraduate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389952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Docs</a:t>
                      </a: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985573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Faculty/Staff-Partial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46938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Faculty/Staff – No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022846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 Rate #1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63566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 Rate #2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75741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 Rate #3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47560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Campus Rate #4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74909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Faculty Not HSCP Summer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Salary – Full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969212"/>
                  </a:ext>
                </a:extLst>
              </a:tr>
            </a:tbl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369591" y="1076761"/>
            <a:ext cx="1005571" cy="68109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Faculty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Non Tenure,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Adjunct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409346" y="938575"/>
            <a:ext cx="1527280" cy="11102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Faculty Tenure,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Clinical,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 Residence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550833" y="2068661"/>
            <a:ext cx="1655759" cy="147770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Academic and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Staff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936626" y="3085031"/>
            <a:ext cx="1207374" cy="9984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Management &amp;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Professional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478017" y="3860000"/>
            <a:ext cx="1263560" cy="123129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Student and </a:t>
            </a: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Non Full Benefit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323616" y="3230677"/>
            <a:ext cx="683677" cy="54013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Post Doc</a:t>
            </a:r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5369591" y="463122"/>
            <a:ext cx="3201841" cy="4678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UCSF CBR Groups</a:t>
            </a:r>
            <a:endParaRPr lang="en-US" sz="2800" dirty="0"/>
          </a:p>
        </p:txBody>
      </p:sp>
      <p:cxnSp>
        <p:nvCxnSpPr>
          <p:cNvPr id="43" name="Straight Arrow Connector 42"/>
          <p:cNvCxnSpPr>
            <a:endCxn id="19" idx="2"/>
          </p:cNvCxnSpPr>
          <p:nvPr/>
        </p:nvCxnSpPr>
        <p:spPr>
          <a:xfrm flipV="1">
            <a:off x="5007434" y="3500742"/>
            <a:ext cx="316182" cy="1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8" name="Right Arrow 57"/>
          <p:cNvSpPr/>
          <p:nvPr/>
        </p:nvSpPr>
        <p:spPr bwMode="auto">
          <a:xfrm>
            <a:off x="5021611" y="1523784"/>
            <a:ext cx="458102" cy="700451"/>
          </a:xfrm>
          <a:prstGeom prst="rightArrow">
            <a:avLst>
              <a:gd name="adj1" fmla="val 43741"/>
              <a:gd name="adj2" fmla="val 4440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ight Arrow 58"/>
          <p:cNvSpPr/>
          <p:nvPr/>
        </p:nvSpPr>
        <p:spPr bwMode="auto">
          <a:xfrm>
            <a:off x="5007434" y="2046964"/>
            <a:ext cx="1542237" cy="1156275"/>
          </a:xfrm>
          <a:prstGeom prst="rightArrow">
            <a:avLst>
              <a:gd name="adj1" fmla="val 47463"/>
              <a:gd name="adj2" fmla="val 56008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5016392" y="3596572"/>
            <a:ext cx="1425240" cy="803035"/>
          </a:xfrm>
          <a:prstGeom prst="rightArrow">
            <a:avLst>
              <a:gd name="adj1" fmla="val 50000"/>
              <a:gd name="adj2" fmla="val 55635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Arrow Connector 4"/>
          <p:cNvCxnSpPr>
            <a:endCxn id="18" idx="2"/>
          </p:cNvCxnSpPr>
          <p:nvPr/>
        </p:nvCxnSpPr>
        <p:spPr>
          <a:xfrm>
            <a:off x="4085617" y="3230677"/>
            <a:ext cx="2392400" cy="1244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21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8" grpId="0" animBg="1"/>
      <p:bldP spid="59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467820"/>
          </a:xfrm>
        </p:spPr>
        <p:txBody>
          <a:bodyPr/>
          <a:lstStyle/>
          <a:p>
            <a:r>
              <a:rPr lang="en-US" sz="2800" dirty="0" smtClean="0"/>
              <a:t>UCSF’s proposed model uses six categories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07404"/>
              </p:ext>
            </p:extLst>
          </p:nvPr>
        </p:nvGraphicFramePr>
        <p:xfrm>
          <a:off x="661375" y="1116347"/>
          <a:ext cx="8014518" cy="4945634"/>
        </p:xfrm>
        <a:graphic>
          <a:graphicData uri="http://schemas.openxmlformats.org/drawingml/2006/table">
            <a:tbl>
              <a:tblPr firstRow="1" firstCol="1" bandRow="1"/>
              <a:tblGrid>
                <a:gridCol w="1522278">
                  <a:extLst>
                    <a:ext uri="{9D8B030D-6E8A-4147-A177-3AD203B41FA5}">
                      <a16:colId xmlns:a16="http://schemas.microsoft.com/office/drawing/2014/main" val="410212314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88982109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897510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339663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60293679"/>
                    </a:ext>
                  </a:extLst>
                </a:gridCol>
              </a:tblGrid>
              <a:tr h="322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Category Members (examples)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Salary (millions)</a:t>
                      </a:r>
                      <a:endParaRPr lang="en-US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Composite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en-US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42680"/>
                  </a:ext>
                </a:extLst>
              </a:tr>
              <a:tr h="448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 Tenure, Clinical, In Residence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Ladder Rank – Associate and Full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 Science Clinical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Professor</a:t>
                      </a:r>
                    </a:p>
                    <a:p>
                      <a:pPr marL="285750" marR="0" lvl="0" indent="-1730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Professor of Clinical ______</a:t>
                      </a:r>
                      <a:endParaRPr lang="en-US" sz="120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Professor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Residence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$576.1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24.5%</a:t>
                      </a:r>
                      <a:endParaRPr lang="en-US" sz="1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000738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 Non Tenure, Adjunct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Ladder Rank – Assistant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Adjunct Professor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Visiting Professor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34.7%</a:t>
                      </a:r>
                      <a:endParaRPr lang="en-US" sz="1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00161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 Professional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Managers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Pharmacists, Physicians,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Dentists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Nursing Services, Police Services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135.8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36.4%</a:t>
                      </a:r>
                      <a:endParaRPr lang="en-US" sz="1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16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Academics and Staff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Specialists,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Administrative,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Budget, and Personnel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Analysts, Computer Programmers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Animal Care Technicians, Laboratory and Allied Services </a:t>
                      </a:r>
                      <a:endParaRPr lang="en-US" sz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Custodial Services,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Parking and Guard Services</a:t>
                      </a:r>
                      <a:endParaRPr lang="en-US" sz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595.2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45.3%</a:t>
                      </a:r>
                      <a:endParaRPr lang="en-US" sz="1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247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Postdoctoral Fellows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Postdoctoral Fellows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792609"/>
                  </a:ext>
                </a:extLst>
              </a:tr>
              <a:tr h="235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Partial/Minimum/ Students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Students and Residents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employees with appointments offering partial or minimum benefits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5.2%</a:t>
                      </a:r>
                      <a:endParaRPr lang="en-US" sz="1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389952"/>
                  </a:ext>
                </a:extLst>
              </a:tr>
            </a:tbl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09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How to determine CBR for an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177255"/>
            <a:ext cx="8325548" cy="4011502"/>
          </a:xfrm>
        </p:spPr>
        <p:txBody>
          <a:bodyPr/>
          <a:lstStyle/>
          <a:p>
            <a:r>
              <a:rPr lang="en-US" sz="1800" dirty="0"/>
              <a:t>Determine CBR grouping for employee/position</a:t>
            </a:r>
          </a:p>
          <a:p>
            <a:r>
              <a:rPr lang="en-US" sz="1800" dirty="0"/>
              <a:t>Determine if ERN CD associated with earnings line is eligible for CBR (ERNCD UC_CBR = Y) </a:t>
            </a:r>
          </a:p>
          <a:p>
            <a:r>
              <a:rPr lang="en-US" sz="1800" dirty="0"/>
              <a:t>Eligible earnings * </a:t>
            </a:r>
            <a:r>
              <a:rPr lang="en-US" sz="1800" dirty="0" smtClean="0"/>
              <a:t>CBR </a:t>
            </a:r>
            <a:r>
              <a:rPr lang="en-US" sz="1800" dirty="0"/>
              <a:t>= </a:t>
            </a:r>
            <a:r>
              <a:rPr lang="en-US" sz="1800" dirty="0" smtClean="0"/>
              <a:t>Assessment</a:t>
            </a:r>
            <a:endParaRPr lang="en-US" sz="1800" dirty="0"/>
          </a:p>
          <a:p>
            <a:r>
              <a:rPr lang="en-US" sz="1800" dirty="0"/>
              <a:t>Assessment recorded in PS_UC_LL_FRNG_DTL</a:t>
            </a:r>
          </a:p>
          <a:p>
            <a:pPr lvl="1"/>
            <a:r>
              <a:rPr lang="en-US" sz="1800" dirty="0"/>
              <a:t>LINE_DESCR = “CBR Assessment – Expense” </a:t>
            </a:r>
          </a:p>
          <a:p>
            <a:pPr lvl="1"/>
            <a:r>
              <a:rPr lang="en-US" sz="1800" dirty="0"/>
              <a:t>UCOP LL Account = “068850”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Composite Benefit Rate Review       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0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CBR </a:t>
            </a:r>
            <a:r>
              <a:rPr lang="en-US" dirty="0"/>
              <a:t>Assessment Grouping and </a:t>
            </a:r>
            <a:r>
              <a:rPr lang="en-US" dirty="0" smtClean="0"/>
              <a:t>Rate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9" y="1128409"/>
            <a:ext cx="8628914" cy="4867038"/>
          </a:xfrm>
        </p:spPr>
        <p:txBody>
          <a:bodyPr/>
          <a:lstStyle/>
          <a:p>
            <a:r>
              <a:rPr lang="en-US" sz="1400" dirty="0"/>
              <a:t>UCPath looks for combination of employee and job characteristics in a particular </a:t>
            </a:r>
            <a:r>
              <a:rPr lang="en-US" sz="1400" dirty="0" smtClean="0"/>
              <a:t>sequence from most to least restrictive (see table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PS_UC_CBR_SETUP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ELIG_CONFIG1 is pulled from employee’s benefit eligibility associated with primary job</a:t>
            </a:r>
          </a:p>
          <a:p>
            <a:r>
              <a:rPr 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PS_UC_LL_EMPL_DTL</a:t>
            </a:r>
            <a:r>
              <a:rPr lang="en-US" sz="1400" dirty="0"/>
              <a:t> carries the CBR grouping that the system has determined for the employee</a:t>
            </a:r>
          </a:p>
          <a:p>
            <a:pPr lvl="1"/>
            <a:r>
              <a:rPr lang="en-US" sz="1400" dirty="0"/>
              <a:t>Columns UC_CBR_GROUP_DESCR, UC_CBR_RATE </a:t>
            </a:r>
          </a:p>
          <a:p>
            <a:r>
              <a:rPr lang="en-US" sz="1400" dirty="0"/>
              <a:t>SFMED or SFCMP rates? Currently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 based on HR Business Unit associated with the position </a:t>
            </a:r>
            <a:endParaRPr lang="en-US" sz="1400" dirty="0" smtClean="0"/>
          </a:p>
          <a:p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Match on most restrictive </a:t>
            </a:r>
            <a:r>
              <a:rPr lang="en-US" sz="1400" dirty="0">
                <a:solidFill>
                  <a:srgbClr val="00B0F0"/>
                </a:solidFill>
              </a:rPr>
              <a:t>campus specific characteristics </a:t>
            </a:r>
            <a:r>
              <a:rPr lang="en-US" sz="1400" dirty="0"/>
              <a:t>(BU, JOB CODE, FLSA, ELIG CONFIG1, EMPLOYEE CLASS)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Match on FLSA STATUS, ELIG CONFIG1, EMPLOYEE </a:t>
            </a:r>
            <a:r>
              <a:rPr lang="en-US" sz="1400" dirty="0" smtClean="0"/>
              <a:t>CLASS to </a:t>
            </a:r>
            <a:r>
              <a:rPr lang="en-US" sz="1400" dirty="0"/>
              <a:t>look </a:t>
            </a:r>
            <a:r>
              <a:rPr lang="en-US" sz="1400" dirty="0" smtClean="0"/>
              <a:t>for Staff </a:t>
            </a:r>
            <a:r>
              <a:rPr lang="en-US" sz="1400" dirty="0"/>
              <a:t>– Exempt, Staff – Non-Exempt, Faculty/Staff – Partial Benefits or Faculty/Staff – Not Benefits Eligible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Match on JOB CODE, ELIG CONFIG 1, EMPLOYEE </a:t>
            </a:r>
            <a:r>
              <a:rPr lang="en-US" sz="1400" dirty="0" smtClean="0"/>
              <a:t>CLASS for </a:t>
            </a:r>
            <a:r>
              <a:rPr lang="en-US" sz="1400" dirty="0"/>
              <a:t>grouping Faculty – HSCP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Match  on ELIG CONFIG 1, EMPLOYEE </a:t>
            </a:r>
            <a:r>
              <a:rPr lang="en-US" sz="1400" dirty="0" smtClean="0"/>
              <a:t>CLASS </a:t>
            </a:r>
            <a:r>
              <a:rPr lang="en-US" sz="1400" dirty="0"/>
              <a:t>for groupings Faculty – Non-HSCP, Other Academic, Faculty/Staff – Partial Benefits or Faculty/Staff – Not Benefits Eligible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Match on EMPLOYEE </a:t>
            </a:r>
            <a:r>
              <a:rPr lang="en-US" sz="1400" dirty="0" smtClean="0"/>
              <a:t>CLASS </a:t>
            </a:r>
            <a:r>
              <a:rPr lang="en-US" sz="1400" dirty="0"/>
              <a:t>for groupings Post Docs or Students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Composite Benefit Rate Review       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Earnings and CBR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9" y="1272619"/>
            <a:ext cx="8628914" cy="4754555"/>
          </a:xfrm>
        </p:spPr>
        <p:txBody>
          <a:bodyPr/>
          <a:lstStyle/>
          <a:p>
            <a:r>
              <a:rPr lang="en-US" sz="1800" dirty="0"/>
              <a:t>Locations worked with UCOP to identify </a:t>
            </a:r>
            <a:r>
              <a:rPr lang="en-US" sz="1800" dirty="0" smtClean="0"/>
              <a:t>earnings </a:t>
            </a:r>
            <a:r>
              <a:rPr lang="en-US" sz="1800" dirty="0"/>
              <a:t>codes that should be eligible for CBR assessment and those that should be </a:t>
            </a:r>
            <a:r>
              <a:rPr lang="en-US" sz="1800" dirty="0" smtClean="0"/>
              <a:t>excluded</a:t>
            </a:r>
            <a:endParaRPr lang="en-US" sz="1800" dirty="0"/>
          </a:p>
          <a:p>
            <a:r>
              <a:rPr lang="en-US" sz="1800" dirty="0" smtClean="0"/>
              <a:t>ERN codes attributes are set at the </a:t>
            </a:r>
            <a:r>
              <a:rPr lang="en-US" sz="1800" dirty="0" err="1" smtClean="0"/>
              <a:t>systemwide</a:t>
            </a:r>
            <a:r>
              <a:rPr lang="en-US" sz="1800" dirty="0" smtClean="0"/>
              <a:t> level  </a:t>
            </a:r>
          </a:p>
          <a:p>
            <a:pPr lvl="1"/>
            <a:r>
              <a:rPr lang="en-US" sz="1800" dirty="0" smtClean="0"/>
              <a:t>Any potential changes in the CBR attribute assignment are subject to UCOP/UCPath governance processes, including formal review and impact analysis for all UC locations</a:t>
            </a:r>
          </a:p>
          <a:p>
            <a:r>
              <a:rPr lang="en-US" sz="1800" dirty="0" smtClean="0"/>
              <a:t>Earnings are eligible for the CBR assessment when </a:t>
            </a:r>
            <a:r>
              <a:rPr lang="en-US" sz="1800" dirty="0"/>
              <a:t>ERNCD UC_CBR = </a:t>
            </a:r>
            <a:r>
              <a:rPr lang="en-US" sz="1800" dirty="0" smtClean="0"/>
              <a:t>Y</a:t>
            </a:r>
          </a:p>
          <a:p>
            <a:r>
              <a:rPr lang="en-US" sz="1800" dirty="0" smtClean="0"/>
              <a:t>Query PS_UC_ERNCD for full list of ERNCDs and CBR attributes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Composite Benefit Rate Review       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32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CBR expenses in 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177255"/>
            <a:ext cx="8325548" cy="4011502"/>
          </a:xfrm>
        </p:spPr>
        <p:txBody>
          <a:bodyPr/>
          <a:lstStyle/>
          <a:p>
            <a:r>
              <a:rPr lang="en-US" sz="1800" dirty="0" smtClean="0"/>
              <a:t>Fringe </a:t>
            </a:r>
            <a:r>
              <a:rPr lang="en-US" sz="1800" dirty="0"/>
              <a:t>table CBR expenses are mapped to UCSF accounts in the journal generator process</a:t>
            </a:r>
          </a:p>
          <a:p>
            <a:pPr lvl="1"/>
            <a:r>
              <a:rPr lang="en-US" sz="1800" dirty="0"/>
              <a:t>If it’s an SFMED business unit transaction:</a:t>
            </a:r>
          </a:p>
          <a:p>
            <a:pPr lvl="2"/>
            <a:r>
              <a:rPr lang="en-US" sz="1800" dirty="0"/>
              <a:t>Map to Alt Account 62084</a:t>
            </a:r>
          </a:p>
          <a:p>
            <a:pPr lvl="1"/>
            <a:r>
              <a:rPr lang="en-US" sz="1800" dirty="0"/>
              <a:t>If it’s an SFCMP business unit transaction: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Composite Benefit Rate Review       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75354"/>
              </p:ext>
            </p:extLst>
          </p:nvPr>
        </p:nvGraphicFramePr>
        <p:xfrm>
          <a:off x="1517515" y="3307406"/>
          <a:ext cx="5972783" cy="2044599"/>
        </p:xfrm>
        <a:graphic>
          <a:graphicData uri="http://schemas.openxmlformats.org/drawingml/2006/table">
            <a:tbl>
              <a:tblPr firstRow="1" firstCol="1" bandRow="1"/>
              <a:tblGrid>
                <a:gridCol w="1633411">
                  <a:extLst>
                    <a:ext uri="{9D8B030D-6E8A-4147-A177-3AD203B41FA5}">
                      <a16:colId xmlns:a16="http://schemas.microsoft.com/office/drawing/2014/main" val="4102123149"/>
                    </a:ext>
                  </a:extLst>
                </a:gridCol>
                <a:gridCol w="1023344">
                  <a:extLst>
                    <a:ext uri="{9D8B030D-6E8A-4147-A177-3AD203B41FA5}">
                      <a16:colId xmlns:a16="http://schemas.microsoft.com/office/drawing/2014/main" val="2889821093"/>
                    </a:ext>
                  </a:extLst>
                </a:gridCol>
                <a:gridCol w="1938449">
                  <a:extLst>
                    <a:ext uri="{9D8B030D-6E8A-4147-A177-3AD203B41FA5}">
                      <a16:colId xmlns:a16="http://schemas.microsoft.com/office/drawing/2014/main" val="3607347144"/>
                    </a:ext>
                  </a:extLst>
                </a:gridCol>
                <a:gridCol w="1377579">
                  <a:extLst>
                    <a:ext uri="{9D8B030D-6E8A-4147-A177-3AD203B41FA5}">
                      <a16:colId xmlns:a16="http://schemas.microsoft.com/office/drawing/2014/main" val="558530226"/>
                    </a:ext>
                  </a:extLst>
                </a:gridCol>
              </a:tblGrid>
              <a:tr h="876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CBR Expense Category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UCOP Sub + Object Code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Empl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2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Map to Account</a:t>
                      </a:r>
                      <a:endParaRPr lang="en-US" sz="12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42680"/>
                  </a:ext>
                </a:extLst>
              </a:tr>
              <a:tr h="383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068850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9</a:t>
                      </a:r>
                      <a:endParaRPr lang="en-US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50575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000738"/>
                  </a:ext>
                </a:extLst>
              </a:tr>
              <a:tr h="40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Non-faculty Academic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068850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3, 10, 11, 22, 23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50576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00161"/>
                  </a:ext>
                </a:extLst>
              </a:tr>
              <a:tr h="383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068850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1, 2,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4, 5, 6, 7, 8, 13, 15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2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50574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6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92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CBR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06631"/>
            <a:ext cx="8325548" cy="4920791"/>
          </a:xfrm>
        </p:spPr>
        <p:txBody>
          <a:bodyPr/>
          <a:lstStyle/>
          <a:p>
            <a:r>
              <a:rPr lang="en-US" sz="1800" b="1" dirty="0"/>
              <a:t>PS_UC_CBR_RATE</a:t>
            </a:r>
            <a:r>
              <a:rPr lang="en-US" sz="1800" dirty="0"/>
              <a:t>: rate sets for SFMED and SFCMP</a:t>
            </a:r>
          </a:p>
          <a:p>
            <a:r>
              <a:rPr lang="en-US" sz="1800" b="1" dirty="0"/>
              <a:t>PS_UC_CBR_SETUP</a:t>
            </a:r>
            <a:r>
              <a:rPr lang="en-US" sz="1800" dirty="0"/>
              <a:t>: criteria used to define CBR groupings. Groupings 1-9 are delivered; SFCMP has created additional custom groupings 10 and 11 based on Job Code criteria</a:t>
            </a:r>
          </a:p>
          <a:p>
            <a:r>
              <a:rPr lang="en-US" sz="1800" b="1" dirty="0"/>
              <a:t>PS_UC_ERNCD</a:t>
            </a:r>
            <a:r>
              <a:rPr lang="en-US" sz="1800" dirty="0"/>
              <a:t>: is ERNCD subject to CBR? (UC_CBR = Y</a:t>
            </a:r>
            <a:r>
              <a:rPr lang="en-US" sz="1800" dirty="0" smtClean="0"/>
              <a:t>)</a:t>
            </a:r>
            <a:endParaRPr lang="en-US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PS_UC_LL_EMPL_DTL</a:t>
            </a:r>
            <a:r>
              <a:rPr lang="en-US" sz="1800" dirty="0"/>
              <a:t>: criteria from employee and job record used to determine CBR grouping/rate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r>
              <a:rPr lang="en-US" sz="1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PS_UC_LL_SAL_DTL</a:t>
            </a:r>
            <a:r>
              <a:rPr lang="en-US" sz="1800" dirty="0"/>
              <a:t>: Salary detail– amount and ERN CD used in CBR calculation</a:t>
            </a:r>
          </a:p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PS_UC_LL_FRNG_DTL</a:t>
            </a:r>
            <a:r>
              <a:rPr lang="en-US" sz="1800" dirty="0"/>
              <a:t>: CBR assessment expense is recorded in </a:t>
            </a:r>
            <a:r>
              <a:rPr lang="en-US" sz="1800" dirty="0" smtClean="0"/>
              <a:t>LL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PS_ZGL_LL_ACCTG_LN</a:t>
            </a:r>
            <a:r>
              <a:rPr lang="en-US" sz="1800" dirty="0"/>
              <a:t>: CBR assessment expense is mapped to appropriate UCSF expense account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Composite Benefit Rate Review       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4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834074"/>
          </a:xfrm>
        </p:spPr>
        <p:txBody>
          <a:bodyPr/>
          <a:lstStyle/>
          <a:p>
            <a:r>
              <a:rPr lang="en-US" sz="2800" dirty="0" smtClean="0"/>
              <a:t>Implementations at other campuses have been relatively smooth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Davis moved to CBRs in 2011, initially with 13+ rates, now down to 10 rates. </a:t>
            </a:r>
            <a:r>
              <a:rPr lang="en-US" sz="1800" dirty="0"/>
              <a:t> </a:t>
            </a:r>
            <a:r>
              <a:rPr lang="en-US" sz="1800" dirty="0" smtClean="0"/>
              <a:t>Current CBR submission is under review by CAS</a:t>
            </a:r>
          </a:p>
          <a:p>
            <a:r>
              <a:rPr lang="en-US" sz="1800" dirty="0" smtClean="0"/>
              <a:t>Berkeley implemented in 2012-13 and now has 4 rates (academic, staff, students, and limited)</a:t>
            </a:r>
          </a:p>
          <a:p>
            <a:r>
              <a:rPr lang="en-US" sz="1800" dirty="0" smtClean="0"/>
              <a:t>UCLA launched September 2018 with 7 rates, similar to our proposal</a:t>
            </a:r>
          </a:p>
          <a:p>
            <a:pPr lvl="1"/>
            <a:r>
              <a:rPr lang="en-US" sz="1800" dirty="0" smtClean="0"/>
              <a:t>Full and Associate HCOMP faculty separated from other faculty</a:t>
            </a:r>
          </a:p>
          <a:p>
            <a:pPr lvl="1"/>
            <a:r>
              <a:rPr lang="en-US" sz="1800" dirty="0" smtClean="0"/>
              <a:t>Postdocs separated</a:t>
            </a:r>
          </a:p>
          <a:p>
            <a:pPr lvl="1"/>
            <a:r>
              <a:rPr lang="en-US" sz="1800" dirty="0" smtClean="0"/>
              <a:t>Other academics and staff in three categories, including a high-rate category for food service, custodial and grounds workers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01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98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46782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3732" y="906732"/>
            <a:ext cx="8325548" cy="4379293"/>
          </a:xfrm>
        </p:spPr>
        <p:txBody>
          <a:bodyPr/>
          <a:lstStyle/>
          <a:p>
            <a:r>
              <a:rPr lang="en-US" sz="1800" dirty="0"/>
              <a:t>A composite benefits rate is the cost of employee benefits as an average percentage of gross salary cost applicable to an </a:t>
            </a:r>
            <a:r>
              <a:rPr lang="en-US" sz="1800" dirty="0">
                <a:solidFill>
                  <a:srgbClr val="FF0000"/>
                </a:solidFill>
              </a:rPr>
              <a:t>employee group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UCSF will implement Composite Benefits Rates (CBRs) when we implement UCPath, scheduled for </a:t>
            </a:r>
            <a:r>
              <a:rPr lang="en-US" sz="1800" smtClean="0"/>
              <a:t>February 2020</a:t>
            </a:r>
            <a:endParaRPr lang="en-US" sz="1800" dirty="0" smtClean="0"/>
          </a:p>
          <a:p>
            <a:r>
              <a:rPr lang="en-US" sz="1800" dirty="0" smtClean="0"/>
              <a:t>Rationale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Simplifies and improves planning process</a:t>
            </a:r>
          </a:p>
          <a:p>
            <a:pPr lvl="1"/>
            <a:r>
              <a:rPr lang="en-US" sz="1800" dirty="0"/>
              <a:t>Eliminates variation in department costs due to employee benefit selections</a:t>
            </a:r>
          </a:p>
          <a:p>
            <a:pPr lvl="1"/>
            <a:r>
              <a:rPr lang="en-US" sz="1800" dirty="0"/>
              <a:t>Reduces workload when transferring compensation expenses among fund sources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</p:spPr>
        <p:txBody>
          <a:bodyPr/>
          <a:lstStyle/>
          <a:p>
            <a:fld id="{86D02166-4A80-459B-A251-2D94A30DE6F7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9006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834074"/>
          </a:xfrm>
        </p:spPr>
        <p:txBody>
          <a:bodyPr/>
          <a:lstStyle/>
          <a:p>
            <a:r>
              <a:rPr lang="en-US" sz="2800" dirty="0" smtClean="0"/>
              <a:t>CBRs will be implemented along with the UCSF launch of UCPath</a:t>
            </a:r>
            <a:endParaRPr lang="en-US" sz="2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191558"/>
              </p:ext>
            </p:extLst>
          </p:nvPr>
        </p:nvGraphicFramePr>
        <p:xfrm>
          <a:off x="661988" y="1563688"/>
          <a:ext cx="7955280" cy="3814334"/>
        </p:xfrm>
        <a:graphic>
          <a:graphicData uri="http://schemas.openxmlformats.org/drawingml/2006/table">
            <a:tbl>
              <a:tblPr firstRow="1" bandRow="1"/>
              <a:tblGrid>
                <a:gridCol w="822960">
                  <a:extLst>
                    <a:ext uri="{9D8B030D-6E8A-4147-A177-3AD203B41FA5}">
                      <a16:colId xmlns:a16="http://schemas.microsoft.com/office/drawing/2014/main" val="22073925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59154737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867794300"/>
                    </a:ext>
                  </a:extLst>
                </a:gridCol>
              </a:tblGrid>
              <a:tr h="402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649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August</a:t>
                      </a: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Campus submitted proposed</a:t>
                      </a: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model to UCOP</a:t>
                      </a:r>
                      <a:endParaRPr lang="en-US" sz="15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675092"/>
                  </a:ext>
                </a:extLst>
              </a:tr>
              <a:tr h="54089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September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730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UCOP signed off and submit to DHHS</a:t>
                      </a:r>
                      <a:endParaRPr lang="en-US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654928"/>
                  </a:ext>
                </a:extLst>
              </a:tr>
              <a:tr h="54089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September</a:t>
                      </a: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–  December</a:t>
                      </a:r>
                      <a:endParaRPr lang="en-US" sz="15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1730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Grant proposals begin using proposed rates</a:t>
                      </a:r>
                    </a:p>
                    <a:p>
                      <a:pPr marL="285750" marR="0" lvl="0" indent="-1730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CBR website and FAQ coming soon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DHHS reviews</a:t>
                      </a: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approves UCSF proposal </a:t>
                      </a: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30288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February 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CBRs</a:t>
                      </a: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will apply to monthly pay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8611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March 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CBRs will apply to bi-weekly pay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4824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March – June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Campus makes adjustments</a:t>
                      </a:r>
                      <a:r>
                        <a:rPr lang="en-US" sz="15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to recurring budget allocations to address cost shifts</a:t>
                      </a:r>
                      <a:endParaRPr lang="en-US" sz="15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91440" marB="9144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4743645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4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Composite Benefit Rates (CBRs) support UC Path integration and simplify accounting processes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893315"/>
              </p:ext>
            </p:extLst>
          </p:nvPr>
        </p:nvGraphicFramePr>
        <p:xfrm>
          <a:off x="604070" y="3394075"/>
          <a:ext cx="8325855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State: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State: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costs for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 by employee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benefits rates based on type of employee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costs vary due to employees’ personal circumstances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Eliminates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variation in department costs related to employee benefit selections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is more complex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less accurate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Simplifies and improves planning processes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Payroll transfers require adjustments for individual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benefit lines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workload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when transferring compensation among fund sources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1" marR="965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A composite benefits rate is the cost of employee benefits as an average percentage of gross salary cost applicable </a:t>
            </a:r>
            <a:r>
              <a:rPr lang="en-US" sz="1800" dirty="0"/>
              <a:t>to an </a:t>
            </a:r>
            <a:r>
              <a:rPr lang="en-US" sz="1800" dirty="0">
                <a:solidFill>
                  <a:srgbClr val="FF0000"/>
                </a:solidFill>
              </a:rPr>
              <a:t>employee group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For example, if gross salary for faculty is $750 million and benefits costs for this group is $150 million, the composite benefits rate is 20%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D2E7BB-1ACF-417B-9DBE-F1DD2F7481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2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834074"/>
          </a:xfrm>
        </p:spPr>
        <p:txBody>
          <a:bodyPr/>
          <a:lstStyle/>
          <a:p>
            <a:r>
              <a:rPr lang="en-US" sz="2800" dirty="0" smtClean="0"/>
              <a:t>Our goal has been to identify a CBR model that best balances several competing principles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062553"/>
              </p:ext>
            </p:extLst>
          </p:nvPr>
        </p:nvGraphicFramePr>
        <p:xfrm>
          <a:off x="661988" y="1563688"/>
          <a:ext cx="7648637" cy="40372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575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Simplicity</a:t>
                      </a:r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Models should be easy to understand and implement.  Employees should be grouped in a rational, logical, and easily identifiable way.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5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Minimized Impact</a:t>
                      </a:r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 shifts across funds, control points, and employee types should be minimized. 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75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Accurate Accounting</a:t>
                      </a:r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Expenditures assigned to specific lines of University business should accurately reflect the true cost of that business line.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72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834074"/>
          </a:xfrm>
        </p:spPr>
        <p:txBody>
          <a:bodyPr/>
          <a:lstStyle/>
          <a:p>
            <a:r>
              <a:rPr lang="en-US" sz="2800" dirty="0" smtClean="0"/>
              <a:t>Our CBR model development is based on certain key assumptions and constraints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375" y="1563752"/>
            <a:ext cx="7776947" cy="4011502"/>
          </a:xfrm>
        </p:spPr>
        <p:txBody>
          <a:bodyPr/>
          <a:lstStyle/>
          <a:p>
            <a:pPr lvl="0"/>
            <a:r>
              <a:rPr lang="en-US" sz="1800" dirty="0" smtClean="0"/>
              <a:t>Most individuals who share a job code will be assigned the same benefits rate  </a:t>
            </a:r>
          </a:p>
          <a:p>
            <a:pPr lvl="1"/>
            <a:r>
              <a:rPr lang="en-US" sz="1800" dirty="0" smtClean="0"/>
              <a:t>Individuals with less than full benefits will be assigned a Partial/Minimum/ Students rate (except Post Docs) </a:t>
            </a:r>
          </a:p>
          <a:p>
            <a:r>
              <a:rPr lang="en-US" sz="1800" dirty="0" smtClean="0"/>
              <a:t>Some compensation components will not be charged benefits in the new model (e.g., Z incentive payments, housing allowances)</a:t>
            </a:r>
          </a:p>
          <a:p>
            <a:pPr lvl="0"/>
            <a:r>
              <a:rPr lang="en-US" sz="1800" dirty="0" smtClean="0"/>
              <a:t>Salary components for an individual that are charged (e.g., the X and Y components of faculty salaries) will be assigned the same benefits rate  </a:t>
            </a:r>
          </a:p>
          <a:p>
            <a:pPr lvl="0"/>
            <a:r>
              <a:rPr lang="en-US" sz="1800" dirty="0" smtClean="0"/>
              <a:t>The vacation leave assessment will be handled separately</a:t>
            </a:r>
          </a:p>
          <a:p>
            <a:pPr lvl="0"/>
            <a:r>
              <a:rPr lang="en-US" sz="1800" dirty="0" smtClean="0"/>
              <a:t>UCSF Health will charge its own rate(s); the rate applied to jointly-funded faculty and staff will be based on the business unit making the salary payment rather than the home department of the employee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urrent UCPath change request in process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23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467820"/>
          </a:xfrm>
        </p:spPr>
        <p:txBody>
          <a:bodyPr/>
          <a:lstStyle/>
          <a:p>
            <a:r>
              <a:rPr lang="en-US" sz="2800" dirty="0"/>
              <a:t>Fringe Benefit Costs Included in CBR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D02166-4A80-459B-A251-2D94A30DE6F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57079"/>
              </p:ext>
            </p:extLst>
          </p:nvPr>
        </p:nvGraphicFramePr>
        <p:xfrm>
          <a:off x="661373" y="1070914"/>
          <a:ext cx="7840076" cy="3870831"/>
        </p:xfrm>
        <a:graphic>
          <a:graphicData uri="http://schemas.openxmlformats.org/drawingml/2006/table">
            <a:tbl>
              <a:tblPr firstRow="1" firstCol="1" bandRow="1"/>
              <a:tblGrid>
                <a:gridCol w="2707903">
                  <a:extLst>
                    <a:ext uri="{9D8B030D-6E8A-4147-A177-3AD203B41FA5}">
                      <a16:colId xmlns:a16="http://schemas.microsoft.com/office/drawing/2014/main" val="2670998374"/>
                    </a:ext>
                  </a:extLst>
                </a:gridCol>
                <a:gridCol w="2570205">
                  <a:extLst>
                    <a:ext uri="{9D8B030D-6E8A-4147-A177-3AD203B41FA5}">
                      <a16:colId xmlns:a16="http://schemas.microsoft.com/office/drawing/2014/main" val="2889821093"/>
                    </a:ext>
                  </a:extLst>
                </a:gridCol>
                <a:gridCol w="2561968">
                  <a:extLst>
                    <a:ext uri="{9D8B030D-6E8A-4147-A177-3AD203B41FA5}">
                      <a16:colId xmlns:a16="http://schemas.microsoft.com/office/drawing/2014/main" val="3831449591"/>
                    </a:ext>
                  </a:extLst>
                </a:gridCol>
              </a:tblGrid>
              <a:tr h="583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and Welfare</a:t>
                      </a:r>
                      <a:endParaRPr lang="en-US" sz="14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Taxes</a:t>
                      </a:r>
                      <a:endPara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Retirement</a:t>
                      </a:r>
                      <a:endParaRPr lang="en-US" sz="1400" b="1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42680"/>
                  </a:ext>
                </a:extLst>
              </a:tr>
              <a:tr h="2571662"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Insurance Contribution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OBEP Health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Dental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Vision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Benefits Administration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Employee Support Program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Core Medical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Senior Management Supplement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Doc (PSBP) Broker Fee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PSBP Life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Core Life Insurance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OASDI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Medicare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Workers Compensation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Unemployment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UCDI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Insurance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PSBP Disability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PSBP Workers Compensation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 Retirement Plan</a:t>
                      </a:r>
                    </a:p>
                    <a:p>
                      <a:pPr marL="285750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Supplemental Assessment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Principal</a:t>
                      </a:r>
                      <a:endParaRPr lang="en-US" sz="1400" baseline="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000738"/>
                  </a:ext>
                </a:extLst>
              </a:tr>
            </a:tbl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7074311" cy="1386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Composite Benefit Rate Review  			     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5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8912"/>
            <a:ext cx="8080375" cy="467820"/>
          </a:xfrm>
        </p:spPr>
        <p:txBody>
          <a:bodyPr/>
          <a:lstStyle/>
          <a:p>
            <a:r>
              <a:rPr lang="en-US" sz="2800" dirty="0" smtClean="0"/>
              <a:t>Fringe Benefit Costs Excluded from CBR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4" y="1147853"/>
            <a:ext cx="7781781" cy="3978016"/>
          </a:xfrm>
        </p:spPr>
        <p:txBody>
          <a:bodyPr/>
          <a:lstStyle/>
          <a:p>
            <a:r>
              <a:rPr lang="en-US" sz="1800" dirty="0" smtClean="0"/>
              <a:t>In PS_UC_LL_FRNG_DTL: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sz="1800" dirty="0" smtClean="0"/>
              <a:t>Vacation Leave Assessment (VLA)</a:t>
            </a:r>
          </a:p>
          <a:p>
            <a:pPr lvl="2"/>
            <a:r>
              <a:rPr lang="en-US" sz="1800" dirty="0" smtClean="0"/>
              <a:t>3 separate rates identified; only salary covered, rates TBD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sz="1800" dirty="0"/>
              <a:t>UCRP STIP loan repayment component</a:t>
            </a:r>
          </a:p>
          <a:p>
            <a:pPr marL="573087" lvl="1" indent="-342900">
              <a:buFont typeface="+mj-lt"/>
              <a:buAutoNum type="arabicPeriod"/>
            </a:pPr>
            <a:r>
              <a:rPr lang="en-US" sz="1800" dirty="0"/>
              <a:t>General, auto and employment liability (GAEL) </a:t>
            </a:r>
            <a:endParaRPr lang="en-US" sz="1800" dirty="0" smtClean="0"/>
          </a:p>
          <a:p>
            <a:r>
              <a:rPr lang="en-US" sz="1800" dirty="0" smtClean="0"/>
              <a:t>In PS_UC_LL? TBD:</a:t>
            </a:r>
          </a:p>
          <a:p>
            <a:pPr marL="573087" lvl="1" indent="-342900">
              <a:buFont typeface="+mj-lt"/>
              <a:buAutoNum type="arabicPeriod" startAt="4"/>
            </a:pPr>
            <a:r>
              <a:rPr lang="en-US" sz="1800" dirty="0" smtClean="0"/>
              <a:t>Graduate student tuition and fee remissions</a:t>
            </a:r>
          </a:p>
          <a:p>
            <a:r>
              <a:rPr lang="en-US" sz="1800" dirty="0" smtClean="0"/>
              <a:t>Not in UCPath:</a:t>
            </a:r>
          </a:p>
          <a:p>
            <a:pPr marL="573087" lvl="1" indent="-342900">
              <a:buFont typeface="+mj-lt"/>
              <a:buAutoNum type="arabicPeriod" startAt="5"/>
            </a:pPr>
            <a:r>
              <a:rPr lang="en-US" sz="1800" dirty="0" smtClean="0"/>
              <a:t>Faculty </a:t>
            </a:r>
            <a:r>
              <a:rPr lang="en-US" sz="1800" dirty="0"/>
              <a:t>childbearing and childrearing assessment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EC454B-8AA2-4785-AE0D-AE23F3ECCAD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Optimizing Resource Allocation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UCPath CBR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5288437" y="1556703"/>
            <a:ext cx="3607389" cy="3835429"/>
          </a:xfrm>
        </p:spPr>
        <p:txBody>
          <a:bodyPr/>
          <a:lstStyle/>
          <a:p>
            <a:r>
              <a:rPr lang="en-US" sz="1600" dirty="0"/>
              <a:t>Assessment Rate Setup for CBR is stored in </a:t>
            </a:r>
            <a:r>
              <a:rPr lang="en-US" sz="1600" b="1" dirty="0"/>
              <a:t>PS_UC_CBR_RATE</a:t>
            </a:r>
            <a:endParaRPr lang="en-US" sz="1600" dirty="0"/>
          </a:p>
          <a:p>
            <a:r>
              <a:rPr lang="en-US" sz="1600" dirty="0"/>
              <a:t>UCSF has distinct sets of rates for SFCMP and SFMED</a:t>
            </a:r>
          </a:p>
          <a:p>
            <a:r>
              <a:rPr lang="en-US" sz="1600" dirty="0"/>
              <a:t>Group definitions 1-9 are delivered</a:t>
            </a:r>
          </a:p>
          <a:p>
            <a:r>
              <a:rPr lang="en-US" sz="1600" dirty="0"/>
              <a:t>Groups 10-13 are available for locations to create customized definitions</a:t>
            </a:r>
          </a:p>
          <a:p>
            <a:r>
              <a:rPr lang="en-US" sz="1600" dirty="0"/>
              <a:t>SFCMP has two customized groupings – </a:t>
            </a:r>
            <a:r>
              <a:rPr lang="en-US" sz="1600" dirty="0" smtClean="0"/>
              <a:t>UC CBR GROUPs 10 and 11 (note these carry descriptors of Campus Rate #1 and Campus Rate #2!)</a:t>
            </a:r>
            <a:endParaRPr lang="en-US" sz="1600" dirty="0"/>
          </a:p>
          <a:p>
            <a:r>
              <a:rPr lang="en-US" sz="1600" dirty="0"/>
              <a:t>All group </a:t>
            </a:r>
            <a:r>
              <a:rPr lang="en-US" sz="1600" dirty="0" smtClean="0"/>
              <a:t>definitions/attributes </a:t>
            </a:r>
            <a:r>
              <a:rPr lang="en-US" sz="1600" dirty="0"/>
              <a:t>are stored in </a:t>
            </a:r>
            <a:r>
              <a:rPr lang="en-US" sz="1600" b="1" dirty="0"/>
              <a:t>PS_UC_CBR_SETUP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EC454B-8AA2-4785-AE0D-AE23F3ECCADE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Optimizing Resource Allocation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9" y="1438714"/>
            <a:ext cx="4894386" cy="3654395"/>
          </a:xfrm>
        </p:spPr>
      </p:pic>
    </p:spTree>
    <p:extLst>
      <p:ext uri="{BB962C8B-B14F-4D97-AF65-F5344CB8AC3E}">
        <p14:creationId xmlns:p14="http://schemas.microsoft.com/office/powerpoint/2010/main" val="2494553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6494</TotalTime>
  <Words>1918</Words>
  <Application>Microsoft Office PowerPoint</Application>
  <PresentationFormat>On-screen Show (4:3)</PresentationFormat>
  <Paragraphs>334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Garamond</vt:lpstr>
      <vt:lpstr>HelveticaNeueLT Std Lt</vt:lpstr>
      <vt:lpstr>Times New Roman</vt:lpstr>
      <vt:lpstr>Wingdings</vt:lpstr>
      <vt:lpstr>UCSF PPT Template</vt:lpstr>
      <vt:lpstr>UCSF PPT Template-Blue</vt:lpstr>
      <vt:lpstr>UCSF PPT Template-Blue Bar</vt:lpstr>
      <vt:lpstr>Composite Benefits Rates in UCPath Integration</vt:lpstr>
      <vt:lpstr>Summary</vt:lpstr>
      <vt:lpstr>CBRs will be implemented along with the UCSF launch of UCPath</vt:lpstr>
      <vt:lpstr>Composite Benefit Rates (CBRs) support UC Path integration and simplify accounting processes</vt:lpstr>
      <vt:lpstr>Our goal has been to identify a CBR model that best balances several competing principles</vt:lpstr>
      <vt:lpstr>Our CBR model development is based on certain key assumptions and constraints</vt:lpstr>
      <vt:lpstr>Fringe Benefit Costs Included in CBR</vt:lpstr>
      <vt:lpstr>Fringe Benefit Costs Excluded from CBR</vt:lpstr>
      <vt:lpstr>UCPath CBR Groups</vt:lpstr>
      <vt:lpstr>UCPath CBR Groups</vt:lpstr>
      <vt:lpstr>UCSF’s proposed model uses six categories</vt:lpstr>
      <vt:lpstr>How to determine CBR for an employee</vt:lpstr>
      <vt:lpstr>CBR Assessment Grouping and Rate Logic</vt:lpstr>
      <vt:lpstr>Earnings and CBR Eligibility</vt:lpstr>
      <vt:lpstr>CBR expenses in GL</vt:lpstr>
      <vt:lpstr>CBR Tables</vt:lpstr>
      <vt:lpstr>Implementations at other campuses have been relatively smooth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Whyte, Douglas</cp:lastModifiedBy>
  <cp:revision>418</cp:revision>
  <cp:lastPrinted>2019-09-03T20:21:29Z</cp:lastPrinted>
  <dcterms:created xsi:type="dcterms:W3CDTF">2012-05-07T17:59:34Z</dcterms:created>
  <dcterms:modified xsi:type="dcterms:W3CDTF">2019-09-27T19:29:16Z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