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836" r:id="rId2"/>
    <p:sldMasterId id="2147483851" r:id="rId3"/>
    <p:sldMasterId id="2147484087" r:id="rId4"/>
    <p:sldMasterId id="2147484091" r:id="rId5"/>
    <p:sldMasterId id="2147484099" r:id="rId6"/>
    <p:sldMasterId id="2147484125" r:id="rId7"/>
    <p:sldMasterId id="2147484144" r:id="rId8"/>
  </p:sldMasterIdLst>
  <p:notesMasterIdLst>
    <p:notesMasterId r:id="rId53"/>
  </p:notesMasterIdLst>
  <p:handoutMasterIdLst>
    <p:handoutMasterId r:id="rId54"/>
  </p:handoutMasterIdLst>
  <p:sldIdLst>
    <p:sldId id="337" r:id="rId9"/>
    <p:sldId id="336" r:id="rId10"/>
    <p:sldId id="264" r:id="rId11"/>
    <p:sldId id="338" r:id="rId12"/>
    <p:sldId id="265" r:id="rId13"/>
    <p:sldId id="266" r:id="rId14"/>
    <p:sldId id="339" r:id="rId15"/>
    <p:sldId id="322" r:id="rId16"/>
    <p:sldId id="306" r:id="rId17"/>
    <p:sldId id="300" r:id="rId18"/>
    <p:sldId id="307" r:id="rId19"/>
    <p:sldId id="308" r:id="rId20"/>
    <p:sldId id="309" r:id="rId21"/>
    <p:sldId id="313" r:id="rId22"/>
    <p:sldId id="271" r:id="rId23"/>
    <p:sldId id="301" r:id="rId24"/>
    <p:sldId id="302" r:id="rId25"/>
    <p:sldId id="303" r:id="rId26"/>
    <p:sldId id="334" r:id="rId27"/>
    <p:sldId id="272" r:id="rId28"/>
    <p:sldId id="273" r:id="rId29"/>
    <p:sldId id="274" r:id="rId30"/>
    <p:sldId id="275" r:id="rId31"/>
    <p:sldId id="276" r:id="rId32"/>
    <p:sldId id="277" r:id="rId33"/>
    <p:sldId id="278" r:id="rId34"/>
    <p:sldId id="340" r:id="rId35"/>
    <p:sldId id="328" r:id="rId36"/>
    <p:sldId id="329" r:id="rId37"/>
    <p:sldId id="330" r:id="rId38"/>
    <p:sldId id="331" r:id="rId39"/>
    <p:sldId id="335" r:id="rId40"/>
    <p:sldId id="319" r:id="rId41"/>
    <p:sldId id="320" r:id="rId42"/>
    <p:sldId id="321" r:id="rId43"/>
    <p:sldId id="341" r:id="rId44"/>
    <p:sldId id="314" r:id="rId45"/>
    <p:sldId id="315" r:id="rId46"/>
    <p:sldId id="323" r:id="rId47"/>
    <p:sldId id="317" r:id="rId48"/>
    <p:sldId id="318" r:id="rId49"/>
    <p:sldId id="297" r:id="rId50"/>
    <p:sldId id="299" r:id="rId51"/>
    <p:sldId id="333" r:id="rId52"/>
  </p:sldIdLst>
  <p:sldSz cx="12192000" cy="6858000"/>
  <p:notesSz cx="7023100" cy="9309100"/>
  <p:defaultTextStyle>
    <a:defPPr>
      <a:defRPr lang="en-US"/>
    </a:defPPr>
    <a:lvl1pPr algn="r" rtl="0" fontAlgn="base">
      <a:spcBef>
        <a:spcPct val="50000"/>
      </a:spcBef>
      <a:spcAft>
        <a:spcPct val="0"/>
      </a:spcAft>
      <a:defRPr sz="1400" b="1" kern="1200">
        <a:solidFill>
          <a:schemeClr val="tx1"/>
        </a:solidFill>
        <a:latin typeface="Arial" charset="0"/>
        <a:ea typeface="+mn-ea"/>
        <a:cs typeface="+mn-cs"/>
      </a:defRPr>
    </a:lvl1pPr>
    <a:lvl2pPr marL="457200" algn="r" rtl="0" fontAlgn="base">
      <a:spcBef>
        <a:spcPct val="50000"/>
      </a:spcBef>
      <a:spcAft>
        <a:spcPct val="0"/>
      </a:spcAft>
      <a:defRPr sz="1400" b="1" kern="1200">
        <a:solidFill>
          <a:schemeClr val="tx1"/>
        </a:solidFill>
        <a:latin typeface="Arial" charset="0"/>
        <a:ea typeface="+mn-ea"/>
        <a:cs typeface="+mn-cs"/>
      </a:defRPr>
    </a:lvl2pPr>
    <a:lvl3pPr marL="914400" algn="r" rtl="0" fontAlgn="base">
      <a:spcBef>
        <a:spcPct val="50000"/>
      </a:spcBef>
      <a:spcAft>
        <a:spcPct val="0"/>
      </a:spcAft>
      <a:defRPr sz="1400" b="1" kern="1200">
        <a:solidFill>
          <a:schemeClr val="tx1"/>
        </a:solidFill>
        <a:latin typeface="Arial" charset="0"/>
        <a:ea typeface="+mn-ea"/>
        <a:cs typeface="+mn-cs"/>
      </a:defRPr>
    </a:lvl3pPr>
    <a:lvl4pPr marL="1371600" algn="r" rtl="0" fontAlgn="base">
      <a:spcBef>
        <a:spcPct val="50000"/>
      </a:spcBef>
      <a:spcAft>
        <a:spcPct val="0"/>
      </a:spcAft>
      <a:defRPr sz="1400" b="1" kern="1200">
        <a:solidFill>
          <a:schemeClr val="tx1"/>
        </a:solidFill>
        <a:latin typeface="Arial" charset="0"/>
        <a:ea typeface="+mn-ea"/>
        <a:cs typeface="+mn-cs"/>
      </a:defRPr>
    </a:lvl4pPr>
    <a:lvl5pPr marL="1828800" algn="r" rtl="0" fontAlgn="base">
      <a:spcBef>
        <a:spcPct val="5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 Caro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52049"/>
    <a:srgbClr val="003366"/>
    <a:srgbClr val="7799BB"/>
    <a:srgbClr val="999933"/>
    <a:srgbClr val="CC9933"/>
    <a:srgbClr val="FFFF99"/>
    <a:srgbClr val="FF993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3" autoAdjust="0"/>
    <p:restoredTop sz="88147" autoAdjust="0"/>
  </p:normalViewPr>
  <p:slideViewPr>
    <p:cSldViewPr snapToGrid="0">
      <p:cViewPr varScale="1">
        <p:scale>
          <a:sx n="97" d="100"/>
          <a:sy n="97" d="100"/>
        </p:scale>
        <p:origin x="90" y="15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algn="l" defTabSz="924142">
              <a:spcBef>
                <a:spcPct val="0"/>
              </a:spcBef>
              <a:defRPr sz="1300" b="0"/>
            </a:lvl1pPr>
          </a:lstStyle>
          <a:p>
            <a:pPr>
              <a:defRPr/>
            </a:pPr>
            <a:endParaRPr lang="en-US"/>
          </a:p>
        </p:txBody>
      </p:sp>
      <p:sp>
        <p:nvSpPr>
          <p:cNvPr id="16387" name="Rectangle 3"/>
          <p:cNvSpPr>
            <a:spLocks noGrp="1" noChangeArrowheads="1"/>
          </p:cNvSpPr>
          <p:nvPr>
            <p:ph type="dt" sz="quarter" idx="1"/>
          </p:nvPr>
        </p:nvSpPr>
        <p:spPr bwMode="auto">
          <a:xfrm>
            <a:off x="3977928"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defTabSz="924142">
              <a:spcBef>
                <a:spcPct val="0"/>
              </a:spcBef>
              <a:defRPr sz="1300" b="0"/>
            </a:lvl1pPr>
          </a:lstStyle>
          <a:p>
            <a:pPr>
              <a:defRPr/>
            </a:pPr>
            <a:endParaRPr lang="en-US"/>
          </a:p>
        </p:txBody>
      </p:sp>
      <p:sp>
        <p:nvSpPr>
          <p:cNvPr id="16388" name="Rectangle 4"/>
          <p:cNvSpPr>
            <a:spLocks noGrp="1" noChangeArrowheads="1"/>
          </p:cNvSpPr>
          <p:nvPr>
            <p:ph type="ftr" sz="quarter" idx="2"/>
          </p:nvPr>
        </p:nvSpPr>
        <p:spPr bwMode="auto">
          <a:xfrm>
            <a:off x="0"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algn="l" defTabSz="924142">
              <a:spcBef>
                <a:spcPct val="0"/>
              </a:spcBef>
              <a:defRPr sz="1300" b="0"/>
            </a:lvl1pPr>
          </a:lstStyle>
          <a:p>
            <a:pPr>
              <a:defRPr/>
            </a:pPr>
            <a:endParaRPr lang="en-US"/>
          </a:p>
        </p:txBody>
      </p:sp>
      <p:sp>
        <p:nvSpPr>
          <p:cNvPr id="16389" name="Rectangle 5"/>
          <p:cNvSpPr>
            <a:spLocks noGrp="1" noChangeArrowheads="1"/>
          </p:cNvSpPr>
          <p:nvPr>
            <p:ph type="sldNum" sz="quarter" idx="3"/>
          </p:nvPr>
        </p:nvSpPr>
        <p:spPr bwMode="auto">
          <a:xfrm>
            <a:off x="3977928"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defTabSz="924142">
              <a:spcBef>
                <a:spcPct val="0"/>
              </a:spcBef>
              <a:defRPr sz="1300" b="0"/>
            </a:lvl1pPr>
          </a:lstStyle>
          <a:p>
            <a:pPr>
              <a:defRPr/>
            </a:pPr>
            <a:fld id="{4CCBD616-4DFB-448D-934F-4C74ADBE9FE5}" type="slidenum">
              <a:rPr lang="en-US"/>
              <a:pPr>
                <a:defRPr/>
              </a:pPr>
              <a:t>‹#›</a:t>
            </a:fld>
            <a:endParaRPr lang="en-US"/>
          </a:p>
        </p:txBody>
      </p:sp>
    </p:spTree>
    <p:extLst>
      <p:ext uri="{BB962C8B-B14F-4D97-AF65-F5344CB8AC3E}">
        <p14:creationId xmlns:p14="http://schemas.microsoft.com/office/powerpoint/2010/main" val="439186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algn="l" defTabSz="924142">
              <a:spcBef>
                <a:spcPct val="0"/>
              </a:spcBef>
              <a:defRPr sz="1300" b="0"/>
            </a:lvl1pPr>
          </a:lstStyle>
          <a:p>
            <a:pPr>
              <a:defRPr/>
            </a:pPr>
            <a:endParaRPr lang="en-US"/>
          </a:p>
        </p:txBody>
      </p:sp>
      <p:sp>
        <p:nvSpPr>
          <p:cNvPr id="89091" name="Rectangle 3"/>
          <p:cNvSpPr>
            <a:spLocks noGrp="1" noChangeArrowheads="1"/>
          </p:cNvSpPr>
          <p:nvPr>
            <p:ph type="dt" idx="1"/>
          </p:nvPr>
        </p:nvSpPr>
        <p:spPr bwMode="auto">
          <a:xfrm>
            <a:off x="3977928"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defTabSz="924142">
              <a:spcBef>
                <a:spcPct val="0"/>
              </a:spcBef>
              <a:defRPr sz="1300" b="0"/>
            </a:lvl1pPr>
          </a:lstStyle>
          <a:p>
            <a:pPr>
              <a:defRPr/>
            </a:pPr>
            <a:endParaRPr lang="en-US"/>
          </a:p>
        </p:txBody>
      </p:sp>
      <p:sp>
        <p:nvSpPr>
          <p:cNvPr id="11268" name="Rectangle 4"/>
          <p:cNvSpPr>
            <a:spLocks noGrp="1" noRot="1" noChangeAspect="1" noChangeArrowheads="1" noTextEdit="1"/>
          </p:cNvSpPr>
          <p:nvPr>
            <p:ph type="sldImg" idx="2"/>
          </p:nvPr>
        </p:nvSpPr>
        <p:spPr bwMode="auto">
          <a:xfrm>
            <a:off x="409575" y="696913"/>
            <a:ext cx="6205538" cy="3490912"/>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702616" y="4422131"/>
            <a:ext cx="5617870" cy="418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algn="l" defTabSz="924142">
              <a:spcBef>
                <a:spcPct val="0"/>
              </a:spcBef>
              <a:defRPr sz="1300" b="0"/>
            </a:lvl1pPr>
          </a:lstStyle>
          <a:p>
            <a:pPr>
              <a:defRPr/>
            </a:pPr>
            <a:endParaRPr lang="en-US"/>
          </a:p>
        </p:txBody>
      </p:sp>
      <p:sp>
        <p:nvSpPr>
          <p:cNvPr id="89095" name="Rectangle 7"/>
          <p:cNvSpPr>
            <a:spLocks noGrp="1" noChangeArrowheads="1"/>
          </p:cNvSpPr>
          <p:nvPr>
            <p:ph type="sldNum" sz="quarter" idx="5"/>
          </p:nvPr>
        </p:nvSpPr>
        <p:spPr bwMode="auto">
          <a:xfrm>
            <a:off x="3977928"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defTabSz="924142">
              <a:spcBef>
                <a:spcPct val="0"/>
              </a:spcBef>
              <a:defRPr sz="1300" b="0"/>
            </a:lvl1pPr>
          </a:lstStyle>
          <a:p>
            <a:pPr>
              <a:defRPr/>
            </a:pPr>
            <a:fld id="{22D22C22-6283-4929-8BA1-4CF8078D575B}" type="slidenum">
              <a:rPr lang="en-US"/>
              <a:pPr>
                <a:defRPr/>
              </a:pPr>
              <a:t>‹#›</a:t>
            </a:fld>
            <a:endParaRPr lang="en-US"/>
          </a:p>
        </p:txBody>
      </p:sp>
    </p:spTree>
    <p:extLst>
      <p:ext uri="{BB962C8B-B14F-4D97-AF65-F5344CB8AC3E}">
        <p14:creationId xmlns:p14="http://schemas.microsoft.com/office/powerpoint/2010/main" val="37402736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a:t>
            </a:fld>
            <a:endParaRPr lang="en-US"/>
          </a:p>
        </p:txBody>
      </p:sp>
    </p:spTree>
    <p:extLst>
      <p:ext uri="{BB962C8B-B14F-4D97-AF65-F5344CB8AC3E}">
        <p14:creationId xmlns:p14="http://schemas.microsoft.com/office/powerpoint/2010/main" val="159011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Completion tracking helps you monitor progress.</a:t>
            </a:r>
          </a:p>
          <a:p>
            <a:r>
              <a:rPr lang="en-US" dirty="0"/>
              <a:t>This indicates your estimated percentage complete for the specific column</a:t>
            </a:r>
          </a:p>
          <a:p>
            <a:r>
              <a:rPr lang="en-US" dirty="0"/>
              <a:t>The number is entered by the planner – there is no other way to monitor status</a:t>
            </a:r>
          </a:p>
          <a:p>
            <a:r>
              <a:rPr lang="en-US" dirty="0"/>
              <a:t>The Completion Tracking row is colored pink for differentiation. </a:t>
            </a:r>
          </a:p>
          <a:p>
            <a:r>
              <a:rPr lang="en-US" dirty="0"/>
              <a:t>Enter amount in the </a:t>
            </a:r>
            <a:r>
              <a:rPr lang="en-US" dirty="0" err="1"/>
              <a:t>YearTotal</a:t>
            </a:r>
            <a:r>
              <a:rPr lang="en-US" dirty="0"/>
              <a:t> not the month.</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10</a:t>
            </a:fld>
            <a:endParaRPr lang="en-US"/>
          </a:p>
        </p:txBody>
      </p:sp>
    </p:spTree>
    <p:extLst>
      <p:ext uri="{BB962C8B-B14F-4D97-AF65-F5344CB8AC3E}">
        <p14:creationId xmlns:p14="http://schemas.microsoft.com/office/powerpoint/2010/main" val="213253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7353-0715-45DB-9598-C5256E6197A1}" type="slidenum">
              <a:rPr lang="en-US" smtClean="0"/>
              <a:t>11</a:t>
            </a:fld>
            <a:endParaRPr lang="en-US"/>
          </a:p>
        </p:txBody>
      </p:sp>
    </p:spTree>
    <p:extLst>
      <p:ext uri="{BB962C8B-B14F-4D97-AF65-F5344CB8AC3E}">
        <p14:creationId xmlns:p14="http://schemas.microsoft.com/office/powerpoint/2010/main" val="428473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7353-0715-45DB-9598-C5256E6197A1}" type="slidenum">
              <a:rPr lang="en-US" smtClean="0"/>
              <a:t>12</a:t>
            </a:fld>
            <a:endParaRPr lang="en-US"/>
          </a:p>
        </p:txBody>
      </p:sp>
    </p:spTree>
    <p:extLst>
      <p:ext uri="{BB962C8B-B14F-4D97-AF65-F5344CB8AC3E}">
        <p14:creationId xmlns:p14="http://schemas.microsoft.com/office/powerpoint/2010/main" val="4007704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11">
              <a:defRPr/>
            </a:pPr>
            <a:r>
              <a:rPr lang="en-US" dirty="0"/>
              <a:t>.  The DFP combination determines what data you are viewing, and where you are entering or editing data.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13</a:t>
            </a:fld>
            <a:endParaRPr lang="en-US"/>
          </a:p>
        </p:txBody>
      </p:sp>
    </p:spTree>
    <p:extLst>
      <p:ext uri="{BB962C8B-B14F-4D97-AF65-F5344CB8AC3E}">
        <p14:creationId xmlns:p14="http://schemas.microsoft.com/office/powerpoint/2010/main" val="65218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b="1" dirty="0"/>
              <a:t>Column 1: 2022-2023 Actual Final – Prior Year</a:t>
            </a:r>
          </a:p>
          <a:p>
            <a:r>
              <a:rPr lang="en-US" dirty="0"/>
              <a:t>In Spring 2024, Column 1 will include Actual 2022-23 data. </a:t>
            </a:r>
          </a:p>
          <a:p>
            <a:endParaRPr lang="en-US" b="1" dirty="0"/>
          </a:p>
          <a:p>
            <a:r>
              <a:rPr lang="en-US" b="1" dirty="0"/>
              <a:t>Column 2: 2023-24 Actual</a:t>
            </a:r>
            <a:r>
              <a:rPr lang="en-US" b="1" baseline="0" dirty="0"/>
              <a:t> Final – Current Year</a:t>
            </a:r>
            <a:endParaRPr lang="en-US" b="1" dirty="0"/>
          </a:p>
          <a:p>
            <a:pPr defTabSz="882762">
              <a:defRPr/>
            </a:pPr>
            <a:r>
              <a:rPr lang="en-US" dirty="0"/>
              <a:t>6-8 months of Actual</a:t>
            </a:r>
            <a:r>
              <a:rPr lang="en-US" baseline="0" dirty="0"/>
              <a:t> data as the months close</a:t>
            </a:r>
            <a:r>
              <a:rPr lang="en-US" dirty="0"/>
              <a:t>.  The</a:t>
            </a:r>
            <a:r>
              <a:rPr lang="en-US" baseline="0" dirty="0"/>
              <a:t> rest of the open months will be blank and not writable.</a:t>
            </a:r>
            <a:r>
              <a:rPr lang="en-US" dirty="0"/>
              <a:t>  </a:t>
            </a:r>
          </a:p>
          <a:p>
            <a:endParaRPr lang="en-US" b="1" dirty="0"/>
          </a:p>
          <a:p>
            <a:r>
              <a:rPr lang="en-US" b="1" dirty="0"/>
              <a:t>Column 3: 2023-24 Plan Final – Current Year</a:t>
            </a:r>
          </a:p>
          <a:p>
            <a:r>
              <a:rPr lang="en-US" dirty="0"/>
              <a:t>The second column will contain Plan data for the current year, which is based on last year’s plan.</a:t>
            </a:r>
          </a:p>
          <a:p>
            <a:endParaRPr lang="en-US" b="1" dirty="0"/>
          </a:p>
          <a:p>
            <a:r>
              <a:rPr lang="en-US" b="1" dirty="0"/>
              <a:t>Column 3: 2023-24 Forecast Working – Current Year</a:t>
            </a:r>
          </a:p>
          <a:p>
            <a:r>
              <a:rPr lang="en-US" dirty="0"/>
              <a:t>Column 3 contains the latest forecast data.  This will be updated based on the current calendar month.  Any forecast data is paired with any closed Actuals data. </a:t>
            </a:r>
            <a:r>
              <a:rPr lang="en-US" b="1" dirty="0"/>
              <a:t>This is the forecast you will update in Assignment #1 and #2.</a:t>
            </a:r>
            <a:endParaRPr lang="en-US" dirty="0"/>
          </a:p>
          <a:p>
            <a:endParaRPr lang="en-US" b="1" dirty="0"/>
          </a:p>
          <a:p>
            <a:r>
              <a:rPr lang="en-US" dirty="0"/>
              <a:t>  </a:t>
            </a:r>
          </a:p>
          <a:p>
            <a:r>
              <a:rPr lang="en-US" dirty="0"/>
              <a:t> </a:t>
            </a:r>
          </a:p>
          <a:p>
            <a:r>
              <a:rPr lang="en-US" b="1" dirty="0"/>
              <a:t>Column 5: 2024-25 Plan – Year 1</a:t>
            </a:r>
          </a:p>
          <a:p>
            <a:r>
              <a:rPr lang="en-US" dirty="0"/>
              <a:t>Column 4 will hold the working version of Year 1 Plan.  Initially, this will be blank (except for transfers pre-loaded in the Commitments Tracking module) and ready for seeding and or data entry.  After you complete Assignments #1 and #2, as part of Assignment #3, the UPlan administrator will seed this plan with the 2023-24 Q3 Forecast.  You will then make any adjustments for the 2024-25 Plan.</a:t>
            </a:r>
          </a:p>
          <a:p>
            <a:r>
              <a:rPr lang="en-US" b="1" dirty="0"/>
              <a:t>Column 6: 2025-26 Plan – Year 2</a:t>
            </a:r>
          </a:p>
          <a:p>
            <a:r>
              <a:rPr lang="en-US" dirty="0"/>
              <a:t>Column 5 will hold the Working version of Year 2 Plan. Once planners have updated their 2024-25 Plans and Level 1 and Level 2 Coordinators have adjusted global assumptions for Year 2, planners may seed Year 2 (2025-26) on their own.  This activity will be discussed in Class #3.  </a:t>
            </a:r>
          </a:p>
          <a:p>
            <a:pPr lvl="0"/>
            <a:endParaRPr lang="en-US" sz="1000" dirty="0"/>
          </a:p>
          <a:p>
            <a:pPr lvl="0"/>
            <a:endParaRPr lang="en-US" sz="1000" dirty="0"/>
          </a:p>
        </p:txBody>
      </p:sp>
      <p:sp>
        <p:nvSpPr>
          <p:cNvPr id="4" name="Slide Number Placeholder 3"/>
          <p:cNvSpPr>
            <a:spLocks noGrp="1"/>
          </p:cNvSpPr>
          <p:nvPr>
            <p:ph type="sldNum" sz="quarter" idx="10"/>
          </p:nvPr>
        </p:nvSpPr>
        <p:spPr/>
        <p:txBody>
          <a:bodyPr/>
          <a:lstStyle/>
          <a:p>
            <a:fld id="{A2447353-0715-45DB-9598-C5256E6197A1}" type="slidenum">
              <a:rPr lang="en-US" smtClean="0"/>
              <a:t>14</a:t>
            </a:fld>
            <a:endParaRPr lang="en-US"/>
          </a:p>
        </p:txBody>
      </p:sp>
    </p:spTree>
    <p:extLst>
      <p:ext uri="{BB962C8B-B14F-4D97-AF65-F5344CB8AC3E}">
        <p14:creationId xmlns:p14="http://schemas.microsoft.com/office/powerpoint/2010/main" val="413595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Since UPlan contains General Ledger actuals and FP data, most of the accounts you use for a particular DFP combination will display initially.  However, you may need to add accounts.  (See the Adding Accounts section for more information.)</a:t>
            </a:r>
          </a:p>
          <a:p>
            <a:pPr marL="174958" indent="-174958">
              <a:buFont typeface="Arial" panose="020B0604020202020204" pitchFamily="34" charset="0"/>
              <a:buChar char="•"/>
            </a:pPr>
            <a:r>
              <a:rPr lang="en-US" dirty="0"/>
              <a:t>Rows in this form are Accounts</a:t>
            </a:r>
          </a:p>
          <a:p>
            <a:pPr marL="174958" indent="-174958">
              <a:buFont typeface="Arial" panose="020B0604020202020204" pitchFamily="34" charset="0"/>
              <a:buChar char="•"/>
            </a:pPr>
            <a:r>
              <a:rPr lang="en-US" dirty="0"/>
              <a:t>Accounts are grouped similar to an income statement: Revenue, Expenses, and Other Changes</a:t>
            </a:r>
          </a:p>
          <a:p>
            <a:pPr marL="174958" indent="-174958">
              <a:buFont typeface="Arial" panose="020B0604020202020204" pitchFamily="34" charset="0"/>
              <a:buChar char="•"/>
            </a:pPr>
            <a:r>
              <a:rPr lang="en-US" dirty="0"/>
              <a:t>Most planners will plan at COA Account Level C</a:t>
            </a:r>
          </a:p>
          <a:p>
            <a:pPr marL="174958" indent="-174958">
              <a:buFont typeface="Arial" panose="020B0604020202020204" pitchFamily="34" charset="0"/>
              <a:buChar char="•"/>
            </a:pPr>
            <a:r>
              <a:rPr lang="en-US" dirty="0"/>
              <a:t>FAS planners will use a version at Account Level E</a:t>
            </a:r>
          </a:p>
          <a:p>
            <a:pPr marL="174958" indent="-174958">
              <a:buFont typeface="Arial" panose="020B0604020202020204" pitchFamily="34" charset="0"/>
              <a:buChar char="•"/>
            </a:pPr>
            <a:r>
              <a:rPr lang="en-US" dirty="0"/>
              <a:t>UPlan includes a number of UPlan-only accounts to assist with planning</a:t>
            </a:r>
          </a:p>
          <a:p>
            <a:pPr marL="174958" indent="-174958">
              <a:buFont typeface="Arial" panose="020B0604020202020204" pitchFamily="34" charset="0"/>
              <a:buChar char="•"/>
            </a:pPr>
            <a:r>
              <a:rPr lang="en-US" dirty="0"/>
              <a:t>“Row suppression” formats the Revenue &amp; Expense form so only the rows with non-zero data will appear</a:t>
            </a:r>
          </a:p>
        </p:txBody>
      </p:sp>
      <p:sp>
        <p:nvSpPr>
          <p:cNvPr id="4" name="Slide Number Placeholder 3"/>
          <p:cNvSpPr>
            <a:spLocks noGrp="1"/>
          </p:cNvSpPr>
          <p:nvPr>
            <p:ph type="sldNum" sz="quarter" idx="10"/>
          </p:nvPr>
        </p:nvSpPr>
        <p:spPr/>
        <p:txBody>
          <a:bodyPr/>
          <a:lstStyle/>
          <a:p>
            <a:fld id="{A2447353-0715-45DB-9598-C5256E6197A1}" type="slidenum">
              <a:rPr lang="en-US" smtClean="0"/>
              <a:t>15</a:t>
            </a:fld>
            <a:endParaRPr lang="en-US"/>
          </a:p>
        </p:txBody>
      </p:sp>
    </p:spTree>
    <p:extLst>
      <p:ext uri="{BB962C8B-B14F-4D97-AF65-F5344CB8AC3E}">
        <p14:creationId xmlns:p14="http://schemas.microsoft.com/office/powerpoint/2010/main" val="318203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2400" dirty="0"/>
              <a:t>To enter completion tracking information for a DFP combination:</a:t>
            </a:r>
          </a:p>
          <a:p>
            <a:pPr marL="349917" indent="-349917">
              <a:buFont typeface="Arial" panose="020B0604020202020204" pitchFamily="34" charset="0"/>
              <a:buChar char="•"/>
            </a:pPr>
            <a:r>
              <a:rPr lang="en-US" sz="2000" dirty="0"/>
              <a:t>Type the percent completed in the Year Total cell.  Make sure to type </a:t>
            </a:r>
            <a:r>
              <a:rPr lang="en-US" sz="2000" b="1" dirty="0"/>
              <a:t>a number followed by a percent sign</a:t>
            </a:r>
            <a:r>
              <a:rPr lang="en-US" sz="2000" dirty="0"/>
              <a:t> or </a:t>
            </a:r>
            <a:r>
              <a:rPr lang="en-US" sz="2000" b="1" dirty="0"/>
              <a:t>a decimal representing that percentage</a:t>
            </a:r>
            <a:r>
              <a:rPr lang="en-US" sz="2000" dirty="0"/>
              <a:t>.  </a:t>
            </a:r>
            <a:r>
              <a:rPr lang="en-US" sz="1600" dirty="0"/>
              <a:t>Only enter in the YearTotal cell; this is data that will be reported on Completion Tracking Report</a:t>
            </a:r>
          </a:p>
          <a:p>
            <a:pPr marL="291596" indent="-291596">
              <a:buFont typeface="Arial" panose="020B0604020202020204" pitchFamily="34" charset="0"/>
              <a:buChar char="•"/>
            </a:pPr>
            <a:r>
              <a:rPr lang="en-US" sz="1600" dirty="0"/>
              <a:t>If you are complete with all planning (or forecasting) for this DFP combination, use 100% or 1.0.  </a:t>
            </a:r>
          </a:p>
          <a:p>
            <a:pPr marL="291596" indent="-291596">
              <a:buFont typeface="Arial" panose="020B0604020202020204" pitchFamily="34" charset="0"/>
              <a:buChar char="•"/>
            </a:pPr>
            <a:r>
              <a:rPr lang="en-US" sz="1600" dirty="0"/>
              <a:t>If you are partially complete with your planning or forecasting for this DFP combination, type a percentage or decimal value representing your estimated percent complete  (such as 50% or .50 for half complete.)</a:t>
            </a:r>
          </a:p>
        </p:txBody>
      </p:sp>
      <p:sp>
        <p:nvSpPr>
          <p:cNvPr id="4" name="Slide Number Placeholder 3"/>
          <p:cNvSpPr>
            <a:spLocks noGrp="1"/>
          </p:cNvSpPr>
          <p:nvPr>
            <p:ph type="sldNum" sz="quarter" idx="10"/>
          </p:nvPr>
        </p:nvSpPr>
        <p:spPr/>
        <p:txBody>
          <a:bodyPr/>
          <a:lstStyle/>
          <a:p>
            <a:fld id="{A2447353-0715-45DB-9598-C5256E6197A1}" type="slidenum">
              <a:rPr lang="en-US" smtClean="0"/>
              <a:t>16</a:t>
            </a:fld>
            <a:endParaRPr lang="en-US"/>
          </a:p>
        </p:txBody>
      </p:sp>
    </p:spTree>
    <p:extLst>
      <p:ext uri="{BB962C8B-B14F-4D97-AF65-F5344CB8AC3E}">
        <p14:creationId xmlns:p14="http://schemas.microsoft.com/office/powerpoint/2010/main" val="261448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11">
              <a:defRPr/>
            </a:pPr>
            <a:r>
              <a:rPr lang="en-US" dirty="0"/>
              <a:t>All combinations with non-zero Plan and/or Actual data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17</a:t>
            </a:fld>
            <a:endParaRPr lang="en-US"/>
          </a:p>
        </p:txBody>
      </p:sp>
    </p:spTree>
    <p:extLst>
      <p:ext uri="{BB962C8B-B14F-4D97-AF65-F5344CB8AC3E}">
        <p14:creationId xmlns:p14="http://schemas.microsoft.com/office/powerpoint/2010/main" val="12581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You can export to Excel and search: NOTE: You will see extra columns in Excel due to hidden columns</a:t>
            </a:r>
          </a:p>
        </p:txBody>
      </p:sp>
      <p:sp>
        <p:nvSpPr>
          <p:cNvPr id="4" name="Slide Number Placeholder 3"/>
          <p:cNvSpPr>
            <a:spLocks noGrp="1"/>
          </p:cNvSpPr>
          <p:nvPr>
            <p:ph type="sldNum" sz="quarter" idx="10"/>
          </p:nvPr>
        </p:nvSpPr>
        <p:spPr/>
        <p:txBody>
          <a:bodyPr/>
          <a:lstStyle/>
          <a:p>
            <a:fld id="{A2447353-0715-45DB-9598-C5256E6197A1}" type="slidenum">
              <a:rPr lang="en-US" smtClean="0"/>
              <a:t>18</a:t>
            </a:fld>
            <a:endParaRPr lang="en-US"/>
          </a:p>
        </p:txBody>
      </p:sp>
    </p:spTree>
    <p:extLst>
      <p:ext uri="{BB962C8B-B14F-4D97-AF65-F5344CB8AC3E}">
        <p14:creationId xmlns:p14="http://schemas.microsoft.com/office/powerpoint/2010/main" val="197690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Completion tracking helps you monitor progress.</a:t>
            </a:r>
          </a:p>
          <a:p>
            <a:r>
              <a:rPr lang="en-US" dirty="0"/>
              <a:t>This indicates your estimated percentage complete for the specific column</a:t>
            </a:r>
          </a:p>
          <a:p>
            <a:r>
              <a:rPr lang="en-US" dirty="0"/>
              <a:t>The number is entered by the planner – there is no other way to monitor status</a:t>
            </a:r>
          </a:p>
          <a:p>
            <a:r>
              <a:rPr lang="en-US" dirty="0"/>
              <a:t>The Completion Tracking row is colored pink for differentiation.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19</a:t>
            </a:fld>
            <a:endParaRPr lang="en-US"/>
          </a:p>
        </p:txBody>
      </p:sp>
    </p:spTree>
    <p:extLst>
      <p:ext uri="{BB962C8B-B14F-4D97-AF65-F5344CB8AC3E}">
        <p14:creationId xmlns:p14="http://schemas.microsoft.com/office/powerpoint/2010/main" val="213253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a:t>
            </a:fld>
            <a:endParaRPr lang="en-US"/>
          </a:p>
        </p:txBody>
      </p:sp>
    </p:spTree>
    <p:extLst>
      <p:ext uri="{BB962C8B-B14F-4D97-AF65-F5344CB8AC3E}">
        <p14:creationId xmlns:p14="http://schemas.microsoft.com/office/powerpoint/2010/main" val="3352342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Revenue accounts relate to where you anticipate receiving funds.  In most cases, you will only have data for one or two revenue accounts for a given DFP combination.  </a:t>
            </a:r>
          </a:p>
          <a:p>
            <a:endParaRPr lang="en-US" dirty="0"/>
          </a:p>
          <a:p>
            <a:r>
              <a:rPr lang="en-US" dirty="0"/>
              <a:t>Typically, when you open the Revenue &amp; Expense form and select your DFP settings, you will see one revenue account with data in Actual and Forecast columns.  You may possibly see data in the current year Plan.  You can update data for this account in Forecast or 2023-24 Plan.  If you need to add another revenue account, use the right click menu and select Add account.</a:t>
            </a:r>
          </a:p>
          <a:p>
            <a:endParaRPr lang="en-US" dirty="0"/>
          </a:p>
          <a:p>
            <a:r>
              <a:rPr lang="en-US" dirty="0"/>
              <a:t>Two revenue accounts are always read-only on the Revenue &amp; Expense form:</a:t>
            </a:r>
          </a:p>
          <a:p>
            <a:pPr marL="174958" indent="-174958">
              <a:buFont typeface="Arial" pitchFamily="34" charset="0"/>
              <a:buChar char="•"/>
            </a:pPr>
            <a:r>
              <a:rPr lang="en-US" dirty="0"/>
              <a:t>Revenue from Student tuition and fees (account 4300C) will be calculated and fed based on data entered on the Tuition &amp; Fee Revenue Calculator Form.  Use the Tuition &amp; Fee Revenue Calculator Form to enter this data. </a:t>
            </a:r>
          </a:p>
          <a:p>
            <a:pPr marL="174958" indent="-174958">
              <a:buFont typeface="Arial" pitchFamily="34" charset="0"/>
              <a:buChar char="•"/>
            </a:pPr>
            <a:r>
              <a:rPr lang="en-US" dirty="0"/>
              <a:t>Sponsored project revenue (account 4500C).  This account will auto-balance with total Sponsored project expenses.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20</a:t>
            </a:fld>
            <a:endParaRPr lang="en-US"/>
          </a:p>
        </p:txBody>
      </p:sp>
    </p:spTree>
    <p:extLst>
      <p:ext uri="{BB962C8B-B14F-4D97-AF65-F5344CB8AC3E}">
        <p14:creationId xmlns:p14="http://schemas.microsoft.com/office/powerpoint/2010/main" val="1099135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Expense account rows show your expenditures of funds.  For a given DFP combination, you will see rows for expenses previously recorded in actuals, the 2023-24 Plan, and the current Working Forecast.  </a:t>
            </a:r>
          </a:p>
          <a:p>
            <a:endParaRPr lang="en-US" dirty="0"/>
          </a:p>
          <a:p>
            <a:r>
              <a:rPr lang="en-US" dirty="0"/>
              <a:t>If you need to plan additional expenses, you can right click and add accounts to find them. </a:t>
            </a:r>
          </a:p>
          <a:p>
            <a:endParaRPr lang="en-US" dirty="0"/>
          </a:p>
          <a:p>
            <a:r>
              <a:rPr lang="en-US" dirty="0"/>
              <a:t>Several expense accounts are always read-only on the Revenue &amp; Expense form.  These are the salary and benefit accounts that are fed from the Employee Planning module.  As mentioned below, there are several UPlan-only salary and benefit accounts that can be used to make adjustments on the Revenue &amp; Expense form.</a:t>
            </a:r>
          </a:p>
        </p:txBody>
      </p:sp>
      <p:sp>
        <p:nvSpPr>
          <p:cNvPr id="4" name="Slide Number Placeholder 3"/>
          <p:cNvSpPr>
            <a:spLocks noGrp="1"/>
          </p:cNvSpPr>
          <p:nvPr>
            <p:ph type="sldNum" sz="quarter" idx="10"/>
          </p:nvPr>
        </p:nvSpPr>
        <p:spPr/>
        <p:txBody>
          <a:bodyPr/>
          <a:lstStyle/>
          <a:p>
            <a:fld id="{A2447353-0715-45DB-9598-C5256E6197A1}" type="slidenum">
              <a:rPr lang="en-US" smtClean="0"/>
              <a:t>21</a:t>
            </a:fld>
            <a:endParaRPr lang="en-US"/>
          </a:p>
        </p:txBody>
      </p:sp>
    </p:spTree>
    <p:extLst>
      <p:ext uri="{BB962C8B-B14F-4D97-AF65-F5344CB8AC3E}">
        <p14:creationId xmlns:p14="http://schemas.microsoft.com/office/powerpoint/2010/main" val="2695700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11">
              <a:defRPr/>
            </a:pPr>
            <a:r>
              <a:rPr lang="en-US" dirty="0"/>
              <a:t>The first is a set of seven salary and benefit adjustment accounts.  These can be identified on the Revenue &amp; Expense form in the Expense account section:  unlike the salary and benefit accounts fed from the Employee Planning module, they are writable for the working forecast and plan scenarios and they are not numbered.  These accounts are available to help planners make adjustments to their salary and benefit expense plans at a DFP level, rather than at an employee level.  This is particularly useful for the Year 2 plan, since the Employee Planning module does not support employee-level planning for Year 2.  No actuals will appear in these account rows and when final forecasts and plans are sent to the data warehouse and MyReports, the values in these adjustment accounts are added to the corresponding numbered Level C or Level E accounts.  These accounts will be covered again in Employee Planning section.</a:t>
            </a:r>
          </a:p>
        </p:txBody>
      </p:sp>
      <p:sp>
        <p:nvSpPr>
          <p:cNvPr id="4" name="Slide Number Placeholder 3"/>
          <p:cNvSpPr>
            <a:spLocks noGrp="1"/>
          </p:cNvSpPr>
          <p:nvPr>
            <p:ph type="sldNum" sz="quarter" idx="10"/>
          </p:nvPr>
        </p:nvSpPr>
        <p:spPr/>
        <p:txBody>
          <a:bodyPr/>
          <a:lstStyle/>
          <a:p>
            <a:fld id="{A2447353-0715-45DB-9598-C5256E6197A1}" type="slidenum">
              <a:rPr lang="en-US" smtClean="0"/>
              <a:t>22</a:t>
            </a:fld>
            <a:endParaRPr lang="en-US"/>
          </a:p>
        </p:txBody>
      </p:sp>
    </p:spTree>
    <p:extLst>
      <p:ext uri="{BB962C8B-B14F-4D97-AF65-F5344CB8AC3E}">
        <p14:creationId xmlns:p14="http://schemas.microsoft.com/office/powerpoint/2010/main" val="113925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11">
              <a:defRPr/>
            </a:pPr>
            <a:r>
              <a:rPr lang="en-US" dirty="0"/>
              <a:t>The Other Changes section captures account activity that is considered “non-operating”.  Included here are capital equipment expenditures for non-sponsored activity, and a range of transfers, including dean and vice chancellor support transfers, transfers to plant and transfers to FFEs.  All of the Other Changes rows are writable for the forecast and plan scenarios.</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23</a:t>
            </a:fld>
            <a:endParaRPr lang="en-US"/>
          </a:p>
        </p:txBody>
      </p:sp>
    </p:spTree>
    <p:extLst>
      <p:ext uri="{BB962C8B-B14F-4D97-AF65-F5344CB8AC3E}">
        <p14:creationId xmlns:p14="http://schemas.microsoft.com/office/powerpoint/2010/main" val="2891876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These accounts appear in all three sections of the Revenue &amp; Expense form (Revenues, Expenses, and Other Changes) and  begin with “</a:t>
            </a:r>
            <a:r>
              <a:rPr lang="en-US" dirty="0" err="1"/>
              <a:t>Tfr</a:t>
            </a:r>
            <a:r>
              <a:rPr lang="en-US" dirty="0"/>
              <a:t>” instead of a number.  These accounts are read-only on the Revenue &amp; Expense form.</a:t>
            </a:r>
          </a:p>
          <a:p>
            <a:endParaRPr lang="en-US" dirty="0"/>
          </a:p>
          <a:p>
            <a:r>
              <a:rPr lang="en-US" dirty="0"/>
              <a:t>Transfers of funds from within the campus should be planned in the Commitment Tracking module.  For example, State funding allocations from the Chancellor will be planned using the Commitment Tracking module.  Transfers planned in that module that have an approval date will be fed to General Planning.  The transfer will appear on the Revenue &amp; Expense form as a transfer out (negative amount) for the Source DeptID and as a transfer in (positive amount) for the Target DeptID.  For both the Source and Target, the transfer will appear on the Revenue &amp; Expense form on a </a:t>
            </a:r>
            <a:r>
              <a:rPr lang="en-US" dirty="0" err="1"/>
              <a:t>Tfr</a:t>
            </a:r>
            <a:r>
              <a:rPr lang="en-US" dirty="0"/>
              <a:t> account.  Other transfers similarly planned in the Commitment Tracking module will also appear on </a:t>
            </a:r>
            <a:r>
              <a:rPr lang="en-US" dirty="0" err="1"/>
              <a:t>Tfr</a:t>
            </a:r>
            <a:r>
              <a:rPr lang="en-US" dirty="0"/>
              <a:t> account rows on the Revenue &amp; Expense form. </a:t>
            </a:r>
          </a:p>
          <a:p>
            <a:endParaRPr lang="en-US" dirty="0"/>
          </a:p>
          <a:p>
            <a:r>
              <a:rPr lang="en-US" dirty="0"/>
              <a:t>When you are expecting a transfer, remember to communicate with the other department and decide who is going to enter it.  If the Source DeptID is going to enter this as a commitment to your DeptID in </a:t>
            </a:r>
            <a:r>
              <a:rPr lang="en-US" dirty="0" err="1"/>
              <a:t>CommtPln</a:t>
            </a:r>
            <a:r>
              <a:rPr lang="en-US" dirty="0"/>
              <a:t>, then it will flow to the appropriate </a:t>
            </a:r>
            <a:r>
              <a:rPr lang="en-US" dirty="0" err="1"/>
              <a:t>Tfr</a:t>
            </a:r>
            <a:r>
              <a:rPr lang="en-US" dirty="0"/>
              <a:t> account.  In this case, you would not enter it as part of your revenue forecast or plan so as to prevent double-counting.  If the Source DeptID chooses not to enter a “Commitment,” then simply plan for the estimated revenue in the appropriate revenue account </a:t>
            </a:r>
          </a:p>
          <a:p>
            <a:endParaRPr lang="en-US" dirty="0"/>
          </a:p>
          <a:p>
            <a:pPr defTabSz="933111">
              <a:defRPr/>
            </a:pPr>
            <a:r>
              <a:rPr lang="en-US" b="1" dirty="0"/>
              <a:t>Revenue </a:t>
            </a:r>
            <a:r>
              <a:rPr lang="en-US" b="1" dirty="0" err="1"/>
              <a:t>Tfr</a:t>
            </a:r>
            <a:r>
              <a:rPr lang="en-US" b="1" dirty="0"/>
              <a:t> Accounts</a:t>
            </a:r>
            <a:r>
              <a:rPr lang="en-US" dirty="0"/>
              <a:t> capture transfers of funds where the transfer is akin to the normal revenue a unit might “earn” for its operations.  Revenue transfers are transfers you would consider to be “earned” as part of your operations.  For example, recurring State funds allocations may be considered earned, since the State is paying the unit to operate an instructional program.  For example, recurring allocations of State funds will appear in the revenue section, since that support is provided in recognition for the mission of the unit.  </a:t>
            </a:r>
          </a:p>
          <a:p>
            <a:pPr lvl="0"/>
            <a:r>
              <a:rPr lang="en-US" dirty="0"/>
              <a:t>Only one </a:t>
            </a:r>
            <a:r>
              <a:rPr lang="en-US" b="1" dirty="0"/>
              <a:t>Expense </a:t>
            </a:r>
            <a:r>
              <a:rPr lang="en-US" b="1" dirty="0" err="1"/>
              <a:t>Tfr</a:t>
            </a:r>
            <a:r>
              <a:rPr lang="en-US" b="1" dirty="0"/>
              <a:t> Account</a:t>
            </a:r>
            <a:r>
              <a:rPr lang="en-US" dirty="0"/>
              <a:t> is used.  It captures the expense side of a planned assessment transfer.  </a:t>
            </a:r>
          </a:p>
          <a:p>
            <a:r>
              <a:rPr lang="en-US" dirty="0"/>
              <a:t> </a:t>
            </a:r>
          </a:p>
          <a:p>
            <a:pPr lvl="0"/>
            <a:r>
              <a:rPr lang="en-US" b="1" dirty="0"/>
              <a:t>Other Changes </a:t>
            </a:r>
            <a:r>
              <a:rPr lang="en-US" b="1" dirty="0" err="1"/>
              <a:t>Tfr</a:t>
            </a:r>
            <a:r>
              <a:rPr lang="en-US" b="1" dirty="0"/>
              <a:t> Accounts</a:t>
            </a:r>
            <a:r>
              <a:rPr lang="en-US" dirty="0"/>
              <a:t> capture planned non-operating transfers.  In some cases, these transfers are akin to subsidies. They might come from the dean or the vice chancellor for non-operating activities.  Other examples of Other Changes are transfers for debt service, plant, or transfers to or from a fund functioning as an endowment (FFE).  These non-operating transfers appear “below the line,” meaning below the Total Income/ (Loss) from Operations line.  They roll up to account 5700C or 5700E.  Other Changes will be included in your Change in Net Position calculation.  (See the Calculated Rows section for more information.)</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24</a:t>
            </a:fld>
            <a:endParaRPr lang="en-US"/>
          </a:p>
        </p:txBody>
      </p:sp>
    </p:spTree>
    <p:extLst>
      <p:ext uri="{BB962C8B-B14F-4D97-AF65-F5344CB8AC3E}">
        <p14:creationId xmlns:p14="http://schemas.microsoft.com/office/powerpoint/2010/main" val="2518563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25</a:t>
            </a:fld>
            <a:endParaRPr lang="en-US"/>
          </a:p>
        </p:txBody>
      </p:sp>
    </p:spTree>
    <p:extLst>
      <p:ext uri="{BB962C8B-B14F-4D97-AF65-F5344CB8AC3E}">
        <p14:creationId xmlns:p14="http://schemas.microsoft.com/office/powerpoint/2010/main" val="332378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In the new COA, Net Position as a concept replaces the concept of the unexpended balance.  Your net position represents your positive or negative balance.  There are three rows related to Net Position.  </a:t>
            </a:r>
          </a:p>
          <a:p>
            <a:r>
              <a:rPr lang="en-US" dirty="0"/>
              <a:t>In UPlan, </a:t>
            </a:r>
            <a:r>
              <a:rPr lang="en-US" b="1" dirty="0"/>
              <a:t>Change in Net Position</a:t>
            </a:r>
            <a:r>
              <a:rPr lang="en-US" dirty="0"/>
              <a:t> represents the change in your planned DFP balance over a period of time.  For example, the Change in Net Position for August equals your Total Revenues for August minus your Total Expenses for August, plus your Total Other Changes for August.  Change in Net Position can be similarly calculated for a quarter or year.  </a:t>
            </a:r>
          </a:p>
          <a:p>
            <a:r>
              <a:rPr lang="en-US" b="1" dirty="0"/>
              <a:t>Net Position – Beginning of Period</a:t>
            </a:r>
            <a:r>
              <a:rPr lang="en-US" dirty="0"/>
              <a:t> represents your net position at the start of a particularly period.  So each month will have a Net Position ––Beginning of Period.  The Net Position – beginning of Period for a fiscal year is equal to the Net Position – Beginning of Period for July.  </a:t>
            </a:r>
          </a:p>
          <a:p>
            <a:r>
              <a:rPr lang="en-US" b="1" dirty="0"/>
              <a:t>Net Position – End of Period</a:t>
            </a:r>
            <a:r>
              <a:rPr lang="en-US" dirty="0"/>
              <a:t> represents your net position at the end of a particular period.  It is calculated as the sum of the Net Position – Beginning of Period plus the Change in Net Position.  Similar to Net Position – Beginning of Period, each month has a Net Position – End of Period, and the Net Position – End of Period for the fiscal year is the same as the Net Position – End of Period for June.  </a:t>
            </a:r>
          </a:p>
          <a:p>
            <a:endParaRPr lang="en-US" dirty="0"/>
          </a:p>
          <a:p>
            <a:r>
              <a:rPr lang="en-US" dirty="0"/>
              <a:t>Note also that the Net Position – Beginning of Period for a particular month is equal to the .  Thus, as you build your plans or forecasts, the Net Position – End of Period amount is calculated for each month and carried forward as the Net Position – Beginning of Period amount for each subsequent month.  </a:t>
            </a:r>
          </a:p>
        </p:txBody>
      </p:sp>
      <p:sp>
        <p:nvSpPr>
          <p:cNvPr id="4" name="Slide Number Placeholder 3"/>
          <p:cNvSpPr>
            <a:spLocks noGrp="1"/>
          </p:cNvSpPr>
          <p:nvPr>
            <p:ph type="sldNum" sz="quarter" idx="10"/>
          </p:nvPr>
        </p:nvSpPr>
        <p:spPr/>
        <p:txBody>
          <a:bodyPr/>
          <a:lstStyle/>
          <a:p>
            <a:fld id="{A2447353-0715-45DB-9598-C5256E6197A1}" type="slidenum">
              <a:rPr lang="en-US" smtClean="0"/>
              <a:t>26</a:t>
            </a:fld>
            <a:endParaRPr lang="en-US"/>
          </a:p>
        </p:txBody>
      </p:sp>
    </p:spTree>
    <p:extLst>
      <p:ext uri="{BB962C8B-B14F-4D97-AF65-F5344CB8AC3E}">
        <p14:creationId xmlns:p14="http://schemas.microsoft.com/office/powerpoint/2010/main" val="384875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27</a:t>
            </a:fld>
            <a:endParaRPr lang="en-US"/>
          </a:p>
        </p:txBody>
      </p:sp>
    </p:spTree>
    <p:extLst>
      <p:ext uri="{BB962C8B-B14F-4D97-AF65-F5344CB8AC3E}">
        <p14:creationId xmlns:p14="http://schemas.microsoft.com/office/powerpoint/2010/main" val="2862869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dirty="0">
                <a:latin typeface="+mn-lt"/>
              </a:rPr>
              <a:t>As mentioned above, seeding describes how data is moved into a scenario to kick-start the working version of that scenario.</a:t>
            </a:r>
          </a:p>
          <a:p>
            <a:pPr marL="233261" indent="-233261">
              <a:buFont typeface="+mj-lt"/>
              <a:buAutoNum type="arabicPeriod"/>
            </a:pPr>
            <a:r>
              <a:rPr lang="en-US" sz="1300" dirty="0">
                <a:latin typeface="+mn-lt"/>
              </a:rPr>
              <a:t>The next time data is seeded is when a control point coordinator takes 2024-25 Forecast and moves it into the 2025-26 Plan.  The timing of this is important.  Seeding will occur after Planners have made revisions to their FY25 Forecast and after Coordinators have entered global assumptions for 2025-26. </a:t>
            </a:r>
          </a:p>
          <a:p>
            <a:pPr marL="233261" indent="-233261">
              <a:buFont typeface="+mj-lt"/>
              <a:buAutoNum type="arabicPeriod"/>
            </a:pPr>
            <a:r>
              <a:rPr lang="en-US" sz="1300" dirty="0">
                <a:latin typeface="+mn-lt"/>
              </a:rPr>
              <a:t>Finally, after adjusting their FY26 plans, planners will seed their FY27 plans.</a:t>
            </a:r>
          </a:p>
          <a:p>
            <a:r>
              <a:rPr lang="en-US" sz="1300" dirty="0">
                <a:latin typeface="+mn-lt"/>
              </a:rPr>
              <a:t>When users perform the task of seeding, they are using something called a business rule.  There are many business rules behind the scenes in UPlan, but seeding is a task you will launch at the appropriate time.</a:t>
            </a:r>
          </a:p>
        </p:txBody>
      </p:sp>
      <p:sp>
        <p:nvSpPr>
          <p:cNvPr id="4" name="Slide Number Placeholder 3"/>
          <p:cNvSpPr>
            <a:spLocks noGrp="1"/>
          </p:cNvSpPr>
          <p:nvPr>
            <p:ph type="sldNum" sz="quarter" idx="10"/>
          </p:nvPr>
        </p:nvSpPr>
        <p:spPr/>
        <p:txBody>
          <a:bodyPr/>
          <a:lstStyle/>
          <a:p>
            <a:fld id="{A2447353-0715-45DB-9598-C5256E6197A1}" type="slidenum">
              <a:rPr lang="en-US" smtClean="0"/>
              <a:t>28</a:t>
            </a:fld>
            <a:endParaRPr lang="en-US"/>
          </a:p>
        </p:txBody>
      </p:sp>
    </p:spTree>
    <p:extLst>
      <p:ext uri="{BB962C8B-B14F-4D97-AF65-F5344CB8AC3E}">
        <p14:creationId xmlns:p14="http://schemas.microsoft.com/office/powerpoint/2010/main" val="2490880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dirty="0">
                <a:latin typeface="+mn-lt"/>
              </a:rPr>
              <a:t>Global assumptions are percentages that each Control Point can set to increase or decrease plans from one year to the next.  Level 1 and Level 2 coordinators can input percentage increases or decreases for specific categories of Funds and Project Uses for General Planning and for Title Unit Codes for Employee Planning.  </a:t>
            </a:r>
          </a:p>
          <a:p>
            <a:r>
              <a:rPr lang="en-US" sz="1300" dirty="0">
                <a:latin typeface="+mn-lt"/>
              </a:rPr>
              <a:t>For 2016-17, values in the FY15 Forecast will be multiplied by (1 + global assumption percentage).  Global assumptions will not apply in certain cases, so the global assumption in those cases is zero.  In those cases, the Forecast value is just carried forward to the FY17 Plan.  For the FY18 Plan, the global assumptions are applied to the FY17 Plan.</a:t>
            </a:r>
          </a:p>
          <a:p>
            <a:r>
              <a:rPr lang="en-US" sz="1300" dirty="0">
                <a:latin typeface="+mn-lt"/>
              </a:rPr>
              <a:t>To reduce your planning workload, you can maximize the use of global assumptions and focus only on critical adjustments at the employee or DFP level.  How much fine-tuning you do for your planning is up to you and your Control Point.</a:t>
            </a:r>
          </a:p>
          <a:p>
            <a:r>
              <a:rPr lang="en-US" sz="1300" dirty="0">
                <a:latin typeface="+mn-lt"/>
              </a:rPr>
              <a:t>There are some differences in how global assumptions work in the different UPlan modules.  We will go over these differences in the next section.</a:t>
            </a:r>
          </a:p>
        </p:txBody>
      </p:sp>
      <p:sp>
        <p:nvSpPr>
          <p:cNvPr id="4" name="Slide Number Placeholder 3"/>
          <p:cNvSpPr>
            <a:spLocks noGrp="1"/>
          </p:cNvSpPr>
          <p:nvPr>
            <p:ph type="sldNum" sz="quarter" idx="10"/>
          </p:nvPr>
        </p:nvSpPr>
        <p:spPr/>
        <p:txBody>
          <a:bodyPr/>
          <a:lstStyle/>
          <a:p>
            <a:fld id="{A2447353-0715-45DB-9598-C5256E6197A1}" type="slidenum">
              <a:rPr lang="en-US" smtClean="0"/>
              <a:t>29</a:t>
            </a:fld>
            <a:endParaRPr lang="en-US"/>
          </a:p>
        </p:txBody>
      </p:sp>
    </p:spTree>
    <p:extLst>
      <p:ext uri="{BB962C8B-B14F-4D97-AF65-F5344CB8AC3E}">
        <p14:creationId xmlns:p14="http://schemas.microsoft.com/office/powerpoint/2010/main" val="21388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7353-0715-45DB-9598-C5256E6197A1}" type="slidenum">
              <a:rPr lang="en-US" smtClean="0"/>
              <a:t>3</a:t>
            </a:fld>
            <a:endParaRPr lang="en-US"/>
          </a:p>
        </p:txBody>
      </p:sp>
    </p:spTree>
    <p:extLst>
      <p:ext uri="{BB962C8B-B14F-4D97-AF65-F5344CB8AC3E}">
        <p14:creationId xmlns:p14="http://schemas.microsoft.com/office/powerpoint/2010/main" val="741661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30</a:t>
            </a:fld>
            <a:endParaRPr lang="en-US"/>
          </a:p>
        </p:txBody>
      </p:sp>
    </p:spTree>
    <p:extLst>
      <p:ext uri="{BB962C8B-B14F-4D97-AF65-F5344CB8AC3E}">
        <p14:creationId xmlns:p14="http://schemas.microsoft.com/office/powerpoint/2010/main" val="213889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dirty="0">
                <a:latin typeface="+mn-lt"/>
              </a:rPr>
              <a:t>In </a:t>
            </a:r>
            <a:r>
              <a:rPr lang="en-US" sz="1300" b="1" dirty="0">
                <a:latin typeface="+mn-lt"/>
              </a:rPr>
              <a:t>General Planning</a:t>
            </a:r>
            <a:r>
              <a:rPr lang="en-US" sz="1300" dirty="0">
                <a:latin typeface="+mn-lt"/>
              </a:rPr>
              <a:t>, Level 1 Coordinators can set global assumptions by Fund and Project Use for their control point.  Level 2 Coordinators can adjust these for their departments.  Coordinators enter a negative or positive percentage that maps to a group of funds and project uses.      </a:t>
            </a:r>
          </a:p>
          <a:p>
            <a:r>
              <a:rPr lang="en-US" sz="1300" dirty="0">
                <a:latin typeface="+mn-lt"/>
              </a:rPr>
              <a:t>Global assumptions can be applied when a Plan is seeded.  If you choose to use global assumptions, during seeding, global assumptions will be applied to the baseline seeded working version of a Plan, by Fund/Project Use and Year.  After Plan seeding,  planners may manually override specific dollar amounts on the General Planning Revenue &amp; Expense form.</a:t>
            </a:r>
          </a:p>
          <a:p>
            <a:r>
              <a:rPr lang="en-US" sz="1300" dirty="0">
                <a:latin typeface="+mn-lt"/>
              </a:rPr>
              <a:t>In </a:t>
            </a:r>
            <a:r>
              <a:rPr lang="en-US" sz="1300" b="1" dirty="0">
                <a:latin typeface="+mn-lt"/>
              </a:rPr>
              <a:t>Employee Planning</a:t>
            </a:r>
            <a:r>
              <a:rPr lang="en-US" sz="1300" dirty="0">
                <a:latin typeface="+mn-lt"/>
              </a:rPr>
              <a:t>, Level 1 and 2 Coordinators can set global assumptions by Title Unit Code for their control points and departments.  In Year 1 (2023-24 Plan), the percentages apply to base salary only. Seeding is automatic, and these percent increases (or decreases) will be part of the Working version of the Plan. The Override Global % field on the Adjust Salary Data Entry Forms gives planners a mechanism to supersede the global assumptions. When you enter a value in Override Global % for an existing employee, it will apply this new increase or decrease to the original base salary even after it was seeded and global assumptions were applied to it. </a:t>
            </a:r>
          </a:p>
          <a:p>
            <a:r>
              <a:rPr lang="en-US" sz="1300" dirty="0">
                <a:latin typeface="+mn-lt"/>
              </a:rPr>
              <a:t>In Year 2 (2017-18), global assumptions will apply to all salary components (base salary, negotiated salary, Faculty Bonuses/Incentives and Additional/Other Salary). Planners cannot adjust Year 2 plan data at an individual employee level.  Beyond global assumptions, planners must use salary and benefit adjustment accounts in General Planning to make changes for these expense categories for Year 2.</a:t>
            </a:r>
          </a:p>
          <a:p>
            <a:r>
              <a:rPr lang="en-US" sz="1300" dirty="0">
                <a:latin typeface="+mn-lt"/>
              </a:rPr>
              <a:t>In </a:t>
            </a:r>
            <a:r>
              <a:rPr lang="en-US" sz="1300" b="1" dirty="0">
                <a:latin typeface="+mn-lt"/>
              </a:rPr>
              <a:t>Commitment Tracking</a:t>
            </a:r>
            <a:r>
              <a:rPr lang="en-US" sz="1300" dirty="0">
                <a:latin typeface="+mn-lt"/>
              </a:rPr>
              <a:t>, there are no global assumptions.  Seeding is performed by the UPlan Administrator.  </a:t>
            </a:r>
          </a:p>
          <a:p>
            <a:r>
              <a:rPr lang="en-US" sz="1300" dirty="0">
                <a:latin typeface="+mn-lt"/>
              </a:rPr>
              <a:t>The following sections give further details on global assumptions and seeding for the General Planning and Employee Planning modules.</a:t>
            </a:r>
          </a:p>
        </p:txBody>
      </p:sp>
      <p:sp>
        <p:nvSpPr>
          <p:cNvPr id="4" name="Slide Number Placeholder 3"/>
          <p:cNvSpPr>
            <a:spLocks noGrp="1"/>
          </p:cNvSpPr>
          <p:nvPr>
            <p:ph type="sldNum" sz="quarter" idx="10"/>
          </p:nvPr>
        </p:nvSpPr>
        <p:spPr/>
        <p:txBody>
          <a:bodyPr/>
          <a:lstStyle/>
          <a:p>
            <a:fld id="{A2447353-0715-45DB-9598-C5256E6197A1}" type="slidenum">
              <a:rPr lang="en-US" smtClean="0"/>
              <a:t>31</a:t>
            </a:fld>
            <a:endParaRPr lang="en-US"/>
          </a:p>
        </p:txBody>
      </p:sp>
    </p:spTree>
    <p:extLst>
      <p:ext uri="{BB962C8B-B14F-4D97-AF65-F5344CB8AC3E}">
        <p14:creationId xmlns:p14="http://schemas.microsoft.com/office/powerpoint/2010/main" val="213889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32</a:t>
            </a:fld>
            <a:endParaRPr lang="en-US"/>
          </a:p>
        </p:txBody>
      </p:sp>
    </p:spTree>
    <p:extLst>
      <p:ext uri="{BB962C8B-B14F-4D97-AF65-F5344CB8AC3E}">
        <p14:creationId xmlns:p14="http://schemas.microsoft.com/office/powerpoint/2010/main" val="3282973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67" eaLnBrk="1" fontAlgn="auto" hangingPunct="1">
              <a:spcBef>
                <a:spcPts val="0"/>
              </a:spcBef>
              <a:spcAft>
                <a:spcPts val="0"/>
              </a:spcAft>
              <a:defRPr/>
            </a:pPr>
            <a:r>
              <a:rPr lang="en-US" sz="1300" dirty="0">
                <a:latin typeface="+mn-lt"/>
              </a:rPr>
              <a:t>Generally, planners will review global assumptions for revenue and non-salary expenses and decide when and how to seed plans.  </a:t>
            </a:r>
            <a:r>
              <a:rPr lang="en-US" sz="1300" b="1" dirty="0">
                <a:latin typeface="+mn-lt"/>
              </a:rPr>
              <a:t>However, for the 2024-25 Plan, Control Point Coordinators will perform seeding.</a:t>
            </a:r>
            <a:endParaRPr lang="en-US" sz="1300" dirty="0">
              <a:latin typeface="+mn-lt"/>
            </a:endParaRPr>
          </a:p>
        </p:txBody>
      </p:sp>
      <p:sp>
        <p:nvSpPr>
          <p:cNvPr id="4" name="Slide Number Placeholder 3"/>
          <p:cNvSpPr>
            <a:spLocks noGrp="1"/>
          </p:cNvSpPr>
          <p:nvPr>
            <p:ph type="sldNum" sz="quarter" idx="10"/>
          </p:nvPr>
        </p:nvSpPr>
        <p:spPr/>
        <p:txBody>
          <a:bodyPr/>
          <a:lstStyle/>
          <a:p>
            <a:fld id="{A2447353-0715-45DB-9598-C5256E6197A1}" type="slidenum">
              <a:rPr lang="en-US" smtClean="0"/>
              <a:t>33</a:t>
            </a:fld>
            <a:endParaRPr lang="en-US"/>
          </a:p>
        </p:txBody>
      </p:sp>
    </p:spTree>
    <p:extLst>
      <p:ext uri="{BB962C8B-B14F-4D97-AF65-F5344CB8AC3E}">
        <p14:creationId xmlns:p14="http://schemas.microsoft.com/office/powerpoint/2010/main" val="2172647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dirty="0">
                <a:latin typeface="+mn-lt"/>
              </a:rPr>
              <a:t>Coordinators use the Revenue and Non-Salary Expenses Global Assumptions form to enter percentages for their Control Point or Department by Fund/Project Use.  They can enter percentages for Year 1 and Year 2. </a:t>
            </a:r>
          </a:p>
          <a:p>
            <a:r>
              <a:rPr lang="en-US" sz="1300" dirty="0">
                <a:latin typeface="+mn-lt"/>
              </a:rPr>
              <a:t> </a:t>
            </a:r>
          </a:p>
          <a:p>
            <a:r>
              <a:rPr lang="en-US" sz="1300" dirty="0">
                <a:latin typeface="+mn-lt"/>
              </a:rPr>
              <a:t>Global assumptions will not apply to certain categories, as indicated by the blacked out cells. Thus, the form supports you in entering data only into the appropriate intersections.  For example, you cannot enter an assumption percentage for ICR Appropriations Revenue (because these transfers are planned in the Commitment Tracking module), but you can enter an assumption percentage for ICR Appropriations Expense.</a:t>
            </a:r>
          </a:p>
          <a:p>
            <a:endParaRPr lang="en-US" sz="1300" dirty="0">
              <a:latin typeface="+mn-lt"/>
            </a:endParaRPr>
          </a:p>
          <a:p>
            <a:r>
              <a:rPr lang="en-US" sz="1300" dirty="0">
                <a:latin typeface="+mn-lt"/>
              </a:rPr>
              <a:t>In most cases, the global assumption applies to all projects within a Fund.  </a:t>
            </a:r>
          </a:p>
          <a:p>
            <a:pPr marL="174969" indent="-174969">
              <a:buFont typeface="Arial" pitchFamily="34" charset="0"/>
              <a:buChar char="•"/>
            </a:pPr>
            <a:r>
              <a:rPr lang="en-US" sz="1300" dirty="0">
                <a:latin typeface="+mn-lt"/>
              </a:rPr>
              <a:t>For example, the global assumption for Private Gift funds would apply to all projects funded from this source.  </a:t>
            </a:r>
          </a:p>
          <a:p>
            <a:pPr marL="174969" indent="-174969">
              <a:buFont typeface="Arial" pitchFamily="34" charset="0"/>
              <a:buChar char="•"/>
            </a:pPr>
            <a:r>
              <a:rPr lang="en-US" sz="1300" dirty="0">
                <a:latin typeface="+mn-lt"/>
              </a:rPr>
              <a:t>For Sales and Service funds, the global assumptions are split for different project uses: Recharges, </a:t>
            </a:r>
            <a:r>
              <a:rPr lang="en-US" sz="1300" dirty="0" err="1">
                <a:latin typeface="+mn-lt"/>
              </a:rPr>
              <a:t>Costed</a:t>
            </a:r>
            <a:r>
              <a:rPr lang="en-US" sz="1300" dirty="0">
                <a:latin typeface="+mn-lt"/>
              </a:rPr>
              <a:t> Central Activities, and all other projects.   </a:t>
            </a:r>
          </a:p>
          <a:p>
            <a:r>
              <a:rPr lang="en-US" sz="1300" dirty="0">
                <a:latin typeface="+mn-lt"/>
              </a:rPr>
              <a:t> </a:t>
            </a:r>
          </a:p>
          <a:p>
            <a:r>
              <a:rPr lang="en-US" sz="1300" dirty="0">
                <a:latin typeface="+mn-lt"/>
              </a:rPr>
              <a:t>Global assumptions will apply only to certain revenue and expense accounts.  Certain accounts were excluded from the application of global assumptions because plans for these revenue and expense categories are more volatile, such as capital equipment expenses, and global assumptions are inappropriate.  For these revenue and expense accounts, planners will need to make manual adjustments.  A Quick Reference Guide provides a table showing the application of global assumptions by revenue and expense account.    </a:t>
            </a:r>
          </a:p>
          <a:p>
            <a:r>
              <a:rPr lang="en-US" sz="1300" dirty="0">
                <a:latin typeface="+mn-lt"/>
              </a:rPr>
              <a:t>Note: The black cells in the Revenue &amp; Non Salary expense should not be used.  These intersections do not need global assumptions applied, as they are handled via the Commitment Tracking module, another data entry form or Faculty Portfolio.</a:t>
            </a:r>
          </a:p>
        </p:txBody>
      </p:sp>
      <p:sp>
        <p:nvSpPr>
          <p:cNvPr id="4" name="Slide Number Placeholder 3"/>
          <p:cNvSpPr>
            <a:spLocks noGrp="1"/>
          </p:cNvSpPr>
          <p:nvPr>
            <p:ph type="sldNum" sz="quarter" idx="10"/>
          </p:nvPr>
        </p:nvSpPr>
        <p:spPr/>
        <p:txBody>
          <a:bodyPr/>
          <a:lstStyle/>
          <a:p>
            <a:fld id="{A2447353-0715-45DB-9598-C5256E6197A1}" type="slidenum">
              <a:rPr lang="en-US" smtClean="0"/>
              <a:t>34</a:t>
            </a:fld>
            <a:endParaRPr lang="en-US"/>
          </a:p>
        </p:txBody>
      </p:sp>
    </p:spTree>
    <p:extLst>
      <p:ext uri="{BB962C8B-B14F-4D97-AF65-F5344CB8AC3E}">
        <p14:creationId xmlns:p14="http://schemas.microsoft.com/office/powerpoint/2010/main" val="3303365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b="1" dirty="0">
                <a:latin typeface="+mn-lt"/>
              </a:rPr>
              <a:t>Seeding for Multiple </a:t>
            </a:r>
            <a:r>
              <a:rPr lang="en-US" sz="1300" b="1" dirty="0" err="1">
                <a:latin typeface="+mn-lt"/>
              </a:rPr>
              <a:t>DeptIDs</a:t>
            </a:r>
            <a:endParaRPr lang="en-US" sz="1300" b="1" dirty="0">
              <a:latin typeface="+mn-lt"/>
            </a:endParaRPr>
          </a:p>
          <a:p>
            <a:r>
              <a:rPr lang="en-US" sz="1300" dirty="0">
                <a:latin typeface="+mn-lt"/>
              </a:rPr>
              <a:t>Q: When seeding; if you have two Planning </a:t>
            </a:r>
            <a:r>
              <a:rPr lang="en-US" sz="1300" dirty="0" err="1">
                <a:latin typeface="+mn-lt"/>
              </a:rPr>
              <a:t>DeptIDs</a:t>
            </a:r>
            <a:r>
              <a:rPr lang="en-US" sz="1300" dirty="0">
                <a:latin typeface="+mn-lt"/>
              </a:rPr>
              <a:t>, can you choose to seed both at the same time?</a:t>
            </a:r>
          </a:p>
          <a:p>
            <a:r>
              <a:rPr lang="en-US" sz="1300" dirty="0">
                <a:latin typeface="+mn-lt"/>
              </a:rPr>
              <a:t>A: You can seed your planning </a:t>
            </a:r>
            <a:r>
              <a:rPr lang="en-US" sz="1300" dirty="0" err="1">
                <a:latin typeface="+mn-lt"/>
              </a:rPr>
              <a:t>DeptIDs</a:t>
            </a:r>
            <a:r>
              <a:rPr lang="en-US" sz="1300" dirty="0">
                <a:latin typeface="+mn-lt"/>
              </a:rPr>
              <a:t> individually, or you can seed for a group of Planning </a:t>
            </a:r>
            <a:r>
              <a:rPr lang="en-US" sz="1300" dirty="0" err="1">
                <a:latin typeface="+mn-lt"/>
              </a:rPr>
              <a:t>DeptIDs</a:t>
            </a:r>
            <a:r>
              <a:rPr lang="en-US" sz="1300" dirty="0">
                <a:latin typeface="+mn-lt"/>
              </a:rPr>
              <a:t> by selecting a parent </a:t>
            </a:r>
            <a:r>
              <a:rPr lang="en-US" sz="1300" dirty="0" err="1">
                <a:latin typeface="+mn-lt"/>
              </a:rPr>
              <a:t>DeptID</a:t>
            </a:r>
            <a:r>
              <a:rPr lang="en-US" sz="1300" dirty="0">
                <a:latin typeface="+mn-lt"/>
              </a:rPr>
              <a:t> in the Member selection prompt.  You cannot simultaneously seed two </a:t>
            </a:r>
            <a:r>
              <a:rPr lang="en-US" sz="1300" dirty="0" err="1">
                <a:latin typeface="+mn-lt"/>
              </a:rPr>
              <a:t>DeptIDs</a:t>
            </a:r>
            <a:r>
              <a:rPr lang="en-US" sz="1300" dirty="0">
                <a:latin typeface="+mn-lt"/>
              </a:rPr>
              <a:t> that do not share a common parent </a:t>
            </a:r>
            <a:r>
              <a:rPr lang="en-US" sz="1300" dirty="0" err="1">
                <a:latin typeface="+mn-lt"/>
              </a:rPr>
              <a:t>DeptID</a:t>
            </a:r>
            <a:r>
              <a:rPr lang="en-US" sz="1300" dirty="0">
                <a:latin typeface="+mn-lt"/>
              </a:rPr>
              <a:t>.</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35</a:t>
            </a:fld>
            <a:endParaRPr lang="en-US"/>
          </a:p>
        </p:txBody>
      </p:sp>
    </p:spTree>
    <p:extLst>
      <p:ext uri="{BB962C8B-B14F-4D97-AF65-F5344CB8AC3E}">
        <p14:creationId xmlns:p14="http://schemas.microsoft.com/office/powerpoint/2010/main" val="2770949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36</a:t>
            </a:fld>
            <a:endParaRPr lang="en-US"/>
          </a:p>
        </p:txBody>
      </p:sp>
    </p:spTree>
    <p:extLst>
      <p:ext uri="{BB962C8B-B14F-4D97-AF65-F5344CB8AC3E}">
        <p14:creationId xmlns:p14="http://schemas.microsoft.com/office/powerpoint/2010/main" val="1009901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37</a:t>
            </a:fld>
            <a:endParaRPr lang="en-US"/>
          </a:p>
        </p:txBody>
      </p:sp>
    </p:spTree>
    <p:extLst>
      <p:ext uri="{BB962C8B-B14F-4D97-AF65-F5344CB8AC3E}">
        <p14:creationId xmlns:p14="http://schemas.microsoft.com/office/powerpoint/2010/main" val="3621042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dirty="0">
                <a:latin typeface="+mn-lt"/>
              </a:rPr>
              <a:t>The Plan Net Position (formerly Plan Deficit) Report is intended to help identify planned negative ending balances.  The report looks at </a:t>
            </a:r>
            <a:r>
              <a:rPr lang="en-US" sz="1300" dirty="0" err="1">
                <a:latin typeface="+mn-lt"/>
              </a:rPr>
              <a:t>DeptIDs</a:t>
            </a:r>
            <a:r>
              <a:rPr lang="en-US" sz="1300" dirty="0">
                <a:latin typeface="+mn-lt"/>
              </a:rPr>
              <a:t> under the designated </a:t>
            </a:r>
            <a:r>
              <a:rPr lang="en-US" sz="1300" dirty="0" err="1">
                <a:latin typeface="+mn-lt"/>
              </a:rPr>
              <a:t>MyOrg</a:t>
            </a:r>
            <a:r>
              <a:rPr lang="en-US" sz="1300" dirty="0">
                <a:latin typeface="+mn-lt"/>
              </a:rPr>
              <a:t>.  Since, within General Planning, you plan by DFP Combinations, this report displays information by DFP combination.  Page Filters allow you to change the Year, Scenario, and Version you are viewing. Columns include these UPlan calculated accounts:</a:t>
            </a:r>
          </a:p>
          <a:p>
            <a:pPr lvl="0"/>
            <a:r>
              <a:rPr lang="en-US" sz="1300" dirty="0">
                <a:latin typeface="+mn-lt"/>
              </a:rPr>
              <a:t>Total Revenue</a:t>
            </a:r>
          </a:p>
          <a:p>
            <a:pPr lvl="0"/>
            <a:r>
              <a:rPr lang="en-US" sz="1300" dirty="0">
                <a:latin typeface="+mn-lt"/>
              </a:rPr>
              <a:t>Total Expenses</a:t>
            </a:r>
          </a:p>
          <a:p>
            <a:pPr lvl="0"/>
            <a:r>
              <a:rPr lang="en-US" sz="1300" dirty="0">
                <a:latin typeface="+mn-lt"/>
              </a:rPr>
              <a:t>Income (Loss) from Operations</a:t>
            </a:r>
          </a:p>
          <a:p>
            <a:pPr lvl="0"/>
            <a:r>
              <a:rPr lang="en-US" sz="1300" dirty="0">
                <a:latin typeface="+mn-lt"/>
              </a:rPr>
              <a:t>Other Changes</a:t>
            </a:r>
          </a:p>
          <a:p>
            <a:pPr lvl="0"/>
            <a:r>
              <a:rPr lang="en-US" sz="1300" dirty="0">
                <a:latin typeface="+mn-lt"/>
              </a:rPr>
              <a:t>Change in Net Position</a:t>
            </a:r>
          </a:p>
          <a:p>
            <a:pPr lvl="0"/>
            <a:r>
              <a:rPr lang="en-US" sz="1300" dirty="0">
                <a:latin typeface="+mn-lt"/>
              </a:rPr>
              <a:t>Total Net Position – Beginning of Period</a:t>
            </a:r>
          </a:p>
          <a:p>
            <a:pPr lvl="0"/>
            <a:r>
              <a:rPr lang="en-US" sz="1300" dirty="0">
                <a:latin typeface="+mn-lt"/>
              </a:rPr>
              <a:t>Total Net Position – End of Period</a:t>
            </a:r>
          </a:p>
          <a:p>
            <a:r>
              <a:rPr lang="en-US" sz="1300" dirty="0">
                <a:latin typeface="+mn-lt"/>
              </a:rPr>
              <a:t>Similar to the Completion Tracking report, you will need to have set the </a:t>
            </a:r>
            <a:r>
              <a:rPr lang="en-US" sz="1300" dirty="0" err="1">
                <a:latin typeface="+mn-lt"/>
              </a:rPr>
              <a:t>MyOrg</a:t>
            </a:r>
            <a:r>
              <a:rPr lang="en-US" sz="1300" dirty="0">
                <a:latin typeface="+mn-lt"/>
              </a:rPr>
              <a:t> preference before running this report the first time.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38</a:t>
            </a:fld>
            <a:endParaRPr lang="en-US"/>
          </a:p>
        </p:txBody>
      </p:sp>
    </p:spTree>
    <p:extLst>
      <p:ext uri="{BB962C8B-B14F-4D97-AF65-F5344CB8AC3E}">
        <p14:creationId xmlns:p14="http://schemas.microsoft.com/office/powerpoint/2010/main" val="2625337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39</a:t>
            </a:fld>
            <a:endParaRPr lang="en-US"/>
          </a:p>
        </p:txBody>
      </p:sp>
    </p:spTree>
    <p:extLst>
      <p:ext uri="{BB962C8B-B14F-4D97-AF65-F5344CB8AC3E}">
        <p14:creationId xmlns:p14="http://schemas.microsoft.com/office/powerpoint/2010/main" val="10049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a:t>
            </a:fld>
            <a:endParaRPr lang="en-US"/>
          </a:p>
        </p:txBody>
      </p:sp>
    </p:spTree>
    <p:extLst>
      <p:ext uri="{BB962C8B-B14F-4D97-AF65-F5344CB8AC3E}">
        <p14:creationId xmlns:p14="http://schemas.microsoft.com/office/powerpoint/2010/main" val="1010791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40</a:t>
            </a:fld>
            <a:endParaRPr lang="en-US"/>
          </a:p>
        </p:txBody>
      </p:sp>
    </p:spTree>
    <p:extLst>
      <p:ext uri="{BB962C8B-B14F-4D97-AF65-F5344CB8AC3E}">
        <p14:creationId xmlns:p14="http://schemas.microsoft.com/office/powerpoint/2010/main" val="2430810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b="1" dirty="0">
                <a:latin typeface="+mn-lt"/>
              </a:rPr>
              <a:t>A special note about General Planning Variance Reports:</a:t>
            </a:r>
          </a:p>
          <a:p>
            <a:r>
              <a:rPr lang="en-US" sz="1300" dirty="0">
                <a:latin typeface="+mn-lt"/>
              </a:rPr>
              <a:t>Values for the UPlan-only non-numbered salary and benefit adjustment accounts that appear on the Revenue &amp; Expense form in General Planning are added to the regular numbered salary and benefit accounts in the General Planning Variance Reports.  Thus you will not see the non-numbered adjustment accounts as rows in the reports.</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41</a:t>
            </a:fld>
            <a:endParaRPr lang="en-US"/>
          </a:p>
        </p:txBody>
      </p:sp>
    </p:spTree>
    <p:extLst>
      <p:ext uri="{BB962C8B-B14F-4D97-AF65-F5344CB8AC3E}">
        <p14:creationId xmlns:p14="http://schemas.microsoft.com/office/powerpoint/2010/main" val="2425910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Answer: </a:t>
            </a:r>
          </a:p>
          <a:p>
            <a:pPr rtl="0" eaLnBrk="1" fontAlgn="t" latinLnBrk="0" hangingPunct="1"/>
            <a:r>
              <a:rPr lang="en-US" dirty="0"/>
              <a:t>Fund: Page</a:t>
            </a:r>
          </a:p>
          <a:p>
            <a:pPr rtl="0" eaLnBrk="1" fontAlgn="t" latinLnBrk="0" hangingPunct="1"/>
            <a:r>
              <a:rPr lang="en-US" dirty="0"/>
              <a:t>Version: Col</a:t>
            </a:r>
          </a:p>
          <a:p>
            <a:pPr rtl="0" eaLnBrk="1" fontAlgn="t" latinLnBrk="0" hangingPunct="1"/>
            <a:r>
              <a:rPr lang="en-US" dirty="0"/>
              <a:t>DeptID: Page</a:t>
            </a:r>
          </a:p>
          <a:p>
            <a:pPr rtl="0" eaLnBrk="1" fontAlgn="t" latinLnBrk="0" hangingPunct="1"/>
            <a:r>
              <a:rPr lang="en-US" dirty="0"/>
              <a:t>Account: Row</a:t>
            </a:r>
          </a:p>
          <a:p>
            <a:pPr rtl="0" eaLnBrk="1" fontAlgn="t" latinLnBrk="0" hangingPunct="1"/>
            <a:r>
              <a:rPr lang="en-US" dirty="0"/>
              <a:t>Project: Page</a:t>
            </a:r>
          </a:p>
          <a:p>
            <a:pPr rtl="0" eaLnBrk="1" fontAlgn="t" latinLnBrk="0" hangingPunct="1"/>
            <a:r>
              <a:rPr lang="en-US" dirty="0"/>
              <a:t>Period: Col</a:t>
            </a:r>
          </a:p>
          <a:p>
            <a:pPr rtl="0" eaLnBrk="1" fontAlgn="t" latinLnBrk="0" hangingPunct="1"/>
            <a:r>
              <a:rPr lang="en-US" dirty="0"/>
              <a:t>Scenario: Col</a:t>
            </a:r>
          </a:p>
          <a:p>
            <a:pPr rtl="0" eaLnBrk="1" fontAlgn="t" latinLnBrk="0" hangingPunct="1"/>
            <a:r>
              <a:rPr lang="en-US" dirty="0"/>
              <a:t>Year: Col</a:t>
            </a:r>
          </a:p>
          <a:p>
            <a:endParaRPr lang="en-US" dirty="0"/>
          </a:p>
        </p:txBody>
      </p:sp>
      <p:sp>
        <p:nvSpPr>
          <p:cNvPr id="4" name="Slide Number Placeholder 3"/>
          <p:cNvSpPr>
            <a:spLocks noGrp="1"/>
          </p:cNvSpPr>
          <p:nvPr>
            <p:ph type="sldNum" sz="quarter" idx="10"/>
          </p:nvPr>
        </p:nvSpPr>
        <p:spPr/>
        <p:txBody>
          <a:bodyPr/>
          <a:lstStyle/>
          <a:p>
            <a:fld id="{C68CD765-4A9A-4B5D-874D-CF92D3B830A9}"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576987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Answer: List all DFP combinations</a:t>
            </a:r>
            <a:r>
              <a:rPr lang="en-US" baseline="0" dirty="0"/>
              <a:t> that have data</a:t>
            </a:r>
            <a:endParaRPr lang="en-US" dirty="0"/>
          </a:p>
        </p:txBody>
      </p:sp>
      <p:sp>
        <p:nvSpPr>
          <p:cNvPr id="4" name="Slide Number Placeholder 3"/>
          <p:cNvSpPr>
            <a:spLocks noGrp="1"/>
          </p:cNvSpPr>
          <p:nvPr>
            <p:ph type="sldNum" sz="quarter" idx="10"/>
          </p:nvPr>
        </p:nvSpPr>
        <p:spPr/>
        <p:txBody>
          <a:bodyPr/>
          <a:lstStyle/>
          <a:p>
            <a:pPr>
              <a:defRPr/>
            </a:pPr>
            <a:fld id="{0E903136-800B-4F4B-A937-55A182DC15E8}"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56009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903136-800B-4F4B-A937-55A182DC15E8}"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43485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7353-0715-45DB-9598-C5256E6197A1}" type="slidenum">
              <a:rPr lang="en-US" smtClean="0"/>
              <a:t>5</a:t>
            </a:fld>
            <a:endParaRPr lang="en-US"/>
          </a:p>
        </p:txBody>
      </p:sp>
    </p:spTree>
    <p:extLst>
      <p:ext uri="{BB962C8B-B14F-4D97-AF65-F5344CB8AC3E}">
        <p14:creationId xmlns:p14="http://schemas.microsoft.com/office/powerpoint/2010/main" val="32130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7353-0715-45DB-9598-C5256E6197A1}" type="slidenum">
              <a:rPr lang="en-US" smtClean="0"/>
              <a:t>6</a:t>
            </a:fld>
            <a:endParaRPr lang="en-US"/>
          </a:p>
        </p:txBody>
      </p:sp>
    </p:spTree>
    <p:extLst>
      <p:ext uri="{BB962C8B-B14F-4D97-AF65-F5344CB8AC3E}">
        <p14:creationId xmlns:p14="http://schemas.microsoft.com/office/powerpoint/2010/main" val="273846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7</a:t>
            </a:fld>
            <a:endParaRPr lang="en-US"/>
          </a:p>
        </p:txBody>
      </p:sp>
    </p:spTree>
    <p:extLst>
      <p:ext uri="{BB962C8B-B14F-4D97-AF65-F5344CB8AC3E}">
        <p14:creationId xmlns:p14="http://schemas.microsoft.com/office/powerpoint/2010/main" val="200764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lvl="0"/>
            <a:r>
              <a:rPr lang="en-US" dirty="0"/>
              <a:t>We’ll talk about columns first, then rows then page filters in this lesson.</a:t>
            </a:r>
          </a:p>
          <a:p>
            <a:pPr lvl="0"/>
            <a:endParaRPr lang="en-US" dirty="0"/>
          </a:p>
          <a:p>
            <a:pPr lvl="0"/>
            <a:r>
              <a:rPr lang="en-US" dirty="0"/>
              <a:t>The primary General Planning form. This form resembles a P&amp;L statement.  There are two versions of this form.  Most planners will use Revenue &amp; Expense Level C  form.  FAS planners will use Revenue &amp; Expense Level E form. </a:t>
            </a:r>
          </a:p>
          <a:p>
            <a:pPr lvl="0"/>
            <a:endParaRPr lang="en-US" dirty="0"/>
          </a:p>
          <a:p>
            <a:pPr lvl="0"/>
            <a:r>
              <a:rPr lang="en-US" dirty="0"/>
              <a:t>Page Filters: DeptID, Fund and Project (or DFP) combination</a:t>
            </a:r>
          </a:p>
          <a:p>
            <a:pPr lvl="0"/>
            <a:r>
              <a:rPr lang="en-US" dirty="0"/>
              <a:t>Columns: Year, Scenario, Version and Period</a:t>
            </a:r>
          </a:p>
          <a:p>
            <a:pPr lvl="0"/>
            <a:r>
              <a:rPr lang="en-US" dirty="0"/>
              <a:t>Rows: Account</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8</a:t>
            </a:fld>
            <a:endParaRPr lang="en-US"/>
          </a:p>
        </p:txBody>
      </p:sp>
    </p:spTree>
    <p:extLst>
      <p:ext uri="{BB962C8B-B14F-4D97-AF65-F5344CB8AC3E}">
        <p14:creationId xmlns:p14="http://schemas.microsoft.com/office/powerpoint/2010/main" val="9741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11">
              <a:defRPr/>
            </a:pPr>
            <a:r>
              <a:rPr lang="en-US" dirty="0"/>
              <a:t>Note: To show dimension names in the Page Filter area, select </a:t>
            </a:r>
            <a:r>
              <a:rPr lang="en-US" b="1" dirty="0"/>
              <a:t>View &gt; Show Dimension Name on Page</a:t>
            </a:r>
            <a:r>
              <a:rPr lang="en-US" dirty="0"/>
              <a:t>. </a:t>
            </a:r>
          </a:p>
          <a:p>
            <a:pPr defTabSz="933111">
              <a:defRPr/>
            </a:pPr>
            <a:endParaRPr lang="en-US" dirty="0"/>
          </a:p>
          <a:p>
            <a:pPr defTabSz="933111">
              <a:defRPr/>
            </a:pPr>
            <a:r>
              <a:rPr lang="en-US" dirty="0"/>
              <a:t>Users will have write access only to their assigned Planning </a:t>
            </a:r>
            <a:r>
              <a:rPr lang="en-US" dirty="0" err="1"/>
              <a:t>DeptIDs</a:t>
            </a:r>
            <a:r>
              <a:rPr lang="en-US" dirty="0"/>
              <a:t>.</a:t>
            </a:r>
          </a:p>
          <a:p>
            <a:pPr defTabSz="933111">
              <a:defRPr/>
            </a:pPr>
            <a:endParaRPr lang="en-US" dirty="0"/>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9</a:t>
            </a:fld>
            <a:endParaRPr lang="en-US"/>
          </a:p>
        </p:txBody>
      </p:sp>
    </p:spTree>
    <p:extLst>
      <p:ext uri="{BB962C8B-B14F-4D97-AF65-F5344CB8AC3E}">
        <p14:creationId xmlns:p14="http://schemas.microsoft.com/office/powerpoint/2010/main" val="381075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6.xml"/><Relationship Id="rId6" Type="http://schemas.openxmlformats.org/officeDocument/2006/relationships/image" Target="../media/image16.jpeg"/><Relationship Id="rId5" Type="http://schemas.openxmlformats.org/officeDocument/2006/relationships/image" Target="../media/image11.emf"/><Relationship Id="rId4" Type="http://schemas.openxmlformats.org/officeDocument/2006/relationships/image" Target="../media/image15.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7.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8.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418073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023600" cy="914400"/>
          </a:xfrm>
        </p:spPr>
        <p:txBody>
          <a:bodyPr/>
          <a:lstStyle/>
          <a:p>
            <a:r>
              <a:rPr lang="en-US" dirty="0"/>
              <a:t>Click to edit Master title style</a:t>
            </a:r>
          </a:p>
        </p:txBody>
      </p:sp>
      <p:sp>
        <p:nvSpPr>
          <p:cNvPr id="3" name="Content Placeholder 2"/>
          <p:cNvSpPr>
            <a:spLocks noGrp="1"/>
          </p:cNvSpPr>
          <p:nvPr>
            <p:ph idx="1"/>
          </p:nvPr>
        </p:nvSpPr>
        <p:spPr>
          <a:xfrm>
            <a:off x="677333" y="1828800"/>
            <a:ext cx="11023600" cy="4480560"/>
          </a:xfrm>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extLst>
      <p:ext uri="{BB962C8B-B14F-4D97-AF65-F5344CB8AC3E}">
        <p14:creationId xmlns:p14="http://schemas.microsoft.com/office/powerpoint/2010/main" val="313682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dirty="0">
                <a:solidFill>
                  <a:prstClr val="black"/>
                </a:solidFill>
              </a:endParaRPr>
            </a:p>
          </p:txBody>
        </p:sp>
      </p:grpSp>
      <p:pic>
        <p:nvPicPr>
          <p:cNvPr id="11" name="Picture 20"/>
          <p:cNvPicPr>
            <a:picLocks noChangeAspect="1"/>
          </p:cNvPicPr>
          <p:nvPr userDrawn="1"/>
        </p:nvPicPr>
        <p:blipFill>
          <a:blip r:embed="rId2" cstate="print"/>
          <a:srcRect/>
          <a:stretch>
            <a:fillRect/>
          </a:stretch>
        </p:blipFill>
        <p:spPr bwMode="auto">
          <a:xfrm>
            <a:off x="50800" y="6491288"/>
            <a:ext cx="2116667" cy="347662"/>
          </a:xfrm>
          <a:prstGeom prst="rect">
            <a:avLst/>
          </a:prstGeom>
          <a:noFill/>
          <a:ln w="9525">
            <a:noFill/>
            <a:miter lim="800000"/>
            <a:headEnd/>
            <a:tailEnd/>
          </a:ln>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408093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lgn="r">
              <a:defRPr/>
            </a:lvl1pPr>
          </a:lstStyle>
          <a:p>
            <a:pPr>
              <a:defRPr/>
            </a:pPr>
            <a:fld id="{9C836F4E-5DE4-4906-BE9B-E76670CC574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6582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4890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306153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20843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p:txBody>
          <a:bodyPr/>
          <a:lstStyle>
            <a:lvl1pPr algn="l">
              <a:defRPr smtClean="0"/>
            </a:lvl1pPr>
          </a:lstStyle>
          <a:p>
            <a:pPr>
              <a:defRPr/>
            </a:pPr>
            <a:fld id="{2DB28AD4-046F-4119-9BB4-FD8C385466E9}" type="slidenum">
              <a:rPr lang="en-US"/>
              <a:pPr>
                <a:defRPr/>
              </a:pPr>
              <a:t>‹#›</a:t>
            </a:fld>
            <a:endParaRPr lang="en-US"/>
          </a:p>
        </p:txBody>
      </p:sp>
    </p:spTree>
    <p:extLst>
      <p:ext uri="{BB962C8B-B14F-4D97-AF65-F5344CB8AC3E}">
        <p14:creationId xmlns:p14="http://schemas.microsoft.com/office/powerpoint/2010/main" val="2536002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lgn="l">
              <a:spcBef>
                <a:spcPct val="0"/>
              </a:spcBef>
            </a:pPr>
            <a:r>
              <a:rPr lang="en-US" sz="1800" b="0">
                <a:solidFill>
                  <a:prstClr val="black">
                    <a:tint val="75000"/>
                  </a:prstClr>
                </a:solidFill>
                <a:latin typeface="Helvetica" pitchFamily="-84" charset="0"/>
                <a:ea typeface="MS PGothic" pitchFamily="34" charset="-128"/>
              </a:rPr>
              <a:t>02/05/2019</a:t>
            </a:r>
            <a:endParaRPr lang="en-US" sz="1800" b="0" dirty="0">
              <a:solidFill>
                <a:prstClr val="black">
                  <a:tint val="75000"/>
                </a:prstClr>
              </a:solidFill>
              <a:latin typeface="Helvetica" pitchFamily="-84" charset="0"/>
              <a:ea typeface="MS PGothic" pitchFamily="34"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lgn="l">
              <a:spcBef>
                <a:spcPct val="0"/>
              </a:spcBef>
            </a:pPr>
            <a:r>
              <a:rPr lang="en-US" sz="1800" b="0">
                <a:solidFill>
                  <a:prstClr val="black">
                    <a:tint val="75000"/>
                  </a:prstClr>
                </a:solidFill>
                <a:latin typeface="Helvetica" pitchFamily="-84" charset="0"/>
                <a:ea typeface="MS PGothic" pitchFamily="34" charset="-128"/>
              </a:rPr>
              <a:t>Budget and Resource Management</a:t>
            </a:r>
          </a:p>
        </p:txBody>
      </p:sp>
      <p:sp>
        <p:nvSpPr>
          <p:cNvPr id="4" name="Slide Number Placeholder 3"/>
          <p:cNvSpPr>
            <a:spLocks noGrp="1"/>
          </p:cNvSpPr>
          <p:nvPr>
            <p:ph type="sldNum" sz="quarter" idx="12"/>
          </p:nvPr>
        </p:nvSpPr>
        <p:spPr/>
        <p:txBody>
          <a:bodyPr/>
          <a:lstStyle/>
          <a:p>
            <a:fld id="{E2A80FCA-4D9C-43FE-B7B4-D475EBFDCB2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31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C836F4E-5DE4-4906-BE9B-E76670CC574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grpSp>
        <p:nvGrpSpPr>
          <p:cNvPr id="7" name="Group 6"/>
          <p:cNvGrpSpPr/>
          <p:nvPr/>
        </p:nvGrpSpPr>
        <p:grpSpPr>
          <a:xfrm>
            <a:off x="2467937" y="742092"/>
            <a:ext cx="1982948" cy="885917"/>
            <a:chOff x="2749439" y="752601"/>
            <a:chExt cx="1487211" cy="885917"/>
          </a:xfrm>
        </p:grpSpPr>
        <p:sp>
          <p:nvSpPr>
            <p:cNvPr id="9" name="Rectangle 8"/>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TextBox 9"/>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bg2"/>
                  </a:solidFill>
                  <a:latin typeface="+mj-lt"/>
                </a:rPr>
                <a:t>Partner </a:t>
              </a:r>
              <a:br>
                <a:rPr lang="en-US" sz="1800" dirty="0">
                  <a:solidFill>
                    <a:schemeClr val="bg2"/>
                  </a:solidFill>
                  <a:latin typeface="+mj-lt"/>
                </a:rPr>
              </a:br>
              <a:r>
                <a:rPr lang="en-US" sz="1800" dirty="0">
                  <a:solidFill>
                    <a:schemeClr val="bg2"/>
                  </a:solidFill>
                  <a:latin typeface="+mj-lt"/>
                </a:rPr>
                <a:t>Logo</a:t>
              </a:r>
            </a:p>
          </p:txBody>
        </p:sp>
      </p:grpSp>
      <p:cxnSp>
        <p:nvCxnSpPr>
          <p:cNvPr id="11" name="Straight Connector 10"/>
          <p:cNvCxnSpPr/>
          <p:nvPr/>
        </p:nvCxnSpPr>
        <p:spPr>
          <a:xfrm>
            <a:off x="2094585"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83311182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46" name="Date Placeholder 4"/>
          <p:cNvSpPr>
            <a:spLocks noGrp="1"/>
          </p:cNvSpPr>
          <p:nvPr>
            <p:ph type="dt" sz="half" idx="2"/>
          </p:nvPr>
        </p:nvSpPr>
        <p:spPr>
          <a:xfrm>
            <a:off x="729747" y="6045891"/>
            <a:ext cx="2567117" cy="238607"/>
          </a:xfrm>
          <a:prstGeom prst="rect">
            <a:avLst/>
          </a:prstGeom>
        </p:spPr>
        <p:txBody>
          <a:bodyPr vert="horz" wrap="square" lIns="0" tIns="0" rIns="0" bIns="0" rtlCol="0" anchor="b" anchorCtr="0"/>
          <a:lstStyle>
            <a:lvl1pPr algn="l">
              <a:defRPr sz="1000" i="0">
                <a:solidFill>
                  <a:schemeClr val="tx2"/>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29241" y="4339621"/>
            <a:ext cx="8636000" cy="193675"/>
          </a:xfrm>
        </p:spPr>
        <p:txBody>
          <a:bodyPr vert="horz" wrap="square" lIns="0" tIns="0" rIns="0" bIns="0" rtlCol="0" anchor="t" anchorCtr="0"/>
          <a:lstStyle>
            <a:lvl1pPr marL="0" indent="0">
              <a:spcBef>
                <a:spcPts val="0"/>
              </a:spcBef>
              <a:buFontTx/>
              <a:buNone/>
              <a:defRPr lang="en-US" sz="14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35" name="Title 34"/>
          <p:cNvSpPr>
            <a:spLocks noGrp="1"/>
          </p:cNvSpPr>
          <p:nvPr>
            <p:ph type="title" hasCustomPrompt="1"/>
          </p:nvPr>
        </p:nvSpPr>
        <p:spPr>
          <a:xfrm>
            <a:off x="612730" y="2994340"/>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0852" y="3410927"/>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cxnSp>
        <p:nvCxnSpPr>
          <p:cNvPr id="10" name="Straight Connector 9"/>
          <p:cNvCxnSpPr/>
          <p:nvPr/>
        </p:nvCxnSpPr>
        <p:spPr>
          <a:xfrm>
            <a:off x="2094585"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67937" y="742092"/>
            <a:ext cx="1982948" cy="885917"/>
            <a:chOff x="2749439" y="752601"/>
            <a:chExt cx="1487211" cy="885917"/>
          </a:xfrm>
        </p:grpSpPr>
        <p:sp>
          <p:nvSpPr>
            <p:cNvPr id="5" name="Rectangle 4"/>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tx2"/>
                  </a:solidFill>
                  <a:latin typeface="+mj-lt"/>
                </a:rPr>
                <a:t>Partner </a:t>
              </a:r>
              <a:br>
                <a:rPr lang="en-US" sz="1800" dirty="0">
                  <a:solidFill>
                    <a:schemeClr val="tx2"/>
                  </a:solidFill>
                  <a:latin typeface="+mj-lt"/>
                </a:rPr>
              </a:br>
              <a:r>
                <a:rPr lang="en-US" sz="1800" dirty="0">
                  <a:solidFill>
                    <a:schemeClr val="tx2"/>
                  </a:solidFill>
                  <a:latin typeface="+mj-lt"/>
                </a:rPr>
                <a:t>Logo</a:t>
              </a:r>
            </a:p>
          </p:txBody>
        </p:sp>
      </p:grpSp>
      <p:pic>
        <p:nvPicPr>
          <p:cNvPr id="12" name="Picture 11" descr="UCSF_sig_navy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95" y="723298"/>
            <a:ext cx="1398843" cy="909561"/>
          </a:xfrm>
          <a:prstGeom prst="rect">
            <a:avLst/>
          </a:prstGeom>
        </p:spPr>
      </p:pic>
    </p:spTree>
    <p:extLst>
      <p:ext uri="{BB962C8B-B14F-4D97-AF65-F5344CB8AC3E}">
        <p14:creationId xmlns:p14="http://schemas.microsoft.com/office/powerpoint/2010/main" val="417283052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24707641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7" name="TextBox 6"/>
          <p:cNvSpPr txBox="1"/>
          <p:nvPr/>
        </p:nvSpPr>
        <p:spPr bwMode="auto">
          <a:xfrm>
            <a:off x="7304580" y="756611"/>
            <a:ext cx="1727189" cy="430887"/>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9" name="Straight Connector 8"/>
          <p:cNvCxnSpPr/>
          <p:nvPr/>
        </p:nvCxnSpPr>
        <p:spPr>
          <a:xfrm>
            <a:off x="901802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9202423" y="756611"/>
            <a:ext cx="1007244"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1" name="Straight Connector 10"/>
          <p:cNvCxnSpPr/>
          <p:nvPr/>
        </p:nvCxnSpPr>
        <p:spPr>
          <a:xfrm>
            <a:off x="10209665"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10403843" y="756611"/>
            <a:ext cx="1301327"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4" name="Picture 13"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13460971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3" name="Picture 12"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0564622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In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9" name="TextBox 8"/>
          <p:cNvSpPr txBox="1"/>
          <p:nvPr/>
        </p:nvSpPr>
        <p:spPr bwMode="auto">
          <a:xfrm>
            <a:off x="4365779" y="756611"/>
            <a:ext cx="1727189" cy="430887"/>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10" name="Straight Connector 9"/>
          <p:cNvCxnSpPr/>
          <p:nvPr/>
        </p:nvCxnSpPr>
        <p:spPr>
          <a:xfrm>
            <a:off x="6079228"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6263622" y="756611"/>
            <a:ext cx="1007244"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3" name="Straight Connector 12"/>
          <p:cNvCxnSpPr/>
          <p:nvPr/>
        </p:nvCxnSpPr>
        <p:spPr>
          <a:xfrm>
            <a:off x="7270864"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7465042" y="756611"/>
            <a:ext cx="1301327"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6" name="Picture 15"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24522103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Ex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grpSp>
        <p:nvGrpSpPr>
          <p:cNvPr id="15" name="Group 14"/>
          <p:cNvGrpSpPr/>
          <p:nvPr/>
        </p:nvGrpSpPr>
        <p:grpSpPr>
          <a:xfrm>
            <a:off x="2452350" y="742091"/>
            <a:ext cx="1982948" cy="674568"/>
            <a:chOff x="2749439" y="752601"/>
            <a:chExt cx="1487211" cy="885917"/>
          </a:xfrm>
        </p:grpSpPr>
        <p:sp>
          <p:nvSpPr>
            <p:cNvPr id="16" name="Rectangle 15"/>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TextBox 16"/>
            <p:cNvSpPr txBox="1"/>
            <p:nvPr userDrawn="1"/>
          </p:nvSpPr>
          <p:spPr bwMode="auto">
            <a:xfrm>
              <a:off x="2785238" y="886124"/>
              <a:ext cx="1451412" cy="509299"/>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2"/>
                  </a:solidFill>
                  <a:latin typeface="+mj-lt"/>
                </a:rPr>
                <a:t>Partner </a:t>
              </a:r>
              <a:br>
                <a:rPr lang="en-US" sz="1400" dirty="0">
                  <a:solidFill>
                    <a:schemeClr val="bg2"/>
                  </a:solidFill>
                  <a:latin typeface="+mj-lt"/>
                </a:rPr>
              </a:br>
              <a:r>
                <a:rPr lang="en-US" sz="1400" dirty="0">
                  <a:solidFill>
                    <a:schemeClr val="bg2"/>
                  </a:solidFill>
                  <a:latin typeface="+mj-lt"/>
                </a:rPr>
                <a:t>Logo</a:t>
              </a:r>
            </a:p>
          </p:txBody>
        </p:sp>
      </p:grpSp>
      <p:cxnSp>
        <p:nvCxnSpPr>
          <p:cNvPr id="20" name="Straight Connector 19"/>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10000973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1" name="Picture 10"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68768078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0" name="Picture 9"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60836404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42669485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47" t="13225" r="3105" b="7252"/>
          <a:stretch/>
        </p:blipFill>
        <p:spPr bwMode="ltGray">
          <a:xfrm>
            <a:off x="2" y="0"/>
            <a:ext cx="12191999" cy="6858000"/>
          </a:xfrm>
          <a:prstGeom prst="rect">
            <a:avLst/>
          </a:prstGeom>
          <a:noFill/>
          <a:ln>
            <a:noFill/>
          </a:ln>
        </p:spPr>
      </p:pic>
      <p:sp>
        <p:nvSpPr>
          <p:cNvPr id="6" name="Rectangle 5"/>
          <p:cNvSpPr/>
          <p:nvPr/>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4032529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pic>
        <p:nvPicPr>
          <p:cNvPr id="24"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63836356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02/05/2019</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215083286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7294"/>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2033" y="151378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3918418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2033" y="197182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3851" y="1513718"/>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02/05/2019</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17985696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0358"/>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0382" y="1575335"/>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634"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0353" y="1569404"/>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02/05/2019</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277452109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8453"/>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3417"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03339918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a:solidFill>
                  <a:prstClr val="black">
                    <a:tint val="75000"/>
                  </a:prstClr>
                </a:solidFill>
                <a:latin typeface="Helvetica" pitchFamily="-84" charset="0"/>
                <a:ea typeface="MS PGothic" pitchFamily="34" charset="-128"/>
              </a:rPr>
              <a:t>02/05/2019</a:t>
            </a:r>
            <a:endParaRPr lang="en-US" sz="1800" b="0" dirty="0">
              <a:solidFill>
                <a:prstClr val="black">
                  <a:tint val="75000"/>
                </a:prstClr>
              </a:solidFill>
              <a:latin typeface="Helvetica" pitchFamily="-84" charset="0"/>
              <a:ea typeface="MS PGothic" pitchFamily="34" charset="-128"/>
            </a:endParaRP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a:solidFill>
                  <a:prstClr val="black">
                    <a:tint val="75000"/>
                  </a:prstClr>
                </a:solidFill>
                <a:latin typeface="Helvetica" pitchFamily="-84" charset="0"/>
                <a:ea typeface="MS PGothic" pitchFamily="34" charset="-128"/>
              </a:rPr>
              <a:t>Budget and Resource Management</a:t>
            </a:r>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E2A80FCA-4D9C-43FE-B7B4-D475EBFDCB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0153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12413551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34713697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AB8A3F0C-E943-4E6A-B919-DE34B5C6B62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67975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0789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48507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sp>
        <p:nvSpPr>
          <p:cNvPr id="16" name="Rectangle 15"/>
          <p:cNvSpPr/>
          <p:nvPr/>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p:nvPicPr>
        <p:blipFill rotWithShape="1">
          <a:blip r:embed="rId5">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spTree>
    <p:extLst>
      <p:ext uri="{BB962C8B-B14F-4D97-AF65-F5344CB8AC3E}">
        <p14:creationId xmlns:p14="http://schemas.microsoft.com/office/powerpoint/2010/main" val="20323467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989725"/>
            <a:ext cx="11430000" cy="667875"/>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1889496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808343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243681554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2" name="Picture 11"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23319238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04762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48043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6797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CD2FEC4-646D-466C-8DAC-D31D79BE668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7971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p:cNvCxnSpPr/>
          <p:nvPr userDrawn="1"/>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73690717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8"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9"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0064033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3218055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5768218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3366"/>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0515519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363209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9392624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8670703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5066507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A02E05B-DEAC-4494-B880-DCF30DCAE99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51388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48330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71340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154600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0" name="Picture 9"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9005628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58374638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34650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62255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6293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3340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914400"/>
          </a:xfrm>
        </p:spPr>
        <p:txBody>
          <a:bodyPr/>
          <a:lstStyle/>
          <a:p>
            <a:r>
              <a:rPr lang="en-US" dirty="0"/>
              <a:t>Click to edit Master title style</a:t>
            </a:r>
          </a:p>
        </p:txBody>
      </p:sp>
      <p:sp>
        <p:nvSpPr>
          <p:cNvPr id="3" name="Content Placeholder 2"/>
          <p:cNvSpPr>
            <a:spLocks noGrp="1"/>
          </p:cNvSpPr>
          <p:nvPr>
            <p:ph idx="1"/>
          </p:nvPr>
        </p:nvSpPr>
        <p:spPr>
          <a:xfrm>
            <a:off x="682752" y="1828800"/>
            <a:ext cx="11021568" cy="4809744"/>
          </a:xfrm>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extLst>
      <p:ext uri="{BB962C8B-B14F-4D97-AF65-F5344CB8AC3E}">
        <p14:creationId xmlns:p14="http://schemas.microsoft.com/office/powerpoint/2010/main" val="801440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Rectangle 10"/>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9381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8110939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73024"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32858975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4218210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71019776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5581524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60837645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17306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78151165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6261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74831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75388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9094631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1368152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extLst>
      <p:ext uri="{BB962C8B-B14F-4D97-AF65-F5344CB8AC3E}">
        <p14:creationId xmlns:p14="http://schemas.microsoft.com/office/powerpoint/2010/main" val="406242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A717FD8-30F4-43B8-9030-623C04DD13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heme" Target="../theme/theme6.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11.emf"/><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7.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image" Target="../media/image11.emf"/><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pPr>
                <a:defRPr/>
              </a:pPr>
              <a:t>‹#›</a:t>
            </a:fld>
            <a:endParaRPr lang="en-US" dirty="0"/>
          </a:p>
        </p:txBody>
      </p:sp>
      <p:sp>
        <p:nvSpPr>
          <p:cNvPr id="1027"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1028" name="Group 24"/>
          <p:cNvGrpSpPr>
            <a:grpSpLocks/>
          </p:cNvGrpSpPr>
          <p:nvPr userDrawn="1"/>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31"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a:p>
        </p:txBody>
      </p:sp>
    </p:spTree>
  </p:cSld>
  <p:clrMap bg1="lt1" tx1="dk1" bg2="lt2" tx2="dk2" accent1="accent1" accent2="accent2" accent3="accent3" accent4="accent4" accent5="accent5" accent6="accent6" hlink="hlink" folHlink="folHlink"/>
  <p:sldLayoutIdLst>
    <p:sldLayoutId id="2147484086" r:id="rId1"/>
    <p:sldLayoutId id="2147484078" r:id="rId2"/>
    <p:sldLayoutId id="2147484079"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2051" name="Group 24"/>
          <p:cNvGrpSpPr>
            <a:grpSpLocks/>
          </p:cNvGrpSpPr>
          <p:nvPr userDrawn="1"/>
        </p:nvGrpSpPr>
        <p:grpSpPr bwMode="auto">
          <a:xfrm>
            <a:off x="0" y="0"/>
            <a:ext cx="914400" cy="457200"/>
            <a:chOff x="0" y="0"/>
            <a:chExt cx="432" cy="288"/>
          </a:xfrm>
        </p:grpSpPr>
        <p:sp>
          <p:nvSpPr>
            <p:cNvPr id="2056"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2057"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2058"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2059"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2052" name="Rectangle 20"/>
          <p:cNvSpPr>
            <a:spLocks noGrp="1" noChangeArrowheads="1"/>
          </p:cNvSpPr>
          <p:nvPr>
            <p:ph type="title"/>
          </p:nvPr>
        </p:nvSpPr>
        <p:spPr bwMode="auto">
          <a:xfrm>
            <a:off x="682752" y="609600"/>
            <a:ext cx="1100666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3"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94E912AC-A432-498F-8BFB-EE6E46545039}" type="slidenum">
              <a:rPr lang="en-US"/>
              <a:pPr>
                <a:defRPr/>
              </a:pPr>
              <a:t>‹#›</a:t>
            </a:fld>
            <a:endParaRPr lang="en-US" dirty="0"/>
          </a:p>
        </p:txBody>
      </p:sp>
      <p:pic>
        <p:nvPicPr>
          <p:cNvPr id="2055"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3075" name="Group 24"/>
          <p:cNvGrpSpPr>
            <a:grpSpLocks/>
          </p:cNvGrpSpPr>
          <p:nvPr userDrawn="1"/>
        </p:nvGrpSpPr>
        <p:grpSpPr bwMode="auto">
          <a:xfrm>
            <a:off x="0" y="0"/>
            <a:ext cx="914400" cy="457200"/>
            <a:chOff x="0" y="0"/>
            <a:chExt cx="432" cy="288"/>
          </a:xfrm>
        </p:grpSpPr>
        <p:sp>
          <p:nvSpPr>
            <p:cNvPr id="3079"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3080"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3081"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3082"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3076" name="Rectangle 20"/>
          <p:cNvSpPr>
            <a:spLocks noGrp="1" noChangeArrowheads="1"/>
          </p:cNvSpPr>
          <p:nvPr>
            <p:ph type="title"/>
          </p:nvPr>
        </p:nvSpPr>
        <p:spPr bwMode="auto">
          <a:xfrm>
            <a:off x="682752" y="609600"/>
            <a:ext cx="11021568" cy="512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7"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0AAB9FF2-6094-4F01-AEE0-E2591BF7C9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7" r:id="rId1"/>
    <p:sldLayoutId id="2147484083" r:id="rId2"/>
    <p:sldLayoutId id="2147484084" r:id="rId3"/>
    <p:sldLayoutId id="2147484085" r:id="rId4"/>
    <p:sldLayoutId id="2147484098" r:id="rId5"/>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solidFill>
                  <a:prstClr val="black"/>
                </a:solidFill>
              </a:rPr>
              <a:pPr>
                <a:defRPr/>
              </a:pPr>
              <a:t>‹#›</a:t>
            </a:fld>
            <a:endParaRPr lang="en-US" dirty="0">
              <a:solidFill>
                <a:prstClr val="black"/>
              </a:solidFill>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dirty="0">
              <a:solidFill>
                <a:prstClr val="black"/>
              </a:solidFill>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31" name="Picture 12"/>
          <p:cNvPicPr>
            <a:picLocks noChangeAspect="1"/>
          </p:cNvPicPr>
          <p:nvPr/>
        </p:nvPicPr>
        <p:blipFill>
          <a:blip r:embed="rId6"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Tree>
    <p:extLst>
      <p:ext uri="{BB962C8B-B14F-4D97-AF65-F5344CB8AC3E}">
        <p14:creationId xmlns:p14="http://schemas.microsoft.com/office/powerpoint/2010/main" val="1254471167"/>
      </p:ext>
    </p:extLst>
  </p:cSld>
  <p:clrMap bg1="lt1" tx1="dk1" bg2="lt2" tx2="dk2" accent1="accent1" accent2="accent2" accent3="accent3" accent4="accent4" accent5="accent5" accent6="accent6" hlink="hlink" folHlink="folHlink"/>
  <p:sldLayoutIdLst>
    <p:sldLayoutId id="2147484096" r:id="rId1"/>
    <p:sldLayoutId id="2147484088" r:id="rId2"/>
    <p:sldLayoutId id="2147484089" r:id="rId3"/>
    <p:sldLayoutId id="2147484090" r:id="rId4"/>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1785600" y="6551613"/>
            <a:ext cx="28786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latin typeface="Calibri" pitchFamily="34" charset="0"/>
              </a:defRPr>
            </a:lvl1pPr>
          </a:lstStyle>
          <a:p>
            <a:pPr>
              <a:spcBef>
                <a:spcPct val="0"/>
              </a:spcBef>
              <a:defRPr/>
            </a:pPr>
            <a:fld id="{DD673528-AE2C-46B9-BA9B-994D8E40D933}" type="slidenum">
              <a:rPr lang="en-US" b="0">
                <a:ea typeface="MS PGothic" pitchFamily="34" charset="-128"/>
              </a:rPr>
              <a:pPr>
                <a:spcBef>
                  <a:spcPct val="0"/>
                </a:spcBef>
                <a:defRPr/>
              </a:pPr>
              <a:t>‹#›</a:t>
            </a:fld>
            <a:endParaRPr lang="en-US" b="0">
              <a:ea typeface="MS PGothic" pitchFamily="34" charset="-128"/>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31"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6342" y="6359337"/>
            <a:ext cx="2783565" cy="46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2"/>
          <p:cNvSpPr>
            <a:spLocks noChangeShapeType="1"/>
          </p:cNvSpPr>
          <p:nvPr/>
        </p:nvSpPr>
        <p:spPr bwMode="auto">
          <a:xfrm>
            <a:off x="0" y="62484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Tree>
    <p:extLst>
      <p:ext uri="{BB962C8B-B14F-4D97-AF65-F5344CB8AC3E}">
        <p14:creationId xmlns:p14="http://schemas.microsoft.com/office/powerpoint/2010/main" val="419381909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Lst>
  <p:hf hdr="0"/>
  <p:txStyles>
    <p:titleStyle>
      <a:lvl1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77255" y="1515611"/>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p:nvCxnSpPr>
        <p:spPr>
          <a:xfrm>
            <a:off x="370417" y="6250080"/>
            <a:ext cx="1146048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sp>
        <p:nvSpPr>
          <p:cNvPr id="13" name="Freeform 77"/>
          <p:cNvSpPr>
            <a:spLocks/>
          </p:cNvSpPr>
          <p:nvPr/>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56687739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 id="2147484123" r:id="rId24"/>
    <p:sldLayoutId id="2147484124" r:id="rId25"/>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85218" y="1515445"/>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41"/>
          <p:cNvPicPr>
            <a:picLocks noChangeAspect="1" noChangeArrowheads="1"/>
          </p:cNvPicPr>
          <p:nvPr/>
        </p:nvPicPr>
        <p:blipFill rotWithShape="1">
          <a:blip r:embed="rId21">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6"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7"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8" name="Straight Connector 17"/>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858477434"/>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 id="2147484143" r:id="rId18"/>
    <p:sldLayoutId id="2147484164" r:id="rId19"/>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73026" y="1511810"/>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41"/>
          <p:cNvPicPr>
            <a:picLocks noChangeAspect="1" noChangeArrowheads="1"/>
          </p:cNvPicPr>
          <p:nvPr/>
        </p:nvPicPr>
        <p:blipFill rotWithShape="1">
          <a:blip r:embed="rId2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02/05/2019</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614508955"/>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 id="2147484165" r:id="rId19"/>
    <p:sldLayoutId id="2147484166" r:id="rId20"/>
    <p:sldLayoutId id="2147484167" r:id="rId21"/>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044" y="2875675"/>
            <a:ext cx="6595720" cy="530915"/>
          </a:xfrm>
        </p:spPr>
        <p:txBody>
          <a:bodyPr/>
          <a:lstStyle/>
          <a:p>
            <a:r>
              <a:rPr lang="en-US" dirty="0"/>
              <a:t>UPlan General Planning</a:t>
            </a:r>
          </a:p>
        </p:txBody>
      </p:sp>
      <p:sp>
        <p:nvSpPr>
          <p:cNvPr id="3" name="Text Placeholder 2"/>
          <p:cNvSpPr>
            <a:spLocks noGrp="1"/>
          </p:cNvSpPr>
          <p:nvPr>
            <p:ph type="body" idx="1"/>
          </p:nvPr>
        </p:nvSpPr>
        <p:spPr/>
        <p:txBody>
          <a:bodyPr/>
          <a:lstStyle/>
          <a:p>
            <a:r>
              <a:rPr lang="en-US" sz="2800" dirty="0"/>
              <a:t>Budget &amp; Resource Management</a:t>
            </a:r>
          </a:p>
          <a:p>
            <a:r>
              <a:rPr lang="en-US" sz="2800" dirty="0"/>
              <a:t>Spring 2024</a:t>
            </a:r>
          </a:p>
          <a:p>
            <a:endParaRPr lang="en-US" sz="2800" dirty="0"/>
          </a:p>
          <a:p>
            <a:endParaRPr lang="en-US" sz="2800" dirty="0"/>
          </a:p>
        </p:txBody>
      </p:sp>
      <p:sp>
        <p:nvSpPr>
          <p:cNvPr id="5" name="Text Placeholder 4"/>
          <p:cNvSpPr>
            <a:spLocks noGrp="1"/>
          </p:cNvSpPr>
          <p:nvPr>
            <p:ph type="body" sz="quarter" idx="10"/>
          </p:nvPr>
        </p:nvSpPr>
        <p:spPr/>
        <p:txBody>
          <a:bodyPr/>
          <a:lstStyle/>
          <a:p>
            <a:endParaRPr lang="en-US"/>
          </a:p>
        </p:txBody>
      </p:sp>
      <p:sp>
        <p:nvSpPr>
          <p:cNvPr id="4" name="Date Placeholder 3"/>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31848307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Completion Tracking account helps planners track their progress</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10</a:t>
            </a:fld>
            <a:endParaRPr lang="en-US" dirty="0">
              <a:solidFill>
                <a:schemeClr val="bg1"/>
              </a:solidFill>
            </a:endParaRP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01/16/2024</a:t>
            </a:r>
          </a:p>
        </p:txBody>
      </p:sp>
      <p:pic>
        <p:nvPicPr>
          <p:cNvPr id="8" name="Picture 7" descr="Table&#10;&#10;Description automatically generated">
            <a:extLst>
              <a:ext uri="{FF2B5EF4-FFF2-40B4-BE49-F238E27FC236}">
                <a16:creationId xmlns:a16="http://schemas.microsoft.com/office/drawing/2014/main" id="{42860FDD-8770-4DF6-8D91-33CF918129AC}"/>
              </a:ext>
            </a:extLst>
          </p:cNvPr>
          <p:cNvPicPr>
            <a:picLocks noChangeAspect="1"/>
          </p:cNvPicPr>
          <p:nvPr/>
        </p:nvPicPr>
        <p:blipFill>
          <a:blip r:embed="rId3"/>
          <a:stretch>
            <a:fillRect/>
          </a:stretch>
        </p:blipFill>
        <p:spPr>
          <a:xfrm>
            <a:off x="2040964" y="1895666"/>
            <a:ext cx="7923809" cy="3066667"/>
          </a:xfrm>
          <a:prstGeom prst="rect">
            <a:avLst/>
          </a:prstGeom>
        </p:spPr>
      </p:pic>
    </p:spTree>
    <p:extLst>
      <p:ext uri="{BB962C8B-B14F-4D97-AF65-F5344CB8AC3E}">
        <p14:creationId xmlns:p14="http://schemas.microsoft.com/office/powerpoint/2010/main" val="3414435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in UPlan is not always at the posting level of the DeptID tree</a:t>
            </a:r>
          </a:p>
        </p:txBody>
      </p:sp>
      <p:sp>
        <p:nvSpPr>
          <p:cNvPr id="3" name="Content Placeholder 2"/>
          <p:cNvSpPr>
            <a:spLocks noGrp="1"/>
          </p:cNvSpPr>
          <p:nvPr>
            <p:ph idx="1"/>
          </p:nvPr>
        </p:nvSpPr>
        <p:spPr/>
        <p:txBody>
          <a:bodyPr/>
          <a:lstStyle/>
          <a:p>
            <a:pPr>
              <a:lnSpc>
                <a:spcPct val="115000"/>
              </a:lnSpc>
            </a:pPr>
            <a:r>
              <a:rPr lang="en-US" sz="2000" dirty="0"/>
              <a:t>System access/security is based on </a:t>
            </a:r>
            <a:r>
              <a:rPr lang="en-US" sz="2000" dirty="0" err="1"/>
              <a:t>DeptID</a:t>
            </a:r>
            <a:endParaRPr lang="en-US" sz="2000" dirty="0"/>
          </a:p>
          <a:p>
            <a:pPr lvl="1">
              <a:lnSpc>
                <a:spcPct val="115000"/>
              </a:lnSpc>
            </a:pPr>
            <a:r>
              <a:rPr lang="en-US" dirty="0"/>
              <a:t>At a parent or planning level</a:t>
            </a:r>
          </a:p>
          <a:p>
            <a:pPr>
              <a:lnSpc>
                <a:spcPct val="115000"/>
              </a:lnSpc>
            </a:pPr>
            <a:r>
              <a:rPr lang="en-US" sz="2000" dirty="0"/>
              <a:t>Planning DeptIDs are chosen by individual departments</a:t>
            </a:r>
          </a:p>
          <a:p>
            <a:pPr lvl="1">
              <a:lnSpc>
                <a:spcPct val="115000"/>
              </a:lnSpc>
            </a:pPr>
            <a:r>
              <a:rPr lang="en-US" dirty="0"/>
              <a:t>Managed via “Planning” attribute for DeptID in PeopleSoft</a:t>
            </a:r>
          </a:p>
          <a:p>
            <a:pPr>
              <a:lnSpc>
                <a:spcPct val="115000"/>
              </a:lnSpc>
            </a:pPr>
            <a:r>
              <a:rPr lang="en-US" sz="2000" dirty="0"/>
              <a:t>You cannot edit forecasts and plans for DeptIDs above (or below) your Planning DeptIDs</a:t>
            </a:r>
          </a:p>
          <a:p>
            <a:pPr lvl="1">
              <a:lnSpc>
                <a:spcPct val="115000"/>
              </a:lnSpc>
            </a:pPr>
            <a:r>
              <a:rPr lang="en-US" dirty="0"/>
              <a:t>Note: only SOM has planning at a level higher than the posting level</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11</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36443260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UPlan allows flexibility in planning by project</a:t>
            </a:r>
          </a:p>
        </p:txBody>
      </p:sp>
      <p:sp>
        <p:nvSpPr>
          <p:cNvPr id="3" name="Content Placeholder 2"/>
          <p:cNvSpPr>
            <a:spLocks noGrp="1"/>
          </p:cNvSpPr>
          <p:nvPr>
            <p:ph idx="1"/>
          </p:nvPr>
        </p:nvSpPr>
        <p:spPr>
          <a:xfrm>
            <a:off x="573024" y="1097280"/>
            <a:ext cx="11100731" cy="5085806"/>
          </a:xfrm>
        </p:spPr>
        <p:txBody>
          <a:bodyPr/>
          <a:lstStyle/>
          <a:p>
            <a:pPr marL="0" indent="0">
              <a:lnSpc>
                <a:spcPct val="115000"/>
              </a:lnSpc>
              <a:buNone/>
            </a:pPr>
            <a:r>
              <a:rPr lang="en-US" sz="2000" dirty="0"/>
              <a:t>1. Plan at the individual project level by using Account Detail by DFP:</a:t>
            </a:r>
          </a:p>
          <a:p>
            <a:pPr marL="454025" lvl="2" indent="-168275">
              <a:lnSpc>
                <a:spcPct val="115000"/>
              </a:lnSpc>
              <a:buFont typeface="Wingdings" panose="05000000000000000000" pitchFamily="2" charset="2"/>
              <a:buChar char="§"/>
            </a:pPr>
            <a:r>
              <a:rPr lang="en-US" dirty="0"/>
              <a:t>Review data in Working version at higher than planning-level DFP (i.e. Department-level-Total Funds-Sponsored Projects)</a:t>
            </a:r>
          </a:p>
          <a:p>
            <a:pPr marL="454025" lvl="2" indent="-168275">
              <a:lnSpc>
                <a:spcPct val="115000"/>
              </a:lnSpc>
              <a:buFont typeface="Wingdings" panose="05000000000000000000" pitchFamily="2" charset="2"/>
              <a:buChar char="§"/>
            </a:pPr>
            <a:r>
              <a:rPr lang="en-US" dirty="0"/>
              <a:t>If accurate enough, right-click on account &gt; Account Detail by DFP &gt; plan for individual projects</a:t>
            </a:r>
          </a:p>
          <a:p>
            <a:pPr marL="0" lvl="1" indent="0">
              <a:lnSpc>
                <a:spcPct val="115000"/>
              </a:lnSpc>
              <a:buNone/>
            </a:pPr>
            <a:r>
              <a:rPr lang="en-US" sz="2000" dirty="0"/>
              <a:t>2. Plan at the aggregate project use level:</a:t>
            </a:r>
          </a:p>
          <a:p>
            <a:pPr marL="454025" lvl="2" indent="-168275">
              <a:lnSpc>
                <a:spcPct val="115000"/>
              </a:lnSpc>
              <a:buFont typeface="Wingdings" panose="05000000000000000000" pitchFamily="2" charset="2"/>
              <a:buChar char="§"/>
            </a:pPr>
            <a:r>
              <a:rPr lang="en-US" dirty="0"/>
              <a:t>Same as #1 but use aggregate ADJ Project instead (i.e. 2011364: ADJ Sponsored)</a:t>
            </a:r>
          </a:p>
          <a:p>
            <a:pPr lvl="2"/>
            <a:r>
              <a:rPr lang="en-US" dirty="0"/>
              <a:t>Use Drill Through Actual Final Reports</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12</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a:xfrm>
            <a:off x="8139386" y="6452362"/>
            <a:ext cx="1236257" cy="155233"/>
          </a:xfrm>
        </p:spPr>
        <p:txBody>
          <a:bodyPr/>
          <a:lstStyle/>
          <a:p>
            <a:r>
              <a:rPr lang="en-US" dirty="0"/>
              <a:t>01/16/2024</a:t>
            </a:r>
          </a:p>
        </p:txBody>
      </p:sp>
    </p:spTree>
    <p:extLst>
      <p:ext uri="{BB962C8B-B14F-4D97-AF65-F5344CB8AC3E}">
        <p14:creationId xmlns:p14="http://schemas.microsoft.com/office/powerpoint/2010/main" val="28571660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UPlan-only ADJ Projects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2322551"/>
              </p:ext>
            </p:extLst>
          </p:nvPr>
        </p:nvGraphicFramePr>
        <p:xfrm>
          <a:off x="545357" y="1035050"/>
          <a:ext cx="11101287" cy="4723722"/>
        </p:xfrm>
        <a:graphic>
          <a:graphicData uri="http://schemas.openxmlformats.org/drawingml/2006/table">
            <a:tbl>
              <a:tblPr firstRow="1" bandRow="1">
                <a:tableStyleId>{69012ECD-51FC-41F1-AA8D-1B2483CD663E}</a:tableStyleId>
              </a:tblPr>
              <a:tblGrid>
                <a:gridCol w="1198569">
                  <a:extLst>
                    <a:ext uri="{9D8B030D-6E8A-4147-A177-3AD203B41FA5}">
                      <a16:colId xmlns:a16="http://schemas.microsoft.com/office/drawing/2014/main" val="20000"/>
                    </a:ext>
                  </a:extLst>
                </a:gridCol>
                <a:gridCol w="2670909">
                  <a:extLst>
                    <a:ext uri="{9D8B030D-6E8A-4147-A177-3AD203B41FA5}">
                      <a16:colId xmlns:a16="http://schemas.microsoft.com/office/drawing/2014/main" val="20001"/>
                    </a:ext>
                  </a:extLst>
                </a:gridCol>
                <a:gridCol w="2497016">
                  <a:extLst>
                    <a:ext uri="{9D8B030D-6E8A-4147-A177-3AD203B41FA5}">
                      <a16:colId xmlns:a16="http://schemas.microsoft.com/office/drawing/2014/main" val="20002"/>
                    </a:ext>
                  </a:extLst>
                </a:gridCol>
                <a:gridCol w="4734793">
                  <a:extLst>
                    <a:ext uri="{9D8B030D-6E8A-4147-A177-3AD203B41FA5}">
                      <a16:colId xmlns:a16="http://schemas.microsoft.com/office/drawing/2014/main" val="20003"/>
                    </a:ext>
                  </a:extLst>
                </a:gridCol>
              </a:tblGrid>
              <a:tr h="291793">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Project ID</a:t>
                      </a:r>
                      <a:endParaRPr lang="en-US" sz="1300" dirty="0">
                        <a:effectLst/>
                        <a:latin typeface="Arial" panose="020B0604020202020204" pitchFamily="34" charset="0"/>
                        <a:ea typeface="MS Mincho"/>
                        <a:cs typeface="Arial" panose="020B0604020202020204" pitchFamily="34" charset="0"/>
                      </a:endParaRPr>
                    </a:p>
                  </a:txBody>
                  <a:tcPr marL="86472" marR="86472"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Project Description</a:t>
                      </a:r>
                      <a:endParaRPr lang="en-US" sz="1300" dirty="0">
                        <a:effectLst/>
                        <a:latin typeface="Arial" panose="020B0604020202020204" pitchFamily="34" charset="0"/>
                        <a:ea typeface="MS Mincho"/>
                        <a:cs typeface="Arial" panose="020B0604020202020204" pitchFamily="34" charset="0"/>
                      </a:endParaRPr>
                    </a:p>
                  </a:txBody>
                  <a:tcPr marL="86472" marR="86472"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Project Use</a:t>
                      </a:r>
                      <a:endParaRPr lang="en-US" sz="1300" dirty="0">
                        <a:effectLst/>
                        <a:latin typeface="Arial" panose="020B0604020202020204" pitchFamily="34" charset="0"/>
                        <a:ea typeface="MS Mincho"/>
                        <a:cs typeface="Arial" panose="020B0604020202020204" pitchFamily="34" charset="0"/>
                      </a:endParaRPr>
                    </a:p>
                  </a:txBody>
                  <a:tcPr marL="86472" marR="86472"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Purpose</a:t>
                      </a:r>
                      <a:endParaRPr lang="en-US" sz="1300" dirty="0">
                        <a:effectLst/>
                        <a:latin typeface="Arial" panose="020B0604020202020204" pitchFamily="34" charset="0"/>
                        <a:ea typeface="MS Mincho"/>
                        <a:cs typeface="Arial" panose="020B0604020202020204" pitchFamily="34" charset="0"/>
                      </a:endParaRPr>
                    </a:p>
                  </a:txBody>
                  <a:tcPr marL="86472" marR="86472" marT="0" marB="0"/>
                </a:tc>
                <a:extLst>
                  <a:ext uri="{0D108BD9-81ED-4DB2-BD59-A6C34878D82A}">
                    <a16:rowId xmlns:a16="http://schemas.microsoft.com/office/drawing/2014/main" val="10000"/>
                  </a:ext>
                </a:extLst>
              </a:tr>
              <a:tr h="875380">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2011364</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ADJ Sponsored</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SPONSORED_PROJ</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Adjustment projects, used in general planning and employee planning to plan additional sponsored activity not covered by Faculty Portfolio (FP). Not used in Commitment Tracking.</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extLst>
                  <a:ext uri="{0D108BD9-81ED-4DB2-BD59-A6C34878D82A}">
                    <a16:rowId xmlns:a16="http://schemas.microsoft.com/office/drawing/2014/main" val="10001"/>
                  </a:ext>
                </a:extLst>
              </a:tr>
              <a:tr h="291793">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2011367</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ADJ Recruitment</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RECRUIT_FAC_STARTUP</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rowSpan="1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a:effectLst/>
                          <a:latin typeface="Arial" panose="020B0604020202020204" pitchFamily="34" charset="0"/>
                          <a:cs typeface="Arial" panose="020B0604020202020204" pitchFamily="34" charset="0"/>
                        </a:rPr>
                        <a:t>Adjustment projects, used in all spaces to plan additional activity not covered by an existing project.  May also be used to avoid planning at the project level. </a:t>
                      </a:r>
                    </a:p>
                  </a:txBody>
                  <a:tcPr marL="86472" marR="86472" marT="0" marB="0"/>
                </a:tc>
                <a:extLst>
                  <a:ext uri="{0D108BD9-81ED-4DB2-BD59-A6C34878D82A}">
                    <a16:rowId xmlns:a16="http://schemas.microsoft.com/office/drawing/2014/main" val="10004"/>
                  </a:ext>
                </a:extLst>
              </a:tr>
              <a:tr h="291793">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2011377</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ADJ Other Faculty/PI*</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a:effectLst/>
                          <a:latin typeface="Arial" panose="020B0604020202020204" pitchFamily="34" charset="0"/>
                          <a:cs typeface="Arial" panose="020B0604020202020204" pitchFamily="34" charset="0"/>
                        </a:rPr>
                        <a:t>FAC_PI_OWNER_ACTV</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05"/>
                  </a:ext>
                </a:extLst>
              </a:tr>
              <a:tr h="310137">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2011379</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a:effectLst/>
                          <a:latin typeface="Arial" panose="020B0604020202020204" pitchFamily="34" charset="0"/>
                          <a:cs typeface="Arial" panose="020B0604020202020204" pitchFamily="34" charset="0"/>
                        </a:rPr>
                        <a:t>ADJ Retention</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a:effectLst/>
                          <a:latin typeface="Arial" panose="020B0604020202020204" pitchFamily="34" charset="0"/>
                          <a:cs typeface="Arial" panose="020B0604020202020204" pitchFamily="34" charset="0"/>
                        </a:rPr>
                        <a:t>RETENTION</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06"/>
                  </a:ext>
                </a:extLst>
              </a:tr>
              <a:tr h="310137">
                <a:tc>
                  <a:txBody>
                    <a:bodyPr/>
                    <a:lstStyle/>
                    <a:p>
                      <a:pPr marL="0" marR="0">
                        <a:lnSpc>
                          <a:spcPct val="115000"/>
                        </a:lnSpc>
                        <a:spcBef>
                          <a:spcPts val="0"/>
                        </a:spcBef>
                        <a:spcAft>
                          <a:spcPts val="0"/>
                        </a:spcAft>
                      </a:pPr>
                      <a:r>
                        <a:rPr lang="en-US" sz="1300" dirty="0">
                          <a:effectLst/>
                          <a:latin typeface="Arial" panose="020B0604020202020204" pitchFamily="34" charset="0"/>
                          <a:ea typeface="MS Mincho"/>
                          <a:cs typeface="Arial" panose="020B0604020202020204" pitchFamily="34" charset="0"/>
                        </a:rPr>
                        <a:t>9002614</a:t>
                      </a: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a:effectLst/>
                          <a:latin typeface="Arial" panose="020B0604020202020204" pitchFamily="34" charset="0"/>
                          <a:ea typeface="MS Mincho"/>
                          <a:cs typeface="Arial" panose="020B0604020202020204" pitchFamily="34" charset="0"/>
                        </a:rPr>
                        <a:t>ADJ</a:t>
                      </a:r>
                      <a:r>
                        <a:rPr lang="en-US" sz="1300" baseline="0" dirty="0">
                          <a:effectLst/>
                          <a:latin typeface="Arial" panose="020B0604020202020204" pitchFamily="34" charset="0"/>
                          <a:ea typeface="MS Mincho"/>
                          <a:cs typeface="Arial" panose="020B0604020202020204" pitchFamily="34" charset="0"/>
                        </a:rPr>
                        <a:t> Capital</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a:effectLst/>
                          <a:latin typeface="Arial" panose="020B0604020202020204" pitchFamily="34" charset="0"/>
                          <a:ea typeface="MS Mincho"/>
                          <a:cs typeface="Arial" panose="020B0604020202020204" pitchFamily="34" charset="0"/>
                        </a:rPr>
                        <a:t>CAP_PLANT</a:t>
                      </a:r>
                    </a:p>
                  </a:txBody>
                  <a:tcPr marL="86472" marR="86472" marT="0" marB="0" anchor="ctr"/>
                </a:tc>
                <a:tc vMerge="1">
                  <a:txBody>
                    <a:bodyPr/>
                    <a:lstStyle/>
                    <a:p>
                      <a:endParaRPr lang="en-US"/>
                    </a:p>
                  </a:txBody>
                  <a:tcPr/>
                </a:tc>
                <a:extLst>
                  <a:ext uri="{0D108BD9-81ED-4DB2-BD59-A6C34878D82A}">
                    <a16:rowId xmlns:a16="http://schemas.microsoft.com/office/drawing/2014/main" val="4123189519"/>
                  </a:ext>
                </a:extLst>
              </a:tr>
              <a:tr h="31013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a:effectLst/>
                          <a:latin typeface="Arial" panose="020B0604020202020204" pitchFamily="34" charset="0"/>
                          <a:cs typeface="Arial" panose="020B0604020202020204" pitchFamily="34" charset="0"/>
                        </a:rPr>
                        <a:t>2011374</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a:effectLst/>
                          <a:latin typeface="Arial" panose="020B0604020202020204" pitchFamily="34" charset="0"/>
                          <a:cs typeface="Arial" panose="020B0604020202020204" pitchFamily="34" charset="0"/>
                        </a:rPr>
                        <a:t>ADJ General</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a:effectLst/>
                          <a:latin typeface="Arial" panose="020B0604020202020204" pitchFamily="34" charset="0"/>
                          <a:cs typeface="Arial" panose="020B0604020202020204" pitchFamily="34" charset="0"/>
                        </a:rPr>
                        <a:t>GENERAL</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3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2243645"/>
                  </a:ext>
                </a:extLst>
              </a:tr>
              <a:tr h="291793">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2011375</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Affiliations</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AFF_AGREE_CON</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08"/>
                  </a:ext>
                </a:extLst>
              </a:tr>
              <a:tr h="291793">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2011376</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Pgm Investments</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PROG_INVESTMT</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09"/>
                  </a:ext>
                </a:extLst>
              </a:tr>
              <a:tr h="291793">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2011378</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MC Activities</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MED_CTR_ACTV</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10"/>
                  </a:ext>
                </a:extLst>
              </a:tr>
              <a:tr h="291793">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6000468</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Loan</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LOAN_STU_FAC_STAFF</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11"/>
                  </a:ext>
                </a:extLst>
              </a:tr>
              <a:tr h="291793">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8001131</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Recharges</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RECHARGE</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12"/>
                  </a:ext>
                </a:extLst>
              </a:tr>
              <a:tr h="291793">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8500020</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Recharges External</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RECHARGE_EXT</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13"/>
                  </a:ext>
                </a:extLst>
              </a:tr>
              <a:tr h="291793">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8800131</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Costed Central</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COSTED_CEN_ACTV</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14"/>
                  </a:ext>
                </a:extLst>
              </a:tr>
            </a:tbl>
          </a:graphicData>
        </a:graphic>
      </p:graphicFrame>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13</a:t>
            </a:fld>
            <a:endParaRPr lang="en-US" dirty="0">
              <a:solidFill>
                <a:schemeClr val="bg1"/>
              </a:solidFill>
            </a:endParaRPr>
          </a:p>
        </p:txBody>
      </p:sp>
      <p:sp>
        <p:nvSpPr>
          <p:cNvPr id="8" name="Rectangle 1"/>
          <p:cNvSpPr>
            <a:spLocks noChangeArrowheads="1"/>
          </p:cNvSpPr>
          <p:nvPr/>
        </p:nvSpPr>
        <p:spPr bwMode="auto">
          <a:xfrm>
            <a:off x="526849" y="5901429"/>
            <a:ext cx="67689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spcBef>
                <a:spcPct val="0"/>
              </a:spcBef>
            </a:pPr>
            <a:r>
              <a:rPr lang="en-US" b="0" dirty="0">
                <a:solidFill>
                  <a:srgbClr val="052049"/>
                </a:solidFill>
                <a:latin typeface="Calibri" pitchFamily="34" charset="0"/>
                <a:ea typeface="MS Mincho" pitchFamily="49" charset="-128"/>
                <a:cs typeface="Times New Roman" pitchFamily="18" charset="0"/>
              </a:rPr>
              <a:t>*Note: This project refers to Other Faculty/PI Owner Activity, and is abbreviated in UPlan.  </a:t>
            </a:r>
            <a:endParaRPr lang="en-US" sz="3200" b="0" dirty="0">
              <a:solidFill>
                <a:srgbClr val="052049"/>
              </a:solidFill>
              <a:latin typeface="Arial" pitchFamily="34" charset="0"/>
              <a:cs typeface="Arial" pitchFamily="34" charset="0"/>
            </a:endParaRP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36853996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Columns on the Revenue &amp; Expense form identify Year, Scenario, Version and Period</a:t>
            </a:r>
          </a:p>
        </p:txBody>
      </p:sp>
      <p:sp>
        <p:nvSpPr>
          <p:cNvPr id="3" name="Content Placeholder 2"/>
          <p:cNvSpPr>
            <a:spLocks noGrp="1"/>
          </p:cNvSpPr>
          <p:nvPr>
            <p:ph idx="1"/>
          </p:nvPr>
        </p:nvSpPr>
        <p:spPr>
          <a:xfrm>
            <a:off x="609602" y="1671936"/>
            <a:ext cx="11100731" cy="4011503"/>
          </a:xfrm>
        </p:spPr>
        <p:txBody>
          <a:bodyPr/>
          <a:lstStyle/>
          <a:p>
            <a:endParaRPr lang="en-US" sz="2000" dirty="0"/>
          </a:p>
          <a:p>
            <a:endParaRPr lang="en-US" sz="2000" dirty="0"/>
          </a:p>
          <a:p>
            <a:endParaRPr lang="en-US" sz="2000" dirty="0"/>
          </a:p>
          <a:p>
            <a:r>
              <a:rPr lang="en-US" sz="2000" dirty="0"/>
              <a:t>Column 1: Prior Year – Final Actuals</a:t>
            </a:r>
          </a:p>
          <a:p>
            <a:r>
              <a:rPr lang="en-US" sz="2000" dirty="0"/>
              <a:t>Column 2: Current Year – Final Actuals</a:t>
            </a:r>
          </a:p>
          <a:p>
            <a:r>
              <a:rPr lang="en-US" sz="2000" dirty="0"/>
              <a:t>Column 3: Current Year – Final Plan</a:t>
            </a:r>
          </a:p>
          <a:p>
            <a:r>
              <a:rPr lang="en-US" sz="2000" dirty="0"/>
              <a:t>Column 4: Current Year – Working Forecast</a:t>
            </a:r>
          </a:p>
          <a:p>
            <a:r>
              <a:rPr lang="en-US" sz="2000" dirty="0"/>
              <a:t>Column 5: Next Fiscal Year (Year 1) – Working Plan</a:t>
            </a:r>
          </a:p>
          <a:p>
            <a:r>
              <a:rPr lang="en-US" sz="2000" dirty="0"/>
              <a:t>Column 6: Subsequent Fiscal Year (Year 2) – Working Plan</a:t>
            </a:r>
          </a:p>
          <a:p>
            <a:endParaRPr lang="en-US" sz="20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14</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01/16/2024</a:t>
            </a:r>
          </a:p>
        </p:txBody>
      </p:sp>
      <p:pic>
        <p:nvPicPr>
          <p:cNvPr id="6" name="Picture 5">
            <a:extLst>
              <a:ext uri="{FF2B5EF4-FFF2-40B4-BE49-F238E27FC236}">
                <a16:creationId xmlns:a16="http://schemas.microsoft.com/office/drawing/2014/main" id="{4C20BB8A-F4AA-D7F9-A1A7-90F443527C30}"/>
              </a:ext>
            </a:extLst>
          </p:cNvPr>
          <p:cNvPicPr>
            <a:picLocks noChangeAspect="1"/>
          </p:cNvPicPr>
          <p:nvPr/>
        </p:nvPicPr>
        <p:blipFill>
          <a:blip r:embed="rId3"/>
          <a:stretch>
            <a:fillRect/>
          </a:stretch>
        </p:blipFill>
        <p:spPr>
          <a:xfrm>
            <a:off x="5480477" y="1275063"/>
            <a:ext cx="5915660" cy="2637790"/>
          </a:xfrm>
          <a:prstGeom prst="rect">
            <a:avLst/>
          </a:prstGeom>
        </p:spPr>
      </p:pic>
    </p:spTree>
    <p:extLst>
      <p:ext uri="{BB962C8B-B14F-4D97-AF65-F5344CB8AC3E}">
        <p14:creationId xmlns:p14="http://schemas.microsoft.com/office/powerpoint/2010/main" val="14644228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rows on the Revenue &amp; Expense Form are Accounts</a:t>
            </a:r>
          </a:p>
        </p:txBody>
      </p:sp>
      <p:sp>
        <p:nvSpPr>
          <p:cNvPr id="3" name="Content Placeholder 2"/>
          <p:cNvSpPr>
            <a:spLocks noGrp="1"/>
          </p:cNvSpPr>
          <p:nvPr>
            <p:ph idx="1"/>
          </p:nvPr>
        </p:nvSpPr>
        <p:spPr/>
        <p:txBody>
          <a:bodyPr/>
          <a:lstStyle/>
          <a:p>
            <a:r>
              <a:rPr lang="en-US" sz="2000" dirty="0"/>
              <a:t>Grouped similarly to a P&amp;L statement </a:t>
            </a:r>
          </a:p>
          <a:p>
            <a:pPr lvl="1"/>
            <a:r>
              <a:rPr lang="en-US" dirty="0"/>
              <a:t>Revenues </a:t>
            </a:r>
          </a:p>
          <a:p>
            <a:pPr lvl="1"/>
            <a:r>
              <a:rPr lang="en-US" dirty="0"/>
              <a:t>Expenses </a:t>
            </a:r>
          </a:p>
          <a:p>
            <a:pPr lvl="1"/>
            <a:r>
              <a:rPr lang="en-US" dirty="0"/>
              <a:t>Other Changes</a:t>
            </a:r>
          </a:p>
          <a:p>
            <a:r>
              <a:rPr lang="en-US" sz="2000" dirty="0"/>
              <a:t>Most planning occurs at COA Level C </a:t>
            </a:r>
          </a:p>
          <a:p>
            <a:pPr lvl="1"/>
            <a:r>
              <a:rPr lang="en-US" dirty="0"/>
              <a:t>FAS-only form offers COA Level E</a:t>
            </a:r>
          </a:p>
          <a:p>
            <a:r>
              <a:rPr lang="en-US" sz="2000" dirty="0"/>
              <a:t>UPlan-only accounts assist with planning</a:t>
            </a:r>
          </a:p>
          <a:p>
            <a:r>
              <a:rPr lang="en-US" sz="2000" dirty="0"/>
              <a:t>Unused rows are suppressed </a:t>
            </a:r>
          </a:p>
          <a:p>
            <a:pPr lvl="1"/>
            <a:r>
              <a:rPr lang="en-US" dirty="0"/>
              <a:t>Only rows with non-zero data appear, unless added by the user</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15</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7253055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Tracking values should be entered in the YearTotal column</a:t>
            </a:r>
          </a:p>
        </p:txBody>
      </p:sp>
      <p:sp>
        <p:nvSpPr>
          <p:cNvPr id="3" name="Content Placeholder 2"/>
          <p:cNvSpPr>
            <a:spLocks noGrp="1"/>
          </p:cNvSpPr>
          <p:nvPr>
            <p:ph idx="1"/>
          </p:nvPr>
        </p:nvSpPr>
        <p:spPr/>
        <p:txBody>
          <a:bodyPr/>
          <a:lstStyle/>
          <a:p>
            <a:r>
              <a:rPr lang="en-US" sz="2000" dirty="0"/>
              <a:t>As you complete work on a specific DFP, type the percent completed in the </a:t>
            </a:r>
            <a:r>
              <a:rPr lang="en-US" sz="2000" b="1" dirty="0"/>
              <a:t>YearTotal</a:t>
            </a:r>
            <a:r>
              <a:rPr lang="en-US" sz="2000" dirty="0"/>
              <a:t> cell  </a:t>
            </a:r>
          </a:p>
          <a:p>
            <a:r>
              <a:rPr lang="en-US" sz="2000" dirty="0"/>
              <a:t>Format: a number followed by a percent sign or a decimal representing that percentage. </a:t>
            </a:r>
          </a:p>
          <a:p>
            <a:pPr lvl="1"/>
            <a:r>
              <a:rPr lang="en-US" dirty="0"/>
              <a:t>Complete: 100% or 1.0 </a:t>
            </a:r>
          </a:p>
          <a:p>
            <a:pPr lvl="1"/>
            <a:r>
              <a:rPr lang="en-US" dirty="0"/>
              <a:t>Partially complete: estimate your level of completion (example: 50% or .50 for half complete)</a:t>
            </a:r>
          </a:p>
          <a:p>
            <a:pPr marL="457200" lvl="1" indent="0">
              <a:buNone/>
            </a:pPr>
            <a:endParaRPr lang="en-US" sz="28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16</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184236769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Completion Tracking form report summarizes your progress</a:t>
            </a:r>
          </a:p>
        </p:txBody>
      </p:sp>
      <p:sp>
        <p:nvSpPr>
          <p:cNvPr id="3" name="Content Placeholder 2"/>
          <p:cNvSpPr>
            <a:spLocks noGrp="1"/>
          </p:cNvSpPr>
          <p:nvPr>
            <p:ph idx="1"/>
          </p:nvPr>
        </p:nvSpPr>
        <p:spPr>
          <a:xfrm>
            <a:off x="573025" y="1511810"/>
            <a:ext cx="3979310" cy="4195971"/>
          </a:xfrm>
        </p:spPr>
        <p:txBody>
          <a:bodyPr/>
          <a:lstStyle/>
          <a:p>
            <a:r>
              <a:rPr lang="en-US" sz="2000" dirty="0">
                <a:latin typeface="Arial" panose="020B0604020202020204" pitchFamily="34" charset="0"/>
                <a:ea typeface="MS Mincho"/>
                <a:cs typeface="Arial" panose="020B0604020202020204" pitchFamily="34" charset="0"/>
              </a:rPr>
              <a:t>Shows all combinations of DeptID, Fund and Project within the </a:t>
            </a:r>
            <a:r>
              <a:rPr lang="en-US" sz="2000" dirty="0" err="1">
                <a:latin typeface="Arial" panose="020B0604020202020204" pitchFamily="34" charset="0"/>
                <a:ea typeface="MS Mincho"/>
                <a:cs typeface="Arial" panose="020B0604020202020204" pitchFamily="34" charset="0"/>
              </a:rPr>
              <a:t>MyOrg</a:t>
            </a:r>
            <a:r>
              <a:rPr lang="en-US" sz="2000" dirty="0">
                <a:latin typeface="Arial" panose="020B0604020202020204" pitchFamily="34" charset="0"/>
                <a:ea typeface="MS Mincho"/>
                <a:cs typeface="Arial" panose="020B0604020202020204" pitchFamily="34" charset="0"/>
              </a:rPr>
              <a:t> value where data currently exists</a:t>
            </a:r>
          </a:p>
          <a:p>
            <a:r>
              <a:rPr lang="en-US" sz="2000" dirty="0">
                <a:latin typeface="Arial" panose="020B0604020202020204" pitchFamily="34" charset="0"/>
                <a:ea typeface="MS Mincho"/>
                <a:cs typeface="Arial" panose="020B0604020202020204" pitchFamily="34" charset="0"/>
              </a:rPr>
              <a:t>Right-click on project allows you to go to the Revenue and Expense form for a chosen DFP</a:t>
            </a:r>
          </a:p>
          <a:p>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17</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pic>
        <p:nvPicPr>
          <p:cNvPr id="7" name="Picture 6">
            <a:extLst>
              <a:ext uri="{FF2B5EF4-FFF2-40B4-BE49-F238E27FC236}">
                <a16:creationId xmlns:a16="http://schemas.microsoft.com/office/drawing/2014/main" id="{D7684F8B-4468-5E5F-4AD3-0A71B1D21C15}"/>
              </a:ext>
            </a:extLst>
          </p:cNvPr>
          <p:cNvPicPr>
            <a:picLocks noChangeAspect="1"/>
          </p:cNvPicPr>
          <p:nvPr/>
        </p:nvPicPr>
        <p:blipFill>
          <a:blip r:embed="rId3"/>
          <a:stretch>
            <a:fillRect/>
          </a:stretch>
        </p:blipFill>
        <p:spPr>
          <a:xfrm>
            <a:off x="4840163" y="1511810"/>
            <a:ext cx="6922296" cy="3068441"/>
          </a:xfrm>
          <a:prstGeom prst="rect">
            <a:avLst/>
          </a:prstGeom>
        </p:spPr>
      </p:pic>
    </p:spTree>
    <p:extLst>
      <p:ext uri="{BB962C8B-B14F-4D97-AF65-F5344CB8AC3E}">
        <p14:creationId xmlns:p14="http://schemas.microsoft.com/office/powerpoint/2010/main" val="89006978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Completion Tracking report to identify the DFPs you have not updated</a:t>
            </a:r>
          </a:p>
        </p:txBody>
      </p:sp>
      <p:sp>
        <p:nvSpPr>
          <p:cNvPr id="3" name="Content Placeholder 2"/>
          <p:cNvSpPr>
            <a:spLocks noGrp="1"/>
          </p:cNvSpPr>
          <p:nvPr>
            <p:ph idx="1"/>
          </p:nvPr>
        </p:nvSpPr>
        <p:spPr/>
        <p:txBody>
          <a:bodyPr/>
          <a:lstStyle/>
          <a:p>
            <a:pPr>
              <a:lnSpc>
                <a:spcPct val="115000"/>
              </a:lnSpc>
              <a:spcBef>
                <a:spcPts val="0"/>
              </a:spcBef>
              <a:spcAft>
                <a:spcPts val="1000"/>
              </a:spcAft>
            </a:pPr>
            <a:r>
              <a:rPr lang="en-US" sz="2000" dirty="0"/>
              <a:t>Use the report to find appropriate DFP combinations to view, input, and modify your forecasts and plans.  </a:t>
            </a:r>
          </a:p>
          <a:p>
            <a:pPr>
              <a:lnSpc>
                <a:spcPct val="115000"/>
              </a:lnSpc>
              <a:spcBef>
                <a:spcPts val="0"/>
              </a:spcBef>
              <a:spcAft>
                <a:spcPts val="1000"/>
              </a:spcAft>
            </a:pPr>
            <a:r>
              <a:rPr lang="en-US" sz="2000" dirty="0"/>
              <a:t>You can export to Excel and search</a:t>
            </a:r>
          </a:p>
          <a:p>
            <a:pPr>
              <a:lnSpc>
                <a:spcPct val="115000"/>
              </a:lnSpc>
              <a:spcBef>
                <a:spcPts val="0"/>
              </a:spcBef>
              <a:spcAft>
                <a:spcPts val="1000"/>
              </a:spcAft>
            </a:pPr>
            <a:r>
              <a:rPr lang="en-US" sz="2000" dirty="0"/>
              <a:t>The report is not an exhaustive list; there may be other DFP combinations that presently have no data but which you will use in the future</a:t>
            </a:r>
          </a:p>
          <a:p>
            <a:pPr>
              <a:lnSpc>
                <a:spcPct val="115000"/>
              </a:lnSpc>
              <a:spcBef>
                <a:spcPts val="0"/>
              </a:spcBef>
              <a:spcAft>
                <a:spcPts val="1000"/>
              </a:spcAft>
            </a:pPr>
            <a:r>
              <a:rPr lang="en-US" sz="2000" dirty="0"/>
              <a:t>Found in General Planning &gt; Reports </a:t>
            </a:r>
          </a:p>
          <a:p>
            <a:pPr>
              <a:lnSpc>
                <a:spcPct val="115000"/>
              </a:lnSpc>
              <a:spcBef>
                <a:spcPts val="0"/>
              </a:spcBef>
              <a:spcAft>
                <a:spcPts val="1000"/>
              </a:spcAft>
            </a:pPr>
            <a:r>
              <a:rPr lang="en-US" sz="2000" dirty="0"/>
              <a:t>Use MyOrg to </a:t>
            </a:r>
            <a:r>
              <a:rPr lang="en-US" sz="2000" dirty="0">
                <a:ea typeface="MS Mincho"/>
                <a:cs typeface="Times New Roman"/>
              </a:rPr>
              <a:t>change the DeptIDs being reported </a:t>
            </a:r>
            <a:endParaRPr lang="en-US" sz="2000" dirty="0"/>
          </a:p>
          <a:p>
            <a:pPr marL="0" indent="0">
              <a:lnSpc>
                <a:spcPct val="115000"/>
              </a:lnSpc>
              <a:spcBef>
                <a:spcPts val="0"/>
              </a:spcBef>
              <a:spcAft>
                <a:spcPts val="1000"/>
              </a:spcAft>
              <a:buNone/>
            </a:pPr>
            <a:endParaRPr lang="en-US" sz="2400" dirty="0"/>
          </a:p>
          <a:p>
            <a:endParaRPr lang="en-US" sz="14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16994952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business rule allows you to reset your Completion Tracking values to zero</a:t>
            </a:r>
          </a:p>
        </p:txBody>
      </p:sp>
      <p:sp>
        <p:nvSpPr>
          <p:cNvPr id="3" name="Content Placeholder 2"/>
          <p:cNvSpPr>
            <a:spLocks noGrp="1"/>
          </p:cNvSpPr>
          <p:nvPr>
            <p:ph idx="1"/>
          </p:nvPr>
        </p:nvSpPr>
        <p:spPr/>
        <p:txBody>
          <a:bodyPr/>
          <a:lstStyle/>
          <a:p>
            <a:r>
              <a:rPr lang="en-US" sz="2000" dirty="0"/>
              <a:t>The rule is found in the General Planning folder</a:t>
            </a:r>
          </a:p>
          <a:p>
            <a:r>
              <a:rPr lang="en-US" sz="2000" dirty="0"/>
              <a:t>To run the rule, click on </a:t>
            </a:r>
            <a:r>
              <a:rPr lang="en-US" sz="2000" dirty="0" err="1"/>
              <a:t>ResetCompletionTracking</a:t>
            </a:r>
            <a:r>
              <a:rPr lang="en-US" sz="2000" dirty="0"/>
              <a:t> and hit Launch</a:t>
            </a:r>
          </a:p>
          <a:p>
            <a:r>
              <a:rPr lang="en-US" sz="2000" dirty="0"/>
              <a:t>The rule will prompt you to identify the Scenario, Year, and DeptID under which values should be cleared</a:t>
            </a:r>
          </a:p>
          <a:p>
            <a:pPr lvl="1"/>
            <a:r>
              <a:rPr lang="en-US" dirty="0"/>
              <a:t>Select an individual planning DeptID or a higher level DeptID to clear values for all of your DeptIDs</a:t>
            </a:r>
          </a:p>
          <a:p>
            <a:pPr lvl="1"/>
            <a:r>
              <a:rPr lang="en-US" dirty="0"/>
              <a:t>Repeat the rule as needed to clear other years, scenarios or </a:t>
            </a:r>
            <a:r>
              <a:rPr lang="en-US" dirty="0" err="1"/>
              <a:t>DeptIDs</a:t>
            </a:r>
            <a:endParaRPr lang="en-US" dirty="0"/>
          </a:p>
          <a:p>
            <a:pPr marL="168275" lvl="1" indent="-168275">
              <a:buFont typeface="Wingdings" panose="05000000000000000000" pitchFamily="2" charset="2"/>
              <a:buChar char="§"/>
            </a:pPr>
            <a:r>
              <a:rPr lang="en-US" sz="2000" dirty="0"/>
              <a:t>The UPlan Team runs this rule once during year-end maintenance in August</a:t>
            </a:r>
          </a:p>
          <a:p>
            <a:pPr marL="168275" lvl="1" indent="-168275">
              <a:buFont typeface="Wingdings" panose="05000000000000000000" pitchFamily="2" charset="2"/>
              <a:buChar char="§"/>
            </a:pPr>
            <a:endParaRPr lang="en-US" sz="20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19</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4678942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849" y="765852"/>
            <a:ext cx="11100731" cy="4011503"/>
          </a:xfrm>
        </p:spPr>
        <p:txBody>
          <a:bodyPr/>
          <a:lstStyle/>
          <a:p>
            <a:pPr marL="0" indent="0">
              <a:buNone/>
            </a:pPr>
            <a:r>
              <a:rPr lang="en-US" sz="1600" dirty="0"/>
              <a:t>© [2023-2024] “University of California San Francisco (UCSF)” </a:t>
            </a:r>
          </a:p>
          <a:p>
            <a:pPr marL="0" indent="0">
              <a:buNone/>
            </a:pPr>
            <a:r>
              <a:rPr lang="en-US" sz="1600" b="1" dirty="0"/>
              <a:t>Ownership of Copyright</a:t>
            </a:r>
            <a:endParaRPr lang="en-US" sz="1600" dirty="0"/>
          </a:p>
          <a:p>
            <a:pPr marL="0" indent="0">
              <a:buNone/>
            </a:pPr>
            <a:r>
              <a:rPr lang="en-US" sz="1600" dirty="0"/>
              <a:t>The copyright in this material (including without limitation the text, artwork, photographs, and  images) are owned by UCSF.</a:t>
            </a:r>
          </a:p>
          <a:p>
            <a:pPr marL="0" indent="0">
              <a:buNone/>
            </a:pPr>
            <a:r>
              <a:rPr lang="en-US" sz="1600" b="1" dirty="0"/>
              <a:t>Copyright License</a:t>
            </a:r>
            <a:endParaRPr lang="en-US" sz="1600" dirty="0"/>
          </a:p>
          <a:p>
            <a:pPr marL="0" indent="0">
              <a:buNone/>
            </a:pPr>
            <a:r>
              <a:rPr lang="en-US" sz="1600" dirty="0"/>
              <a:t>UCSF grants to you a non-exclusive royalty-free revocable license to:</a:t>
            </a:r>
          </a:p>
          <a:p>
            <a:pPr marL="0" indent="0">
              <a:buNone/>
            </a:pPr>
            <a:r>
              <a:rPr lang="en-US" sz="1600" dirty="0"/>
              <a:t>- View this material on a computer</a:t>
            </a:r>
          </a:p>
          <a:p>
            <a:pPr marL="0" indent="0">
              <a:buNone/>
            </a:pPr>
            <a:r>
              <a:rPr lang="en-US" sz="1600" dirty="0"/>
              <a:t>- Store this course in your cache or memory</a:t>
            </a:r>
          </a:p>
          <a:p>
            <a:pPr marL="0" indent="0">
              <a:buNone/>
            </a:pPr>
            <a:r>
              <a:rPr lang="en-US" sz="1600" dirty="0"/>
              <a:t>- Print pages or material from this course for your own personal and non-commercial use.</a:t>
            </a:r>
          </a:p>
          <a:p>
            <a:pPr marL="0" indent="0">
              <a:buNone/>
            </a:pPr>
            <a:r>
              <a:rPr lang="en-US" sz="1600" b="1" dirty="0"/>
              <a:t>All rights reserved.</a:t>
            </a:r>
            <a:endParaRPr lang="en-US" sz="1600" dirty="0"/>
          </a:p>
          <a:p>
            <a:pPr marL="0" indent="0">
              <a:buNone/>
            </a:pPr>
            <a:r>
              <a:rPr lang="en-US" sz="1600" b="1" dirty="0"/>
              <a:t>Enforcement of Copyright</a:t>
            </a:r>
            <a:endParaRPr lang="en-US" sz="1600" dirty="0"/>
          </a:p>
          <a:p>
            <a:pPr marL="0" indent="0">
              <a:buNone/>
            </a:pPr>
            <a:r>
              <a:rPr lang="en-US" sz="1600" dirty="0"/>
              <a:t>UCSF takes the protection of its copyright very seriously. If UCSF discovers that copyrighted materials have been used in contravention of the license above, UCSF may bring legal proceedings against you seeking monetary damages and an injunction to stop you from using the materials.</a:t>
            </a:r>
          </a:p>
          <a:p>
            <a:pPr marL="0" indent="0">
              <a:buNone/>
            </a:pPr>
            <a:endParaRPr lang="en-US" sz="16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pPr>
                <a:defRPr/>
              </a:pPr>
              <a:t>2</a:t>
            </a:fld>
            <a:endParaRPr lang="en-US" dirty="0"/>
          </a:p>
        </p:txBody>
      </p:sp>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2" name="Date Placeholder 1"/>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210941765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8AEC01-E880-4A64-9C13-4512761D8F3E}"/>
              </a:ext>
            </a:extLst>
          </p:cNvPr>
          <p:cNvPicPr>
            <a:picLocks noChangeAspect="1"/>
          </p:cNvPicPr>
          <p:nvPr/>
        </p:nvPicPr>
        <p:blipFill>
          <a:blip r:embed="rId3"/>
          <a:stretch>
            <a:fillRect/>
          </a:stretch>
        </p:blipFill>
        <p:spPr>
          <a:xfrm>
            <a:off x="2286570" y="3272021"/>
            <a:ext cx="7866667" cy="952381"/>
          </a:xfrm>
          <a:prstGeom prst="rect">
            <a:avLst/>
          </a:prstGeom>
        </p:spPr>
      </p:pic>
      <p:sp>
        <p:nvSpPr>
          <p:cNvPr id="2" name="Title 1"/>
          <p:cNvSpPr>
            <a:spLocks noGrp="1"/>
          </p:cNvSpPr>
          <p:nvPr>
            <p:ph type="title"/>
          </p:nvPr>
        </p:nvSpPr>
        <p:spPr/>
        <p:txBody>
          <a:bodyPr/>
          <a:lstStyle/>
          <a:p>
            <a:r>
              <a:rPr lang="en-US" dirty="0"/>
              <a:t>Certain revenue accounts are automatically populated</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20</a:t>
            </a:fld>
            <a:endParaRPr lang="en-US" dirty="0">
              <a:solidFill>
                <a:schemeClr val="bg1"/>
              </a:solidFill>
            </a:endParaRPr>
          </a:p>
        </p:txBody>
      </p:sp>
      <p:sp>
        <p:nvSpPr>
          <p:cNvPr id="6" name="TextBox 5"/>
          <p:cNvSpPr txBox="1"/>
          <p:nvPr/>
        </p:nvSpPr>
        <p:spPr>
          <a:xfrm>
            <a:off x="2286570" y="1681906"/>
            <a:ext cx="3352800" cy="523220"/>
          </a:xfrm>
          <a:prstGeom prst="rect">
            <a:avLst/>
          </a:prstGeom>
          <a:solidFill>
            <a:schemeClr val="accent2">
              <a:lumMod val="60000"/>
              <a:lumOff val="40000"/>
            </a:schemeClr>
          </a:solidFill>
        </p:spPr>
        <p:txBody>
          <a:bodyPr wrap="square" rtlCol="0">
            <a:spAutoFit/>
          </a:bodyPr>
          <a:lstStyle/>
          <a:p>
            <a:r>
              <a:rPr lang="en-US" dirty="0">
                <a:latin typeface="Calibri" panose="020F0502020204030204" pitchFamily="34" charset="0"/>
              </a:rPr>
              <a:t>Account 4300C is fed from Tuition and Fee Revenue calculator form</a:t>
            </a: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01/16/2024</a:t>
            </a:r>
          </a:p>
        </p:txBody>
      </p:sp>
      <p:cxnSp>
        <p:nvCxnSpPr>
          <p:cNvPr id="12" name="Straight Arrow Connector 11"/>
          <p:cNvCxnSpPr/>
          <p:nvPr/>
        </p:nvCxnSpPr>
        <p:spPr bwMode="auto">
          <a:xfrm>
            <a:off x="4107586" y="2328246"/>
            <a:ext cx="9524" cy="1605454"/>
          </a:xfrm>
          <a:prstGeom prst="straightConnector1">
            <a:avLst/>
          </a:prstGeom>
          <a:solidFill>
            <a:schemeClr val="accent1"/>
          </a:solidFill>
          <a:ln w="571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744908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DF0270C1-5914-46B3-BC23-4331986279B1}"/>
              </a:ext>
            </a:extLst>
          </p:cNvPr>
          <p:cNvPicPr>
            <a:picLocks noChangeAspect="1"/>
          </p:cNvPicPr>
          <p:nvPr/>
        </p:nvPicPr>
        <p:blipFill>
          <a:blip r:embed="rId3"/>
          <a:stretch>
            <a:fillRect/>
          </a:stretch>
        </p:blipFill>
        <p:spPr>
          <a:xfrm>
            <a:off x="2328526" y="2110188"/>
            <a:ext cx="7819048" cy="3571429"/>
          </a:xfrm>
          <a:prstGeom prst="rect">
            <a:avLst/>
          </a:prstGeom>
        </p:spPr>
      </p:pic>
      <p:sp>
        <p:nvSpPr>
          <p:cNvPr id="2" name="Title 1"/>
          <p:cNvSpPr>
            <a:spLocks noGrp="1"/>
          </p:cNvSpPr>
          <p:nvPr>
            <p:ph type="title"/>
          </p:nvPr>
        </p:nvSpPr>
        <p:spPr/>
        <p:txBody>
          <a:bodyPr/>
          <a:lstStyle/>
          <a:p>
            <a:r>
              <a:rPr lang="en-US" dirty="0"/>
              <a:t>Numbered salary and benefit account values are fed from Employee Planning </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21</a:t>
            </a:fld>
            <a:endParaRPr lang="en-US" dirty="0">
              <a:solidFill>
                <a:schemeClr val="bg1"/>
              </a:solidFill>
            </a:endParaRPr>
          </a:p>
        </p:txBody>
      </p:sp>
      <p:sp>
        <p:nvSpPr>
          <p:cNvPr id="11" name="TextBox 10"/>
          <p:cNvSpPr txBox="1"/>
          <p:nvPr/>
        </p:nvSpPr>
        <p:spPr>
          <a:xfrm>
            <a:off x="2328526" y="5229945"/>
            <a:ext cx="3249882" cy="523220"/>
          </a:xfrm>
          <a:prstGeom prst="rect">
            <a:avLst/>
          </a:prstGeom>
          <a:solidFill>
            <a:schemeClr val="accent1">
              <a:lumMod val="40000"/>
              <a:lumOff val="60000"/>
            </a:schemeClr>
          </a:solidFill>
        </p:spPr>
        <p:txBody>
          <a:bodyPr wrap="square" rtlCol="0">
            <a:spAutoFit/>
          </a:bodyPr>
          <a:lstStyle/>
          <a:p>
            <a:r>
              <a:rPr lang="en-US" dirty="0">
                <a:latin typeface="Calibri" panose="020F0502020204030204" pitchFamily="34" charset="0"/>
              </a:rPr>
              <a:t>Salary and benefit accounts fed from Employee Planning</a:t>
            </a:r>
          </a:p>
        </p:txBody>
      </p:sp>
      <p:cxnSp>
        <p:nvCxnSpPr>
          <p:cNvPr id="6" name="Straight Arrow Connector 5"/>
          <p:cNvCxnSpPr/>
          <p:nvPr/>
        </p:nvCxnSpPr>
        <p:spPr bwMode="auto">
          <a:xfrm flipV="1">
            <a:off x="3825162" y="4181297"/>
            <a:ext cx="0" cy="1048648"/>
          </a:xfrm>
          <a:prstGeom prst="straightConnector1">
            <a:avLst/>
          </a:prstGeom>
          <a:solidFill>
            <a:schemeClr val="accent1"/>
          </a:solidFill>
          <a:ln w="571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284818729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Salary and benefit adjustment accounts allow planning at the DFP level </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22</a:t>
            </a:fld>
            <a:endParaRPr lang="en-US" dirty="0">
              <a:solidFill>
                <a:schemeClr val="bg1"/>
              </a:solidFill>
            </a:endParaRPr>
          </a:p>
        </p:txBody>
      </p:sp>
      <p:sp>
        <p:nvSpPr>
          <p:cNvPr id="7" name="Rectangle 6"/>
          <p:cNvSpPr/>
          <p:nvPr/>
        </p:nvSpPr>
        <p:spPr>
          <a:xfrm>
            <a:off x="1199535" y="4960557"/>
            <a:ext cx="9783097" cy="830997"/>
          </a:xfrm>
          <a:prstGeom prst="rect">
            <a:avLst/>
          </a:prstGeom>
        </p:spPr>
        <p:txBody>
          <a:bodyPr wrap="square">
            <a:spAutoFit/>
          </a:bodyPr>
          <a:lstStyle/>
          <a:p>
            <a:pPr marL="285750" indent="-173038" algn="l">
              <a:spcBef>
                <a:spcPts val="0"/>
              </a:spcBef>
              <a:buFont typeface="Arial" pitchFamily="34" charset="0"/>
              <a:buChar char="•"/>
            </a:pPr>
            <a:r>
              <a:rPr lang="en-US" sz="1600" dirty="0">
                <a:latin typeface="Arial" panose="020B0604020202020204" pitchFamily="34" charset="0"/>
                <a:cs typeface="Arial" panose="020B0604020202020204" pitchFamily="34" charset="0"/>
              </a:rPr>
              <a:t>Unlike salary and benefits accounts fed from the Employee Planning module, these are writable.  </a:t>
            </a:r>
          </a:p>
          <a:p>
            <a:pPr marL="285750" indent="-173038" algn="l">
              <a:spcBef>
                <a:spcPts val="0"/>
              </a:spcBef>
              <a:buFont typeface="Arial" pitchFamily="34" charset="0"/>
              <a:buChar char="•"/>
            </a:pPr>
            <a:r>
              <a:rPr lang="en-US" sz="1600" dirty="0">
                <a:solidFill>
                  <a:srgbClr val="990000"/>
                </a:solidFill>
                <a:latin typeface="Arial" panose="020B0604020202020204" pitchFamily="34" charset="0"/>
                <a:cs typeface="Arial" panose="020B0604020202020204" pitchFamily="34" charset="0"/>
              </a:rPr>
              <a:t>These accounts allow adjustments to their salary and benefit expense plans at a DFP level, rather than at an employee level. </a:t>
            </a:r>
          </a:p>
        </p:txBody>
      </p:sp>
      <p:sp>
        <p:nvSpPr>
          <p:cNvPr id="3" name="5-Point Star 2"/>
          <p:cNvSpPr/>
          <p:nvPr/>
        </p:nvSpPr>
        <p:spPr bwMode="auto">
          <a:xfrm>
            <a:off x="2539554" y="1949471"/>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9" name="5-Point Star 8"/>
          <p:cNvSpPr/>
          <p:nvPr/>
        </p:nvSpPr>
        <p:spPr bwMode="auto">
          <a:xfrm>
            <a:off x="2539554" y="2214938"/>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0" name="5-Point Star 9"/>
          <p:cNvSpPr/>
          <p:nvPr/>
        </p:nvSpPr>
        <p:spPr bwMode="auto">
          <a:xfrm>
            <a:off x="2539554" y="3014676"/>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1" name="5-Point Star 10"/>
          <p:cNvSpPr/>
          <p:nvPr/>
        </p:nvSpPr>
        <p:spPr bwMode="auto">
          <a:xfrm>
            <a:off x="2539554" y="3815436"/>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2" name="5-Point Star 11"/>
          <p:cNvSpPr/>
          <p:nvPr/>
        </p:nvSpPr>
        <p:spPr bwMode="auto">
          <a:xfrm>
            <a:off x="2539554" y="2725409"/>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3" name="5-Point Star 12"/>
          <p:cNvSpPr/>
          <p:nvPr/>
        </p:nvSpPr>
        <p:spPr bwMode="auto">
          <a:xfrm>
            <a:off x="2539554" y="3284826"/>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4" name="5-Point Star 13"/>
          <p:cNvSpPr/>
          <p:nvPr/>
        </p:nvSpPr>
        <p:spPr bwMode="auto">
          <a:xfrm>
            <a:off x="2539554" y="4326971"/>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16" name="Content Placeholder 14" descr="C:\Users\dbeaman\Desktop\2016-01-06_16-19-07.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768155" y="1688342"/>
            <a:ext cx="6879799" cy="2884681"/>
          </a:xfrm>
          <a:prstGeom prst="rect">
            <a:avLst/>
          </a:prstGeom>
          <a:noFill/>
          <a:ln>
            <a:noFill/>
          </a:ln>
        </p:spPr>
      </p:pic>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a:xfrm>
            <a:off x="8139386" y="6452362"/>
            <a:ext cx="1236257" cy="127209"/>
          </a:xfrm>
        </p:spPr>
        <p:txBody>
          <a:bodyPr/>
          <a:lstStyle/>
          <a:p>
            <a:r>
              <a:rPr lang="en-US" dirty="0"/>
              <a:t>01/16/2024</a:t>
            </a:r>
          </a:p>
        </p:txBody>
      </p:sp>
    </p:spTree>
    <p:extLst>
      <p:ext uri="{BB962C8B-B14F-4D97-AF65-F5344CB8AC3E}">
        <p14:creationId xmlns:p14="http://schemas.microsoft.com/office/powerpoint/2010/main" val="329081708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special accounts exist in the Other Changes section</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23</a:t>
            </a:fld>
            <a:endParaRPr lang="en-US" dirty="0">
              <a:solidFill>
                <a:schemeClr val="bg1"/>
              </a:solidFill>
            </a:endParaRPr>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168" y="1687569"/>
            <a:ext cx="8213747" cy="3963677"/>
          </a:xfrm>
          <a:prstGeom prst="rect">
            <a:avLst/>
          </a:prstGeom>
        </p:spPr>
      </p:pic>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17884624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US" dirty="0"/>
          </a:p>
        </p:txBody>
      </p:sp>
      <p:sp>
        <p:nvSpPr>
          <p:cNvPr id="5" name="Title 1"/>
          <p:cNvSpPr>
            <a:spLocks noGrp="1"/>
          </p:cNvSpPr>
          <p:nvPr>
            <p:ph type="title"/>
          </p:nvPr>
        </p:nvSpPr>
        <p:spPr/>
        <p:txBody>
          <a:bodyPr/>
          <a:lstStyle/>
          <a:p>
            <a:r>
              <a:rPr lang="en-US" dirty="0"/>
              <a:t>UPlan-only </a:t>
            </a:r>
            <a:r>
              <a:rPr lang="en-US" dirty="0" err="1"/>
              <a:t>Tfr</a:t>
            </a:r>
            <a:r>
              <a:rPr lang="en-US" dirty="0"/>
              <a:t> Accounts capture transfers planned in Commitment Tracking</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24</a:t>
            </a:fld>
            <a:endParaRPr lang="en-US" dirty="0">
              <a:solidFill>
                <a:schemeClr val="bg1"/>
              </a:solidFill>
            </a:endParaRPr>
          </a:p>
        </p:txBody>
      </p:sp>
      <p:sp>
        <p:nvSpPr>
          <p:cNvPr id="9" name="TextBox 8"/>
          <p:cNvSpPr txBox="1"/>
          <p:nvPr/>
        </p:nvSpPr>
        <p:spPr>
          <a:xfrm>
            <a:off x="2126107" y="1912224"/>
            <a:ext cx="2286000" cy="307777"/>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Revenue </a:t>
            </a:r>
            <a:r>
              <a:rPr lang="en-US" dirty="0" err="1">
                <a:solidFill>
                  <a:schemeClr val="tx2"/>
                </a:solidFill>
                <a:latin typeface="Calibri" panose="020F0502020204030204" pitchFamily="34" charset="0"/>
              </a:rPr>
              <a:t>Tfr</a:t>
            </a:r>
            <a:r>
              <a:rPr lang="en-US" dirty="0">
                <a:solidFill>
                  <a:schemeClr val="tx2"/>
                </a:solidFill>
                <a:latin typeface="Calibri" panose="020F0502020204030204" pitchFamily="34" charset="0"/>
              </a:rPr>
              <a:t> Accounts</a:t>
            </a:r>
          </a:p>
        </p:txBody>
      </p:sp>
      <p:sp>
        <p:nvSpPr>
          <p:cNvPr id="10" name="TextBox 9"/>
          <p:cNvSpPr txBox="1"/>
          <p:nvPr/>
        </p:nvSpPr>
        <p:spPr>
          <a:xfrm>
            <a:off x="4883150" y="1912224"/>
            <a:ext cx="2286000" cy="307777"/>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Expense </a:t>
            </a:r>
            <a:r>
              <a:rPr lang="en-US" dirty="0" err="1">
                <a:solidFill>
                  <a:schemeClr val="tx2"/>
                </a:solidFill>
                <a:latin typeface="Calibri" panose="020F0502020204030204" pitchFamily="34" charset="0"/>
              </a:rPr>
              <a:t>Tfr</a:t>
            </a:r>
            <a:r>
              <a:rPr lang="en-US" dirty="0">
                <a:solidFill>
                  <a:schemeClr val="tx2"/>
                </a:solidFill>
                <a:latin typeface="Calibri" panose="020F0502020204030204" pitchFamily="34" charset="0"/>
              </a:rPr>
              <a:t> Account</a:t>
            </a:r>
          </a:p>
        </p:txBody>
      </p:sp>
      <p:sp>
        <p:nvSpPr>
          <p:cNvPr id="11" name="TextBox 10"/>
          <p:cNvSpPr txBox="1"/>
          <p:nvPr/>
        </p:nvSpPr>
        <p:spPr>
          <a:xfrm>
            <a:off x="7848600" y="1758335"/>
            <a:ext cx="2286000" cy="523220"/>
          </a:xfrm>
          <a:prstGeom prst="rect">
            <a:avLst/>
          </a:prstGeom>
          <a:noFill/>
        </p:spPr>
        <p:txBody>
          <a:bodyPr wrap="square" rtlCol="0">
            <a:spAutoFit/>
          </a:bodyPr>
          <a:lstStyle/>
          <a:p>
            <a:pPr algn="ctr">
              <a:spcBef>
                <a:spcPts val="0"/>
              </a:spcBef>
            </a:pPr>
            <a:r>
              <a:rPr lang="en-US" dirty="0">
                <a:solidFill>
                  <a:schemeClr val="tx2"/>
                </a:solidFill>
                <a:latin typeface="Calibri" panose="020F0502020204030204" pitchFamily="34" charset="0"/>
              </a:rPr>
              <a:t>Other Changes</a:t>
            </a:r>
          </a:p>
          <a:p>
            <a:pPr algn="ctr">
              <a:spcBef>
                <a:spcPts val="0"/>
              </a:spcBef>
            </a:pPr>
            <a:r>
              <a:rPr lang="en-US" dirty="0">
                <a:solidFill>
                  <a:schemeClr val="tx2"/>
                </a:solidFill>
                <a:latin typeface="Calibri" panose="020F0502020204030204" pitchFamily="34" charset="0"/>
              </a:rPr>
              <a:t> </a:t>
            </a:r>
            <a:r>
              <a:rPr lang="en-US" dirty="0" err="1">
                <a:solidFill>
                  <a:schemeClr val="tx2"/>
                </a:solidFill>
                <a:latin typeface="Calibri" panose="020F0502020204030204" pitchFamily="34" charset="0"/>
              </a:rPr>
              <a:t>Tfr</a:t>
            </a:r>
            <a:r>
              <a:rPr lang="en-US" dirty="0">
                <a:solidFill>
                  <a:schemeClr val="tx2"/>
                </a:solidFill>
                <a:latin typeface="Calibri" panose="020F0502020204030204" pitchFamily="34" charset="0"/>
              </a:rPr>
              <a:t> Accounts</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p:txBody>
          <a:bodyPr/>
          <a:lstStyle/>
          <a:p>
            <a:r>
              <a:rPr lang="en-US" dirty="0"/>
              <a:t>01/16/2024</a:t>
            </a:r>
          </a:p>
        </p:txBody>
      </p:sp>
      <p:pic>
        <p:nvPicPr>
          <p:cNvPr id="13" name="Picture 12" descr="Screenshot of all the Revenue Tfr Accounts."/>
          <p:cNvPicPr/>
          <p:nvPr/>
        </p:nvPicPr>
        <p:blipFill>
          <a:blip r:embed="rId3">
            <a:extLst>
              <a:ext uri="{28A0092B-C50C-407E-A947-70E740481C1C}">
                <a14:useLocalDpi xmlns:a14="http://schemas.microsoft.com/office/drawing/2010/main" val="0"/>
              </a:ext>
            </a:extLst>
          </a:blip>
          <a:srcRect/>
          <a:stretch>
            <a:fillRect/>
          </a:stretch>
        </p:blipFill>
        <p:spPr bwMode="auto">
          <a:xfrm>
            <a:off x="2126107" y="2355894"/>
            <a:ext cx="2286000" cy="2750185"/>
          </a:xfrm>
          <a:prstGeom prst="rect">
            <a:avLst/>
          </a:prstGeom>
          <a:noFill/>
          <a:ln>
            <a:noFill/>
          </a:ln>
        </p:spPr>
      </p:pic>
      <p:pic>
        <p:nvPicPr>
          <p:cNvPr id="14" name="Picture 13"/>
          <p:cNvPicPr/>
          <p:nvPr/>
        </p:nvPicPr>
        <p:blipFill>
          <a:blip r:embed="rId4"/>
          <a:stretch>
            <a:fillRect/>
          </a:stretch>
        </p:blipFill>
        <p:spPr>
          <a:xfrm>
            <a:off x="4980706" y="2356562"/>
            <a:ext cx="2285365" cy="180340"/>
          </a:xfrm>
          <a:prstGeom prst="rect">
            <a:avLst/>
          </a:prstGeom>
        </p:spPr>
      </p:pic>
      <p:pic>
        <p:nvPicPr>
          <p:cNvPr id="15" name="Picture 14"/>
          <p:cNvPicPr/>
          <p:nvPr/>
        </p:nvPicPr>
        <p:blipFill>
          <a:blip r:embed="rId5"/>
          <a:stretch>
            <a:fillRect/>
          </a:stretch>
        </p:blipFill>
        <p:spPr>
          <a:xfrm>
            <a:off x="7945521" y="2355894"/>
            <a:ext cx="2286000" cy="1709420"/>
          </a:xfrm>
          <a:prstGeom prst="rect">
            <a:avLst/>
          </a:prstGeom>
        </p:spPr>
      </p:pic>
    </p:spTree>
    <p:extLst>
      <p:ext uri="{BB962C8B-B14F-4D97-AF65-F5344CB8AC3E}">
        <p14:creationId xmlns:p14="http://schemas.microsoft.com/office/powerpoint/2010/main" val="36651588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Several rows are calculated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5307883"/>
              </p:ext>
            </p:extLst>
          </p:nvPr>
        </p:nvGraphicFramePr>
        <p:xfrm>
          <a:off x="609602" y="1011570"/>
          <a:ext cx="11101387" cy="4876801"/>
        </p:xfrm>
        <a:graphic>
          <a:graphicData uri="http://schemas.openxmlformats.org/drawingml/2006/table">
            <a:tbl>
              <a:tblPr firstRow="1" bandRow="1">
                <a:tableStyleId>{69012ECD-51FC-41F1-AA8D-1B2483CD663E}</a:tableStyleId>
              </a:tblPr>
              <a:tblGrid>
                <a:gridCol w="3881312">
                  <a:extLst>
                    <a:ext uri="{9D8B030D-6E8A-4147-A177-3AD203B41FA5}">
                      <a16:colId xmlns:a16="http://schemas.microsoft.com/office/drawing/2014/main" val="20000"/>
                    </a:ext>
                  </a:extLst>
                </a:gridCol>
                <a:gridCol w="7220075">
                  <a:extLst>
                    <a:ext uri="{9D8B030D-6E8A-4147-A177-3AD203B41FA5}">
                      <a16:colId xmlns:a16="http://schemas.microsoft.com/office/drawing/2014/main" val="20001"/>
                    </a:ext>
                  </a:extLst>
                </a:gridCol>
              </a:tblGrid>
              <a:tr h="424549">
                <a:tc>
                  <a:txBody>
                    <a:bodyPr/>
                    <a:lstStyle/>
                    <a:p>
                      <a:pPr marL="0" marR="0" algn="l">
                        <a:lnSpc>
                          <a:spcPct val="115000"/>
                        </a:lnSpc>
                        <a:spcBef>
                          <a:spcPts val="0"/>
                        </a:spcBef>
                        <a:spcAft>
                          <a:spcPts val="0"/>
                        </a:spcAft>
                      </a:pPr>
                      <a:r>
                        <a:rPr lang="en-US" sz="1800" dirty="0">
                          <a:effectLst/>
                          <a:latin typeface="Arial" panose="020B0604020202020204" pitchFamily="34" charset="0"/>
                          <a:ea typeface="MS Mincho"/>
                          <a:cs typeface="Arial" panose="020B0604020202020204" pitchFamily="34" charset="0"/>
                        </a:rPr>
                        <a:t>Row</a:t>
                      </a:r>
                    </a:p>
                  </a:txBody>
                  <a:tcPr marL="93376" marR="93376" marT="0" marB="0"/>
                </a:tc>
                <a:tc>
                  <a:txBody>
                    <a:bodyPr/>
                    <a:lstStyle/>
                    <a:p>
                      <a:pPr marL="0" marR="0" algn="l">
                        <a:lnSpc>
                          <a:spcPct val="115000"/>
                        </a:lnSpc>
                        <a:spcBef>
                          <a:spcPts val="0"/>
                        </a:spcBef>
                        <a:spcAft>
                          <a:spcPts val="0"/>
                        </a:spcAft>
                      </a:pPr>
                      <a:r>
                        <a:rPr lang="en-US" sz="1800" dirty="0">
                          <a:effectLst/>
                          <a:latin typeface="Arial" panose="020B0604020202020204" pitchFamily="34" charset="0"/>
                          <a:ea typeface="MS Mincho"/>
                          <a:cs typeface="Arial" panose="020B0604020202020204" pitchFamily="34" charset="0"/>
                        </a:rPr>
                        <a:t>Calculation</a:t>
                      </a:r>
                    </a:p>
                  </a:txBody>
                  <a:tcPr marL="93376" marR="93376" marT="0" marB="0"/>
                </a:tc>
                <a:extLst>
                  <a:ext uri="{0D108BD9-81ED-4DB2-BD59-A6C34878D82A}">
                    <a16:rowId xmlns:a16="http://schemas.microsoft.com/office/drawing/2014/main" val="10000"/>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Revenues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All Revenue Accounts + Operating Transfer (</a:t>
                      </a:r>
                      <a:r>
                        <a:rPr lang="en-US" sz="1800" dirty="0" err="1">
                          <a:effectLst/>
                          <a:latin typeface="Arial" panose="020B0604020202020204" pitchFamily="34" charset="0"/>
                          <a:cs typeface="Arial" panose="020B0604020202020204" pitchFamily="34" charset="0"/>
                        </a:rPr>
                        <a:t>Tfr</a:t>
                      </a:r>
                      <a:r>
                        <a:rPr lang="en-US" sz="1800" dirty="0">
                          <a:effectLst/>
                          <a:latin typeface="Arial" panose="020B0604020202020204" pitchFamily="34" charset="0"/>
                          <a:cs typeface="Arial" panose="020B0604020202020204" pitchFamily="34" charset="0"/>
                        </a:rPr>
                        <a:t>) Accounts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1"/>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Expenses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Expenses + </a:t>
                      </a:r>
                      <a:r>
                        <a:rPr lang="en-US" sz="1800" dirty="0" err="1">
                          <a:effectLst/>
                          <a:latin typeface="Arial" panose="020B0604020202020204" pitchFamily="34" charset="0"/>
                          <a:cs typeface="Arial" panose="020B0604020202020204" pitchFamily="34" charset="0"/>
                        </a:rPr>
                        <a:t>Tfr</a:t>
                      </a:r>
                      <a:r>
                        <a:rPr lang="en-US" sz="1800" dirty="0">
                          <a:effectLst/>
                          <a:latin typeface="Arial" panose="020B0604020202020204" pitchFamily="34" charset="0"/>
                          <a:cs typeface="Arial" panose="020B0604020202020204" pitchFamily="34" charset="0"/>
                        </a:rPr>
                        <a:t> Assessment Expense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2"/>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Income/(Loss) from Operations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Revenues – Total Expenses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3"/>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Other Changes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Non-operating transfer</a:t>
                      </a:r>
                      <a:r>
                        <a:rPr lang="en-US" sz="1800" baseline="0" dirty="0">
                          <a:effectLst/>
                          <a:latin typeface="Arial" panose="020B0604020202020204" pitchFamily="34" charset="0"/>
                          <a:cs typeface="Arial" panose="020B0604020202020204" pitchFamily="34" charset="0"/>
                        </a:rPr>
                        <a:t> (</a:t>
                      </a:r>
                      <a:r>
                        <a:rPr lang="en-US" sz="1800" baseline="0" dirty="0" err="1">
                          <a:effectLst/>
                          <a:latin typeface="Arial" panose="020B0604020202020204" pitchFamily="34" charset="0"/>
                          <a:cs typeface="Arial" panose="020B0604020202020204" pitchFamily="34" charset="0"/>
                        </a:rPr>
                        <a:t>Tfr</a:t>
                      </a:r>
                      <a:r>
                        <a:rPr lang="en-US" sz="1800" baseline="0" dirty="0">
                          <a:effectLst/>
                          <a:latin typeface="Arial" panose="020B0604020202020204" pitchFamily="34" charset="0"/>
                          <a:cs typeface="Arial" panose="020B0604020202020204" pitchFamily="34" charset="0"/>
                        </a:rPr>
                        <a:t>) </a:t>
                      </a:r>
                      <a:r>
                        <a:rPr lang="en-US" sz="1800" dirty="0">
                          <a:effectLst/>
                          <a:latin typeface="Arial" panose="020B0604020202020204" pitchFamily="34" charset="0"/>
                          <a:cs typeface="Arial" panose="020B0604020202020204" pitchFamily="34" charset="0"/>
                        </a:rPr>
                        <a:t>accounts + Other Changes accounts</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4"/>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Change in Net Position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Revenues – Total Expenses + Other Changes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5"/>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Net Position–End of Period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Net Position – Beginning of Period + Change in Net Position</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25</a:t>
            </a:fld>
            <a:endParaRPr lang="en-US" dirty="0">
              <a:solidFill>
                <a:schemeClr val="bg1"/>
              </a:solidFill>
            </a:endParaRP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25148449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Position accounts</a:t>
            </a:r>
          </a:p>
        </p:txBody>
      </p:sp>
      <p:sp>
        <p:nvSpPr>
          <p:cNvPr id="3" name="Content Placeholder 2"/>
          <p:cNvSpPr>
            <a:spLocks noGrp="1"/>
          </p:cNvSpPr>
          <p:nvPr>
            <p:ph idx="1"/>
          </p:nvPr>
        </p:nvSpPr>
        <p:spPr/>
        <p:txBody>
          <a:bodyPr/>
          <a:lstStyle/>
          <a:p>
            <a:pPr marL="0" indent="0">
              <a:buNone/>
            </a:pPr>
            <a:r>
              <a:rPr lang="en-US" sz="2000" dirty="0"/>
              <a:t>Net position represents a positive or negative balance</a:t>
            </a:r>
          </a:p>
          <a:p>
            <a:pPr marL="0" indent="0">
              <a:buNone/>
            </a:pPr>
            <a:endParaRPr lang="en-US" sz="2000" dirty="0"/>
          </a:p>
          <a:p>
            <a:r>
              <a:rPr lang="en-US" sz="2000" b="1" dirty="0"/>
              <a:t>Change in Net Position</a:t>
            </a:r>
            <a:r>
              <a:rPr lang="en-US" sz="2000" dirty="0"/>
              <a:t>: change in your planned DFP balance over a period of time</a:t>
            </a:r>
          </a:p>
          <a:p>
            <a:r>
              <a:rPr lang="en-US" sz="2000" b="1" dirty="0"/>
              <a:t>Net Position – Beginning of Period: </a:t>
            </a:r>
            <a:r>
              <a:rPr lang="en-US" sz="2000" dirty="0"/>
              <a:t> your net position at the start of a particularly period</a:t>
            </a:r>
          </a:p>
          <a:p>
            <a:r>
              <a:rPr lang="en-US" sz="2000" b="1" dirty="0"/>
              <a:t>Net Position – End of Period:</a:t>
            </a:r>
            <a:r>
              <a:rPr lang="en-US" sz="2000" dirty="0"/>
              <a:t> your net position at the end of a particular period</a:t>
            </a:r>
          </a:p>
          <a:p>
            <a:pPr marL="0" indent="0">
              <a:buNone/>
            </a:pPr>
            <a:r>
              <a:rPr lang="en-US" sz="2400" dirty="0"/>
              <a:t>  </a:t>
            </a:r>
          </a:p>
          <a:p>
            <a:pPr marL="0" indent="0">
              <a:buNone/>
            </a:pPr>
            <a:endParaRPr lang="en-US" sz="2400" dirty="0"/>
          </a:p>
          <a:p>
            <a:endParaRPr lang="en-US" sz="24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26</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90342260"/>
              </p:ext>
            </p:extLst>
          </p:nvPr>
        </p:nvGraphicFramePr>
        <p:xfrm>
          <a:off x="1887280" y="4281377"/>
          <a:ext cx="7696199" cy="640080"/>
        </p:xfrm>
        <a:graphic>
          <a:graphicData uri="http://schemas.openxmlformats.org/drawingml/2006/table">
            <a:tbl>
              <a:tblPr firstRow="1" bandRow="1">
                <a:tableStyleId>{5C22544A-7EE6-4342-B048-85BDC9FD1C3A}</a:tableStyleId>
              </a:tblPr>
              <a:tblGrid>
                <a:gridCol w="3655695">
                  <a:extLst>
                    <a:ext uri="{9D8B030D-6E8A-4147-A177-3AD203B41FA5}">
                      <a16:colId xmlns:a16="http://schemas.microsoft.com/office/drawing/2014/main" val="20000"/>
                    </a:ext>
                  </a:extLst>
                </a:gridCol>
                <a:gridCol w="481012">
                  <a:extLst>
                    <a:ext uri="{9D8B030D-6E8A-4147-A177-3AD203B41FA5}">
                      <a16:colId xmlns:a16="http://schemas.microsoft.com/office/drawing/2014/main" val="20001"/>
                    </a:ext>
                  </a:extLst>
                </a:gridCol>
                <a:gridCol w="3559492">
                  <a:extLst>
                    <a:ext uri="{9D8B030D-6E8A-4147-A177-3AD203B41FA5}">
                      <a16:colId xmlns:a16="http://schemas.microsoft.com/office/drawing/2014/main" val="20002"/>
                    </a:ext>
                  </a:extLst>
                </a:gridCol>
              </a:tblGrid>
              <a:tr h="609600">
                <a:tc>
                  <a:txBody>
                    <a:bodyPr/>
                    <a:lstStyle/>
                    <a:p>
                      <a:pPr algn="ctr"/>
                      <a:r>
                        <a:rPr lang="en-US" sz="1800" kern="1200" dirty="0">
                          <a:solidFill>
                            <a:schemeClr val="bg1"/>
                          </a:solidFill>
                          <a:effectLst/>
                          <a:latin typeface="Arial" panose="020B0604020202020204" pitchFamily="34" charset="0"/>
                          <a:ea typeface="+mn-ea"/>
                          <a:cs typeface="Arial" panose="020B0604020202020204" pitchFamily="34" charset="0"/>
                        </a:rPr>
                        <a:t>Net Position – End of Period </a:t>
                      </a:r>
                    </a:p>
                    <a:p>
                      <a:pPr algn="ctr"/>
                      <a:r>
                        <a:rPr lang="en-US" sz="1800" kern="1200" dirty="0">
                          <a:solidFill>
                            <a:schemeClr val="bg1"/>
                          </a:solidFill>
                          <a:effectLst/>
                          <a:latin typeface="Arial" panose="020B0604020202020204" pitchFamily="34" charset="0"/>
                          <a:ea typeface="+mn-ea"/>
                          <a:cs typeface="Arial" panose="020B0604020202020204" pitchFamily="34" charset="0"/>
                        </a:rPr>
                        <a:t>for a</a:t>
                      </a:r>
                      <a:r>
                        <a:rPr lang="en-US" sz="1800" kern="1200" baseline="0" dirty="0">
                          <a:solidFill>
                            <a:schemeClr val="bg1"/>
                          </a:solidFill>
                          <a:effectLst/>
                          <a:latin typeface="Arial" panose="020B0604020202020204" pitchFamily="34" charset="0"/>
                          <a:ea typeface="+mn-ea"/>
                          <a:cs typeface="Arial" panose="020B0604020202020204" pitchFamily="34" charset="0"/>
                        </a:rPr>
                        <a:t> particular</a:t>
                      </a:r>
                      <a:r>
                        <a:rPr lang="en-US" sz="1800" kern="1200" dirty="0">
                          <a:solidFill>
                            <a:schemeClr val="bg1"/>
                          </a:solidFill>
                          <a:effectLst/>
                          <a:latin typeface="Arial" panose="020B0604020202020204" pitchFamily="34" charset="0"/>
                          <a:ea typeface="+mn-ea"/>
                          <a:cs typeface="Arial" panose="020B0604020202020204" pitchFamily="34" charset="0"/>
                        </a:rPr>
                        <a:t> month</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Net</a:t>
                      </a:r>
                      <a:r>
                        <a:rPr lang="en-US" baseline="0" dirty="0">
                          <a:latin typeface="Arial" panose="020B0604020202020204" pitchFamily="34" charset="0"/>
                          <a:cs typeface="Arial" panose="020B0604020202020204" pitchFamily="34" charset="0"/>
                        </a:rPr>
                        <a:t> Position – Beginning of Period for subsequent month</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6925854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CC8D0D-EAEC-449D-9161-023DFF90F2E2}" type="slidenum">
              <a:rPr lang="en-US" smtClean="0"/>
              <a:pPr/>
              <a:t>27</a:t>
            </a:fld>
            <a:endParaRPr lang="en-US" dirty="0"/>
          </a:p>
        </p:txBody>
      </p:sp>
      <p:sp>
        <p:nvSpPr>
          <p:cNvPr id="3" name="Title 1"/>
          <p:cNvSpPr txBox="1">
            <a:spLocks/>
          </p:cNvSpPr>
          <p:nvPr/>
        </p:nvSpPr>
        <p:spPr>
          <a:xfrm>
            <a:off x="2852928" y="3300984"/>
            <a:ext cx="8714232" cy="594360"/>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Seeding and Global Assumptions</a:t>
            </a:r>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161233191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Seeding?</a:t>
            </a:r>
          </a:p>
        </p:txBody>
      </p:sp>
      <p:sp>
        <p:nvSpPr>
          <p:cNvPr id="3" name="Content Placeholder 2"/>
          <p:cNvSpPr>
            <a:spLocks noGrp="1"/>
          </p:cNvSpPr>
          <p:nvPr>
            <p:ph idx="1"/>
          </p:nvPr>
        </p:nvSpPr>
        <p:spPr/>
        <p:txBody>
          <a:bodyPr/>
          <a:lstStyle/>
          <a:p>
            <a:r>
              <a:rPr lang="en-US" sz="2000" dirty="0"/>
              <a:t>Seeding starts the working version of a scenario using data from another scenario and version, for example:</a:t>
            </a:r>
          </a:p>
          <a:p>
            <a:pPr marL="914400" lvl="1" indent="-457200">
              <a:buFont typeface="+mj-lt"/>
              <a:buAutoNum type="arabicPeriod"/>
            </a:pPr>
            <a:r>
              <a:rPr lang="en-US" dirty="0"/>
              <a:t>When the UPlan Administrator takes Plan Final data and copies it into the Forecast</a:t>
            </a:r>
          </a:p>
          <a:p>
            <a:pPr marL="914400" lvl="1" indent="-457200">
              <a:buFont typeface="+mj-lt"/>
              <a:buAutoNum type="arabicPeriod"/>
            </a:pPr>
            <a:r>
              <a:rPr lang="en-US" dirty="0"/>
              <a:t>When planners seed their Year 2 plans after adjusting their Year 1 plans </a:t>
            </a:r>
          </a:p>
          <a:p>
            <a:r>
              <a:rPr lang="en-US" sz="2000" dirty="0"/>
              <a:t>Seeding involves launching a business rule in </a:t>
            </a:r>
            <a:r>
              <a:rPr lang="en-US" sz="2000" dirty="0" err="1"/>
              <a:t>UPlan</a:t>
            </a:r>
            <a:endParaRPr lang="en-US" sz="20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28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174268445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Global Assumptions?</a:t>
            </a:r>
          </a:p>
        </p:txBody>
      </p:sp>
      <p:sp>
        <p:nvSpPr>
          <p:cNvPr id="3" name="Content Placeholder 2"/>
          <p:cNvSpPr>
            <a:spLocks noGrp="1"/>
          </p:cNvSpPr>
          <p:nvPr>
            <p:ph idx="1"/>
          </p:nvPr>
        </p:nvSpPr>
        <p:spPr/>
        <p:txBody>
          <a:bodyPr/>
          <a:lstStyle/>
          <a:p>
            <a:r>
              <a:rPr lang="en-US" sz="2000" dirty="0"/>
              <a:t>A percentage increase or decrease applied to a group of values when seeding a new fiscal year planning scenario </a:t>
            </a:r>
          </a:p>
          <a:p>
            <a:pPr lvl="1"/>
            <a:r>
              <a:rPr lang="en-US" dirty="0"/>
              <a:t>In General Planning, applied to revenue and expense accounts</a:t>
            </a:r>
          </a:p>
          <a:p>
            <a:pPr lvl="1"/>
            <a:r>
              <a:rPr lang="en-US" dirty="0"/>
              <a:t>In Employee Planning, applied to salary levels by Union Code </a:t>
            </a:r>
          </a:p>
          <a:p>
            <a:r>
              <a:rPr lang="en-US" sz="2000" dirty="0"/>
              <a:t>Used to reduce planning workload </a:t>
            </a:r>
          </a:p>
          <a:p>
            <a:pPr lvl="1"/>
            <a:r>
              <a:rPr lang="en-US" dirty="0"/>
              <a:t>Enables focus only on critical adjustments at the employee or DFP level</a:t>
            </a:r>
          </a:p>
          <a:p>
            <a:pPr marL="0" indent="0">
              <a:buNone/>
            </a:pP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29</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16236690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Contents</a:t>
            </a:r>
            <a:endParaRPr lang="en-US" dirty="0"/>
          </a:p>
        </p:txBody>
      </p:sp>
      <p:sp>
        <p:nvSpPr>
          <p:cNvPr id="3" name="Content Placeholder 2"/>
          <p:cNvSpPr>
            <a:spLocks noGrp="1"/>
          </p:cNvSpPr>
          <p:nvPr>
            <p:ph idx="1"/>
          </p:nvPr>
        </p:nvSpPr>
        <p:spPr/>
        <p:txBody>
          <a:bodyPr/>
          <a:lstStyle/>
          <a:p>
            <a:pPr lvl="0"/>
            <a:r>
              <a:rPr lang="en-US" sz="2000" dirty="0"/>
              <a:t>Overview of General Planning</a:t>
            </a:r>
          </a:p>
          <a:p>
            <a:pPr lvl="0"/>
            <a:r>
              <a:rPr lang="en-US" sz="2000" dirty="0"/>
              <a:t>Revenue and Expense Form</a:t>
            </a:r>
          </a:p>
          <a:p>
            <a:pPr lvl="1"/>
            <a:r>
              <a:rPr lang="en-US" dirty="0"/>
              <a:t>Page Filters</a:t>
            </a:r>
          </a:p>
          <a:p>
            <a:pPr lvl="1"/>
            <a:r>
              <a:rPr lang="en-US" dirty="0"/>
              <a:t>Columns</a:t>
            </a:r>
          </a:p>
          <a:p>
            <a:pPr lvl="1"/>
            <a:r>
              <a:rPr lang="en-US" dirty="0"/>
              <a:t>Rows</a:t>
            </a:r>
          </a:p>
          <a:p>
            <a:r>
              <a:rPr lang="en-US" sz="2000" dirty="0"/>
              <a:t>Seeding and Global Assumptions</a:t>
            </a:r>
          </a:p>
          <a:p>
            <a:r>
              <a:rPr lang="en-US" sz="2000" dirty="0"/>
              <a:t>General Planning Reports</a:t>
            </a:r>
          </a:p>
          <a:p>
            <a:pPr marL="0" indent="0">
              <a:buNone/>
            </a:pPr>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3</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25316181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assumptions may be applied when a future year Plan is seeded</a:t>
            </a:r>
          </a:p>
        </p:txBody>
      </p:sp>
      <p:sp>
        <p:nvSpPr>
          <p:cNvPr id="3" name="Content Placeholder 2"/>
          <p:cNvSpPr>
            <a:spLocks noGrp="1"/>
          </p:cNvSpPr>
          <p:nvPr>
            <p:ph idx="1"/>
          </p:nvPr>
        </p:nvSpPr>
        <p:spPr/>
        <p:txBody>
          <a:bodyPr/>
          <a:lstStyle/>
          <a:p>
            <a:r>
              <a:rPr lang="en-US" sz="2000" dirty="0"/>
              <a:t>For example:</a:t>
            </a:r>
          </a:p>
          <a:p>
            <a:pPr lvl="1"/>
            <a:r>
              <a:rPr lang="en-US" dirty="0"/>
              <a:t>The Year 1 Plan may be seeded with values in the Year 0 Forecast, adjusted by the global assumption</a:t>
            </a:r>
          </a:p>
          <a:p>
            <a:pPr lvl="1"/>
            <a:r>
              <a:rPr lang="en-US" dirty="0"/>
              <a:t>The Year 2 Plan may be seeded with Year 1 Plan data plus global assumptions</a:t>
            </a:r>
          </a:p>
          <a:p>
            <a:pPr marL="457200" lvl="1" indent="0">
              <a:buNone/>
            </a:pPr>
            <a:endParaRPr lang="en-US" dirty="0"/>
          </a:p>
          <a:p>
            <a:r>
              <a:rPr lang="en-US" sz="2000" dirty="0"/>
              <a:t>After seeding, planners may manually adjust values as needed</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30</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43419431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Global Assumptions</a:t>
            </a:r>
          </a:p>
        </p:txBody>
      </p:sp>
      <p:sp>
        <p:nvSpPr>
          <p:cNvPr id="3" name="Content Placeholder 2"/>
          <p:cNvSpPr>
            <a:spLocks noGrp="1"/>
          </p:cNvSpPr>
          <p:nvPr>
            <p:ph idx="1"/>
          </p:nvPr>
        </p:nvSpPr>
        <p:spPr/>
        <p:txBody>
          <a:bodyPr/>
          <a:lstStyle/>
          <a:p>
            <a:r>
              <a:rPr lang="en-US" sz="2000" dirty="0"/>
              <a:t>Control Points set Global Assumptions to increase or decrease accounts in plans from one year to the next</a:t>
            </a:r>
          </a:p>
          <a:p>
            <a:pPr lvl="1"/>
            <a:r>
              <a:rPr lang="en-US" dirty="0"/>
              <a:t>Some Global assumptions may be set at zero (i.e., not applied)</a:t>
            </a:r>
          </a:p>
          <a:p>
            <a:pPr lvl="1"/>
            <a:r>
              <a:rPr lang="en-US" dirty="0"/>
              <a:t>Level 1 Coordinators set global assumptions by Fund and Project Use for Control Point</a:t>
            </a:r>
          </a:p>
          <a:p>
            <a:pPr lvl="1"/>
            <a:r>
              <a:rPr lang="en-US" dirty="0"/>
              <a:t>Level 2 Coordinators can adjust for their departments</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31</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163161121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Seeding Process and Global Assumptions:</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32</a:t>
            </a:fld>
            <a:endParaRPr lang="en-US" dirty="0">
              <a:solidFill>
                <a:schemeClr val="bg1"/>
              </a:solidFill>
            </a:endParaRPr>
          </a:p>
        </p:txBody>
      </p:sp>
      <p:sp>
        <p:nvSpPr>
          <p:cNvPr id="5" name="Rectangle 4"/>
          <p:cNvSpPr/>
          <p:nvPr/>
        </p:nvSpPr>
        <p:spPr bwMode="auto">
          <a:xfrm>
            <a:off x="1649003" y="1447800"/>
            <a:ext cx="2103120" cy="914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Update </a:t>
            </a:r>
          </a:p>
          <a:p>
            <a:pPr algn="ctr">
              <a:spcBef>
                <a:spcPts val="0"/>
              </a:spcBef>
            </a:pPr>
            <a:r>
              <a:rPr lang="en-US" dirty="0">
                <a:solidFill>
                  <a:schemeClr val="bg1"/>
                </a:solidFill>
              </a:rPr>
              <a:t>Current Year Forecast</a:t>
            </a:r>
            <a:endParaRPr lang="en-US" dirty="0">
              <a:solidFill>
                <a:srgbClr val="FF0000"/>
              </a:solidFill>
            </a:endParaRPr>
          </a:p>
        </p:txBody>
      </p:sp>
      <p:sp>
        <p:nvSpPr>
          <p:cNvPr id="8" name="Rectangle 7"/>
          <p:cNvSpPr/>
          <p:nvPr/>
        </p:nvSpPr>
        <p:spPr bwMode="auto">
          <a:xfrm>
            <a:off x="2790839" y="3221591"/>
            <a:ext cx="2011680" cy="91440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Update </a:t>
            </a:r>
          </a:p>
          <a:p>
            <a:pPr algn="ctr">
              <a:spcBef>
                <a:spcPts val="0"/>
              </a:spcBef>
            </a:pPr>
            <a:r>
              <a:rPr lang="en-US" dirty="0">
                <a:solidFill>
                  <a:schemeClr val="bg1"/>
                </a:solidFill>
              </a:rPr>
              <a:t>Year 1 </a:t>
            </a:r>
          </a:p>
          <a:p>
            <a:pPr algn="ctr">
              <a:spcBef>
                <a:spcPts val="0"/>
              </a:spcBef>
            </a:pPr>
            <a:r>
              <a:rPr lang="en-US" dirty="0">
                <a:solidFill>
                  <a:schemeClr val="bg1"/>
                </a:solidFill>
              </a:rPr>
              <a:t>Global Assumptions</a:t>
            </a:r>
          </a:p>
        </p:txBody>
      </p:sp>
      <p:sp>
        <p:nvSpPr>
          <p:cNvPr id="9" name="Rectangle 8"/>
          <p:cNvSpPr/>
          <p:nvPr/>
        </p:nvSpPr>
        <p:spPr bwMode="auto">
          <a:xfrm>
            <a:off x="5457839" y="3221591"/>
            <a:ext cx="2011680" cy="914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Run Business Rule to Seed Year 1 Plan</a:t>
            </a:r>
            <a:endParaRPr lang="en-US" dirty="0">
              <a:solidFill>
                <a:srgbClr val="FF0000"/>
              </a:solidFill>
            </a:endParaRPr>
          </a:p>
        </p:txBody>
      </p:sp>
      <p:sp>
        <p:nvSpPr>
          <p:cNvPr id="10" name="Rectangle 9"/>
          <p:cNvSpPr/>
          <p:nvPr/>
        </p:nvSpPr>
        <p:spPr bwMode="auto">
          <a:xfrm>
            <a:off x="8172532" y="4974191"/>
            <a:ext cx="2286000" cy="914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Adjust </a:t>
            </a:r>
          </a:p>
          <a:p>
            <a:pPr algn="ctr">
              <a:spcBef>
                <a:spcPts val="0"/>
              </a:spcBef>
            </a:pPr>
            <a:r>
              <a:rPr lang="en-US" dirty="0">
                <a:solidFill>
                  <a:schemeClr val="bg1"/>
                </a:solidFill>
              </a:rPr>
              <a:t>Year 2 Plan </a:t>
            </a:r>
          </a:p>
          <a:p>
            <a:pPr algn="ctr">
              <a:spcBef>
                <a:spcPts val="0"/>
              </a:spcBef>
            </a:pPr>
            <a:r>
              <a:rPr lang="en-US" dirty="0">
                <a:solidFill>
                  <a:schemeClr val="bg1"/>
                </a:solidFill>
              </a:rPr>
              <a:t>(General Planning Only)</a:t>
            </a:r>
          </a:p>
        </p:txBody>
      </p:sp>
      <p:sp>
        <p:nvSpPr>
          <p:cNvPr id="11" name="Rectangle 10"/>
          <p:cNvSpPr/>
          <p:nvPr/>
        </p:nvSpPr>
        <p:spPr bwMode="auto">
          <a:xfrm>
            <a:off x="2790839" y="4974191"/>
            <a:ext cx="2011680" cy="91440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Update </a:t>
            </a:r>
          </a:p>
          <a:p>
            <a:pPr algn="ctr">
              <a:spcBef>
                <a:spcPts val="0"/>
              </a:spcBef>
            </a:pPr>
            <a:r>
              <a:rPr lang="en-US" dirty="0">
                <a:solidFill>
                  <a:schemeClr val="bg1"/>
                </a:solidFill>
              </a:rPr>
              <a:t>Year 2 </a:t>
            </a:r>
          </a:p>
          <a:p>
            <a:pPr algn="ctr">
              <a:spcBef>
                <a:spcPts val="0"/>
              </a:spcBef>
            </a:pPr>
            <a:r>
              <a:rPr lang="en-US" dirty="0">
                <a:solidFill>
                  <a:schemeClr val="bg1"/>
                </a:solidFill>
              </a:rPr>
              <a:t>Global Assumptions</a:t>
            </a:r>
          </a:p>
        </p:txBody>
      </p:sp>
      <p:sp>
        <p:nvSpPr>
          <p:cNvPr id="12" name="Rectangle 11"/>
          <p:cNvSpPr/>
          <p:nvPr/>
        </p:nvSpPr>
        <p:spPr bwMode="auto">
          <a:xfrm>
            <a:off x="5457839" y="4974191"/>
            <a:ext cx="2011680" cy="914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Run Business Rule to Seed Year 2 Plan</a:t>
            </a:r>
          </a:p>
        </p:txBody>
      </p:sp>
      <p:sp>
        <p:nvSpPr>
          <p:cNvPr id="14" name="Rectangle 13"/>
          <p:cNvSpPr/>
          <p:nvPr/>
        </p:nvSpPr>
        <p:spPr bwMode="auto">
          <a:xfrm>
            <a:off x="8172532" y="3221591"/>
            <a:ext cx="2286000" cy="914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Adjust </a:t>
            </a:r>
          </a:p>
          <a:p>
            <a:pPr algn="ctr">
              <a:spcBef>
                <a:spcPts val="0"/>
              </a:spcBef>
            </a:pPr>
            <a:r>
              <a:rPr lang="en-US" dirty="0">
                <a:solidFill>
                  <a:schemeClr val="bg1"/>
                </a:solidFill>
              </a:rPr>
              <a:t>Year 1 Plan</a:t>
            </a:r>
          </a:p>
        </p:txBody>
      </p:sp>
      <p:sp>
        <p:nvSpPr>
          <p:cNvPr id="19" name="Bent-Up Arrow 18"/>
          <p:cNvSpPr/>
          <p:nvPr/>
        </p:nvSpPr>
        <p:spPr bwMode="auto">
          <a:xfrm rot="5400000">
            <a:off x="1579616" y="2774539"/>
            <a:ext cx="1439358" cy="767080"/>
          </a:xfrm>
          <a:prstGeom prst="bentUp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20" name="Right Arrow 19"/>
          <p:cNvSpPr/>
          <p:nvPr/>
        </p:nvSpPr>
        <p:spPr bwMode="auto">
          <a:xfrm>
            <a:off x="4899039" y="3526391"/>
            <a:ext cx="457200" cy="38100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21" name="Right Arrow 20"/>
          <p:cNvSpPr/>
          <p:nvPr/>
        </p:nvSpPr>
        <p:spPr bwMode="auto">
          <a:xfrm>
            <a:off x="7591439" y="5240891"/>
            <a:ext cx="457200" cy="38100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22" name="Right Arrow 21"/>
          <p:cNvSpPr/>
          <p:nvPr/>
        </p:nvSpPr>
        <p:spPr bwMode="auto">
          <a:xfrm>
            <a:off x="4899039" y="5240891"/>
            <a:ext cx="457200" cy="38100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23" name="Right Arrow 22"/>
          <p:cNvSpPr/>
          <p:nvPr/>
        </p:nvSpPr>
        <p:spPr bwMode="auto">
          <a:xfrm>
            <a:off x="7591439" y="3496758"/>
            <a:ext cx="457200" cy="38100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23952029"/>
              </p:ext>
            </p:extLst>
          </p:nvPr>
        </p:nvGraphicFramePr>
        <p:xfrm>
          <a:off x="4093317" y="1249680"/>
          <a:ext cx="6400800" cy="1615440"/>
        </p:xfrm>
        <a:graphic>
          <a:graphicData uri="http://schemas.openxmlformats.org/drawingml/2006/table">
            <a:tbl>
              <a:tblPr bandRow="1">
                <a:tableStyleId>{10A1B5D5-9B99-4C35-A422-299274C87663}</a:tableStyleId>
              </a:tblPr>
              <a:tblGrid>
                <a:gridCol w="1188720">
                  <a:extLst>
                    <a:ext uri="{9D8B030D-6E8A-4147-A177-3AD203B41FA5}">
                      <a16:colId xmlns:a16="http://schemas.microsoft.com/office/drawing/2014/main" val="20000"/>
                    </a:ext>
                  </a:extLst>
                </a:gridCol>
                <a:gridCol w="5212080">
                  <a:extLst>
                    <a:ext uri="{9D8B030D-6E8A-4147-A177-3AD203B41FA5}">
                      <a16:colId xmlns:a16="http://schemas.microsoft.com/office/drawing/2014/main" val="20001"/>
                    </a:ext>
                  </a:extLst>
                </a:gridCol>
              </a:tblGrid>
              <a:tr h="539675">
                <a:tc>
                  <a:txBody>
                    <a:bodyPr/>
                    <a:lstStyle/>
                    <a:p>
                      <a:r>
                        <a:rPr lang="en-US" sz="1100" b="1" dirty="0">
                          <a:solidFill>
                            <a:schemeClr val="tx2"/>
                          </a:solidFill>
                          <a:latin typeface="Arial" panose="020B0604020202020204" pitchFamily="34" charset="0"/>
                          <a:cs typeface="Arial" panose="020B0604020202020204" pitchFamily="34" charset="0"/>
                        </a:rPr>
                        <a:t>Before seeding</a:t>
                      </a:r>
                    </a:p>
                  </a:txBody>
                  <a:tcPr anchor="ctr"/>
                </a:tc>
                <a:tc>
                  <a:txBody>
                    <a:bodyPr/>
                    <a:lstStyle/>
                    <a:p>
                      <a:pPr marL="171450" marR="0" indent="-171450" defTabSz="914400" rtl="0" eaLnBrk="1" fontAlgn="base" latinLnBrk="0" hangingPunct="1">
                        <a:lnSpc>
                          <a:spcPct val="100000"/>
                        </a:lnSpc>
                        <a:spcAft>
                          <a:spcPct val="0"/>
                        </a:spcAft>
                        <a:buClrTx/>
                        <a:buSzTx/>
                        <a:buFont typeface="Arial" pitchFamily="34" charset="0"/>
                        <a:buChar char="•"/>
                        <a:tabLst/>
                      </a:pPr>
                      <a:r>
                        <a:rPr kumimoji="0" lang="en-US" sz="11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Planner</a:t>
                      </a:r>
                      <a:r>
                        <a:rPr kumimoji="0" lang="en-US" sz="1100" b="0" i="0" u="none" strike="noStrike" cap="none" normalizeH="0" dirty="0">
                          <a:ln>
                            <a:noFill/>
                          </a:ln>
                          <a:solidFill>
                            <a:schemeClr val="tx2"/>
                          </a:solidFill>
                          <a:effectLst/>
                          <a:latin typeface="Arial" panose="020B0604020202020204" pitchFamily="34" charset="0"/>
                          <a:cs typeface="Arial" panose="020B0604020202020204" pitchFamily="34" charset="0"/>
                        </a:rPr>
                        <a:t> </a:t>
                      </a:r>
                      <a:r>
                        <a:rPr kumimoji="0" lang="en-US" sz="11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updates current year</a:t>
                      </a:r>
                      <a:r>
                        <a:rPr kumimoji="0" lang="en-US" sz="1100" b="0" i="0" u="none" strike="noStrike" cap="none" normalizeH="0" dirty="0">
                          <a:ln>
                            <a:noFill/>
                          </a:ln>
                          <a:solidFill>
                            <a:schemeClr val="tx2"/>
                          </a:solidFill>
                          <a:effectLst/>
                          <a:latin typeface="Arial" panose="020B0604020202020204" pitchFamily="34" charset="0"/>
                          <a:cs typeface="Arial" panose="020B0604020202020204" pitchFamily="34" charset="0"/>
                        </a:rPr>
                        <a:t> forecast</a:t>
                      </a:r>
                    </a:p>
                    <a:p>
                      <a:pPr marL="171450" marR="0" indent="-171450" defTabSz="914400" rtl="0" eaLnBrk="1" fontAlgn="base" latinLnBrk="0" hangingPunct="1">
                        <a:lnSpc>
                          <a:spcPct val="100000"/>
                        </a:lnSpc>
                        <a:spcAft>
                          <a:spcPct val="0"/>
                        </a:spcAft>
                        <a:buClrTx/>
                        <a:buSzTx/>
                        <a:buFont typeface="Arial" pitchFamily="34" charset="0"/>
                        <a:buChar char="•"/>
                        <a:tabLst/>
                      </a:pPr>
                      <a:r>
                        <a:rPr kumimoji="0" lang="en-US" sz="1100" b="0" i="0" u="none" strike="noStrike" cap="none" normalizeH="0" dirty="0">
                          <a:ln>
                            <a:noFill/>
                          </a:ln>
                          <a:solidFill>
                            <a:schemeClr val="tx2"/>
                          </a:solidFill>
                          <a:effectLst/>
                          <a:latin typeface="Arial" panose="020B0604020202020204" pitchFamily="34" charset="0"/>
                          <a:cs typeface="Arial" panose="020B0604020202020204" pitchFamily="34" charset="0"/>
                        </a:rPr>
                        <a:t>General Planning:</a:t>
                      </a:r>
                      <a:r>
                        <a:rPr kumimoji="0" lang="en-US" sz="11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 </a:t>
                      </a:r>
                      <a:r>
                        <a:rPr kumimoji="0" lang="en-US" sz="1100" b="0" i="0" u="none" strike="noStrike" cap="none" normalizeH="0" dirty="0">
                          <a:ln>
                            <a:noFill/>
                          </a:ln>
                          <a:solidFill>
                            <a:schemeClr val="tx2"/>
                          </a:solidFill>
                          <a:effectLst/>
                          <a:latin typeface="Arial" panose="020B0604020202020204" pitchFamily="34" charset="0"/>
                          <a:cs typeface="Arial" panose="020B0604020202020204" pitchFamily="34" charset="0"/>
                        </a:rPr>
                        <a:t>Coordinator updates </a:t>
                      </a:r>
                      <a:r>
                        <a:rPr kumimoji="0" lang="en-US" sz="11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global assumptions</a:t>
                      </a:r>
                    </a:p>
                    <a:p>
                      <a:pPr marL="171450" marR="0" indent="-171450" defTabSz="914400" rtl="0" eaLnBrk="1" fontAlgn="base" latinLnBrk="0" hangingPunct="1">
                        <a:lnSpc>
                          <a:spcPct val="100000"/>
                        </a:lnSpc>
                        <a:spcAft>
                          <a:spcPct val="0"/>
                        </a:spcAft>
                        <a:buClrTx/>
                        <a:buSzTx/>
                        <a:buFont typeface="Arial" pitchFamily="34" charset="0"/>
                        <a:buChar char="•"/>
                        <a:tabLst/>
                      </a:pPr>
                      <a:r>
                        <a:rPr kumimoji="0" lang="en-US" sz="11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Employee Planning: Planner updates global assumptions</a:t>
                      </a:r>
                    </a:p>
                  </a:txBody>
                  <a:tcPr anchor="ctr"/>
                </a:tc>
                <a:extLst>
                  <a:ext uri="{0D108BD9-81ED-4DB2-BD59-A6C34878D82A}">
                    <a16:rowId xmlns:a16="http://schemas.microsoft.com/office/drawing/2014/main" val="10000"/>
                  </a:ext>
                </a:extLst>
              </a:tr>
              <a:tr h="274320">
                <a:tc>
                  <a:txBody>
                    <a:bodyPr/>
                    <a:lstStyle/>
                    <a:p>
                      <a:r>
                        <a:rPr lang="en-US" sz="1100" b="1" dirty="0">
                          <a:solidFill>
                            <a:schemeClr val="tx2"/>
                          </a:solidFill>
                          <a:latin typeface="Arial" panose="020B0604020202020204" pitchFamily="34" charset="0"/>
                          <a:cs typeface="Arial" panose="020B0604020202020204" pitchFamily="34" charset="0"/>
                        </a:rPr>
                        <a:t>During seeding</a:t>
                      </a:r>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a:solidFill>
                            <a:schemeClr val="tx2"/>
                          </a:solidFill>
                          <a:latin typeface="Arial" panose="020B0604020202020204" pitchFamily="34" charset="0"/>
                          <a:cs typeface="Arial" panose="020B0604020202020204" pitchFamily="34" charset="0"/>
                        </a:rPr>
                        <a:t>General Planning: Planner choose</a:t>
                      </a:r>
                      <a:r>
                        <a:rPr lang="en-US" sz="1100" b="0" baseline="0" dirty="0">
                          <a:solidFill>
                            <a:schemeClr val="tx2"/>
                          </a:solidFill>
                          <a:latin typeface="Arial" panose="020B0604020202020204" pitchFamily="34" charset="0"/>
                          <a:cs typeface="Arial" panose="020B0604020202020204" pitchFamily="34" charset="0"/>
                        </a:rPr>
                        <a:t> </a:t>
                      </a:r>
                      <a:r>
                        <a:rPr lang="en-US" sz="1100" b="0" dirty="0">
                          <a:solidFill>
                            <a:schemeClr val="tx2"/>
                          </a:solidFill>
                          <a:latin typeface="Arial" panose="020B0604020202020204" pitchFamily="34" charset="0"/>
                          <a:cs typeface="Arial" panose="020B0604020202020204" pitchFamily="34" charset="0"/>
                        </a:rPr>
                        <a:t>to seed with or without global assumptions</a:t>
                      </a:r>
                      <a:endParaRPr kumimoji="0" lang="en-US" sz="11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85482">
                <a:tc>
                  <a:txBody>
                    <a:bodyPr/>
                    <a:lstStyle/>
                    <a:p>
                      <a:r>
                        <a:rPr lang="en-US" sz="1100" b="1" dirty="0">
                          <a:solidFill>
                            <a:schemeClr val="tx2"/>
                          </a:solidFill>
                          <a:latin typeface="Arial" panose="020B0604020202020204" pitchFamily="34" charset="0"/>
                          <a:cs typeface="Arial" panose="020B0604020202020204" pitchFamily="34" charset="0"/>
                        </a:rPr>
                        <a:t>After seeding</a:t>
                      </a:r>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General Planning: Adjust specific</a:t>
                      </a:r>
                      <a:r>
                        <a:rPr kumimoji="0" lang="en-US" sz="1100" b="0" i="0" u="none" strike="noStrike" cap="none" normalizeH="0" dirty="0">
                          <a:ln>
                            <a:noFill/>
                          </a:ln>
                          <a:solidFill>
                            <a:schemeClr val="tx2"/>
                          </a:solidFill>
                          <a:effectLst/>
                          <a:latin typeface="Arial" panose="020B0604020202020204" pitchFamily="34" charset="0"/>
                          <a:cs typeface="Arial" panose="020B0604020202020204" pitchFamily="34" charset="0"/>
                        </a:rPr>
                        <a:t> DFPs at the Account level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Employee Planning: Make adjustments for specific employees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Employee Planning: Create/adjust to-be-hired provisions</a:t>
                      </a:r>
                      <a:endParaRPr kumimoji="0" lang="en-US" sz="12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16" name="Down Arrow 15"/>
          <p:cNvSpPr/>
          <p:nvPr/>
        </p:nvSpPr>
        <p:spPr bwMode="auto">
          <a:xfrm flipV="1">
            <a:off x="9070715" y="4134782"/>
            <a:ext cx="266021" cy="325359"/>
          </a:xfrm>
          <a:prstGeom prst="downArrow">
            <a:avLst/>
          </a:prstGeom>
          <a:solidFill>
            <a:srgbClr val="4F81BD">
              <a:alpha val="4705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3" name="Bent-Up Arrow 12"/>
          <p:cNvSpPr/>
          <p:nvPr/>
        </p:nvSpPr>
        <p:spPr bwMode="auto">
          <a:xfrm rot="10800000">
            <a:off x="3592570" y="4458932"/>
            <a:ext cx="5683206" cy="515259"/>
          </a:xfrm>
          <a:prstGeom prst="bentUpArrow">
            <a:avLst>
              <a:gd name="adj1" fmla="val 18878"/>
              <a:gd name="adj2" fmla="val 25000"/>
              <a:gd name="adj3" fmla="val 40816"/>
            </a:avLst>
          </a:prstGeom>
          <a:solidFill>
            <a:srgbClr val="4F81BD">
              <a:alpha val="4705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7" name="Footer Placeholder 6"/>
          <p:cNvSpPr>
            <a:spLocks noGrp="1"/>
          </p:cNvSpPr>
          <p:nvPr>
            <p:ph type="ftr" sz="quarter" idx="3"/>
          </p:nvPr>
        </p:nvSpPr>
        <p:spPr/>
        <p:txBody>
          <a:bodyPr/>
          <a:lstStyle/>
          <a:p>
            <a:r>
              <a:rPr lang="en-US"/>
              <a:t>Budget and Resource Management</a:t>
            </a:r>
            <a:endParaRPr lang="en-US" dirty="0"/>
          </a:p>
        </p:txBody>
      </p:sp>
      <p:sp>
        <p:nvSpPr>
          <p:cNvPr id="15" name="Date Placeholder 14"/>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83014208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Coordinators have special responsibilities in General Planning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3913224"/>
              </p:ext>
            </p:extLst>
          </p:nvPr>
        </p:nvGraphicFramePr>
        <p:xfrm>
          <a:off x="573088" y="1511300"/>
          <a:ext cx="11100528" cy="4240209"/>
        </p:xfrm>
        <a:graphic>
          <a:graphicData uri="http://schemas.openxmlformats.org/drawingml/2006/table">
            <a:tbl>
              <a:tblPr firstRow="1" firstCol="1" bandRow="1">
                <a:tableStyleId>{5C22544A-7EE6-4342-B048-85BDC9FD1C3A}</a:tableStyleId>
              </a:tblPr>
              <a:tblGrid>
                <a:gridCol w="3220524">
                  <a:extLst>
                    <a:ext uri="{9D8B030D-6E8A-4147-A177-3AD203B41FA5}">
                      <a16:colId xmlns:a16="http://schemas.microsoft.com/office/drawing/2014/main" val="20000"/>
                    </a:ext>
                  </a:extLst>
                </a:gridCol>
                <a:gridCol w="7880004">
                  <a:extLst>
                    <a:ext uri="{9D8B030D-6E8A-4147-A177-3AD203B41FA5}">
                      <a16:colId xmlns:a16="http://schemas.microsoft.com/office/drawing/2014/main" val="20001"/>
                    </a:ext>
                  </a:extLst>
                </a:gridCol>
              </a:tblGrid>
              <a:tr h="317102">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Role</a:t>
                      </a:r>
                      <a:endParaRPr lang="en-US" sz="1600" dirty="0">
                        <a:effectLst/>
                        <a:latin typeface="Arial" panose="020B0604020202020204" pitchFamily="34" charset="0"/>
                        <a:ea typeface="Calibri"/>
                        <a:cs typeface="Arial" panose="020B0604020202020204" pitchFamily="34" charset="0"/>
                      </a:endParaRPr>
                    </a:p>
                  </a:txBody>
                  <a:tcPr marL="93050" marR="93050" marT="0" marB="0"/>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Actions</a:t>
                      </a:r>
                      <a:endParaRPr lang="en-US" sz="1600">
                        <a:effectLst/>
                        <a:latin typeface="Arial" panose="020B0604020202020204" pitchFamily="34" charset="0"/>
                        <a:ea typeface="Calibri"/>
                        <a:cs typeface="Arial" panose="020B0604020202020204" pitchFamily="34" charset="0"/>
                      </a:endParaRPr>
                    </a:p>
                  </a:txBody>
                  <a:tcPr marL="93050" marR="93050" marT="0" marB="0"/>
                </a:tc>
                <a:extLst>
                  <a:ext uri="{0D108BD9-81ED-4DB2-BD59-A6C34878D82A}">
                    <a16:rowId xmlns:a16="http://schemas.microsoft.com/office/drawing/2014/main" val="10000"/>
                  </a:ext>
                </a:extLst>
              </a:tr>
              <a:tr h="673498">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Level 1 Coordinator</a:t>
                      </a:r>
                      <a:endParaRPr lang="en-US" sz="1600" dirty="0">
                        <a:effectLst/>
                        <a:latin typeface="Arial" panose="020B0604020202020204" pitchFamily="34" charset="0"/>
                        <a:ea typeface="Calibri"/>
                        <a:cs typeface="Arial" panose="020B0604020202020204" pitchFamily="34" charset="0"/>
                      </a:endParaRPr>
                    </a:p>
                  </a:txBody>
                  <a:tcPr marL="93050" marR="93050" marT="0" marB="0"/>
                </a:tc>
                <a:tc>
                  <a:txBody>
                    <a:bodyPr/>
                    <a:lstStyle/>
                    <a:p>
                      <a:pPr marL="236538" marR="0" lvl="0" indent="-225425">
                        <a:lnSpc>
                          <a:spcPct val="115000"/>
                        </a:lnSpc>
                        <a:spcBef>
                          <a:spcPts val="0"/>
                        </a:spcBef>
                        <a:spcAft>
                          <a:spcPts val="0"/>
                        </a:spcAft>
                        <a:buFont typeface="Symbol"/>
                        <a:buChar char=""/>
                      </a:pPr>
                      <a:r>
                        <a:rPr lang="en-US" sz="1600" dirty="0">
                          <a:effectLst/>
                          <a:latin typeface="Arial" panose="020B0604020202020204" pitchFamily="34" charset="0"/>
                          <a:cs typeface="Arial" panose="020B0604020202020204" pitchFamily="34" charset="0"/>
                        </a:rPr>
                        <a:t>Set global assumptions.  When saved, UPlan copies these to all DeptIDs within the Control Point  </a:t>
                      </a:r>
                      <a:endParaRPr lang="en-US" sz="1600" dirty="0">
                        <a:effectLst/>
                        <a:latin typeface="Arial" panose="020B0604020202020204" pitchFamily="34" charset="0"/>
                        <a:ea typeface="Calibri"/>
                        <a:cs typeface="Arial" panose="020B0604020202020204" pitchFamily="34" charset="0"/>
                      </a:endParaRPr>
                    </a:p>
                  </a:txBody>
                  <a:tcPr marL="93050" marR="93050" marT="0" marB="0"/>
                </a:tc>
                <a:extLst>
                  <a:ext uri="{0D108BD9-81ED-4DB2-BD59-A6C34878D82A}">
                    <a16:rowId xmlns:a16="http://schemas.microsoft.com/office/drawing/2014/main" val="10001"/>
                  </a:ext>
                </a:extLst>
              </a:tr>
              <a:tr h="712792">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Level 2 Coordinator</a:t>
                      </a:r>
                      <a:endParaRPr lang="en-US" sz="1600" dirty="0">
                        <a:effectLst/>
                        <a:latin typeface="Arial" panose="020B0604020202020204" pitchFamily="34" charset="0"/>
                        <a:ea typeface="Calibri"/>
                        <a:cs typeface="Arial" panose="020B0604020202020204" pitchFamily="34" charset="0"/>
                      </a:endParaRPr>
                    </a:p>
                  </a:txBody>
                  <a:tcPr marL="93050" marR="93050" marT="0" marB="0"/>
                </a:tc>
                <a:tc>
                  <a:txBody>
                    <a:bodyPr/>
                    <a:lstStyle/>
                    <a:p>
                      <a:pPr marL="236538" marR="0" lvl="0" indent="-225425">
                        <a:lnSpc>
                          <a:spcPct val="115000"/>
                        </a:lnSpc>
                        <a:spcBef>
                          <a:spcPts val="0"/>
                        </a:spcBef>
                        <a:spcAft>
                          <a:spcPts val="0"/>
                        </a:spcAft>
                        <a:buFont typeface="Symbol"/>
                        <a:buChar char=""/>
                      </a:pPr>
                      <a:r>
                        <a:rPr lang="en-US" sz="1600" dirty="0">
                          <a:effectLst/>
                          <a:latin typeface="Arial" panose="020B0604020202020204" pitchFamily="34" charset="0"/>
                          <a:cs typeface="Arial" panose="020B0604020202020204" pitchFamily="34" charset="0"/>
                        </a:rPr>
                        <a:t>Adjust Control</a:t>
                      </a:r>
                      <a:r>
                        <a:rPr lang="en-US" sz="1600" baseline="0" dirty="0">
                          <a:effectLst/>
                          <a:latin typeface="Arial" panose="020B0604020202020204" pitchFamily="34" charset="0"/>
                          <a:cs typeface="Arial" panose="020B0604020202020204" pitchFamily="34" charset="0"/>
                        </a:rPr>
                        <a:t> Point’s </a:t>
                      </a:r>
                      <a:r>
                        <a:rPr lang="en-US" sz="1600" dirty="0">
                          <a:effectLst/>
                          <a:latin typeface="Arial" panose="020B0604020202020204" pitchFamily="34" charset="0"/>
                          <a:cs typeface="Arial" panose="020B0604020202020204" pitchFamily="34" charset="0"/>
                        </a:rPr>
                        <a:t>global assumptions.  When saved, UPlan copies these to all DeptIDs within the department.</a:t>
                      </a:r>
                      <a:endParaRPr lang="en-US" sz="1600" dirty="0">
                        <a:effectLst/>
                        <a:latin typeface="Arial" panose="020B0604020202020204" pitchFamily="34" charset="0"/>
                        <a:ea typeface="Calibri"/>
                        <a:cs typeface="Arial" panose="020B0604020202020204" pitchFamily="34" charset="0"/>
                      </a:endParaRPr>
                    </a:p>
                  </a:txBody>
                  <a:tcPr marL="93050" marR="93050" marT="0" marB="0"/>
                </a:tc>
                <a:extLst>
                  <a:ext uri="{0D108BD9-81ED-4DB2-BD59-A6C34878D82A}">
                    <a16:rowId xmlns:a16="http://schemas.microsoft.com/office/drawing/2014/main" val="10002"/>
                  </a:ext>
                </a:extLst>
              </a:tr>
              <a:tr h="253681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Planner  </a:t>
                      </a:r>
                      <a:endParaRPr lang="en-US" sz="1600" dirty="0">
                        <a:effectLst/>
                        <a:latin typeface="Arial" panose="020B0604020202020204" pitchFamily="34" charset="0"/>
                        <a:ea typeface="Calibri"/>
                        <a:cs typeface="Arial" panose="020B0604020202020204" pitchFamily="34" charset="0"/>
                      </a:endParaRPr>
                    </a:p>
                  </a:txBody>
                  <a:tcPr marL="93050" marR="93050" marT="0" marB="0"/>
                </a:tc>
                <a:tc>
                  <a:txBody>
                    <a:bodyPr/>
                    <a:lstStyle/>
                    <a:p>
                      <a:pPr marL="236538" marR="0" lvl="0" indent="-225425">
                        <a:lnSpc>
                          <a:spcPct val="115000"/>
                        </a:lnSpc>
                        <a:spcBef>
                          <a:spcPts val="0"/>
                        </a:spcBef>
                        <a:spcAft>
                          <a:spcPts val="0"/>
                        </a:spcAft>
                        <a:buFont typeface="Symbol"/>
                        <a:buChar char=""/>
                      </a:pPr>
                      <a:r>
                        <a:rPr lang="en-US" sz="1600" dirty="0">
                          <a:effectLst/>
                          <a:latin typeface="Arial" panose="020B0604020202020204" pitchFamily="34" charset="0"/>
                          <a:cs typeface="Arial" panose="020B0604020202020204" pitchFamily="34" charset="0"/>
                        </a:rPr>
                        <a:t>Manually adjust plans for individual </a:t>
                      </a:r>
                      <a:r>
                        <a:rPr lang="en-US" sz="1600" dirty="0" err="1">
                          <a:effectLst/>
                          <a:latin typeface="Arial" panose="020B0604020202020204" pitchFamily="34" charset="0"/>
                          <a:cs typeface="Arial" panose="020B0604020202020204" pitchFamily="34" charset="0"/>
                        </a:rPr>
                        <a:t>DeptID</a:t>
                      </a:r>
                      <a:r>
                        <a:rPr lang="en-US" sz="1600" dirty="0">
                          <a:effectLst/>
                          <a:latin typeface="Arial" panose="020B0604020202020204" pitchFamily="34" charset="0"/>
                          <a:cs typeface="Arial" panose="020B0604020202020204" pitchFamily="34" charset="0"/>
                        </a:rPr>
                        <a:t>/Fund/Project combinations at the Account level, thereby overriding global assumptions for Year 1.</a:t>
                      </a:r>
                    </a:p>
                    <a:p>
                      <a:pPr marL="236538" marR="0" lvl="0" indent="-225425">
                        <a:lnSpc>
                          <a:spcPct val="115000"/>
                        </a:lnSpc>
                        <a:spcBef>
                          <a:spcPts val="0"/>
                        </a:spcBef>
                        <a:spcAft>
                          <a:spcPts val="0"/>
                        </a:spcAft>
                        <a:buFont typeface="Symbol"/>
                        <a:buChar char=""/>
                      </a:pPr>
                      <a:r>
                        <a:rPr lang="en-US" sz="1600" dirty="0">
                          <a:effectLst/>
                          <a:latin typeface="Arial" panose="020B0604020202020204" pitchFamily="34" charset="0"/>
                          <a:cs typeface="Arial" panose="020B0604020202020204" pitchFamily="34" charset="0"/>
                        </a:rPr>
                        <a:t>Seed Future Year 2 with or without global assumptions by running the seeding business rule.</a:t>
                      </a:r>
                    </a:p>
                    <a:p>
                      <a:pPr marL="236538" marR="0" lvl="0" indent="-225425">
                        <a:lnSpc>
                          <a:spcPct val="115000"/>
                        </a:lnSpc>
                        <a:spcBef>
                          <a:spcPts val="0"/>
                        </a:spcBef>
                        <a:spcAft>
                          <a:spcPts val="0"/>
                        </a:spcAft>
                        <a:buFont typeface="Symbol"/>
                        <a:buChar char=""/>
                      </a:pPr>
                      <a:r>
                        <a:rPr lang="en-US" sz="1600" dirty="0">
                          <a:effectLst/>
                          <a:latin typeface="Arial" panose="020B0604020202020204" pitchFamily="34" charset="0"/>
                          <a:cs typeface="Arial" panose="020B0604020202020204" pitchFamily="34" charset="0"/>
                        </a:rPr>
                        <a:t>Manually adjust plans for individual </a:t>
                      </a:r>
                      <a:r>
                        <a:rPr lang="en-US" sz="1600" dirty="0" err="1">
                          <a:effectLst/>
                          <a:latin typeface="Arial" panose="020B0604020202020204" pitchFamily="34" charset="0"/>
                          <a:cs typeface="Arial" panose="020B0604020202020204" pitchFamily="34" charset="0"/>
                        </a:rPr>
                        <a:t>DeptID</a:t>
                      </a:r>
                      <a:r>
                        <a:rPr lang="en-US" sz="1600" dirty="0">
                          <a:effectLst/>
                          <a:latin typeface="Arial" panose="020B0604020202020204" pitchFamily="34" charset="0"/>
                          <a:cs typeface="Arial" panose="020B0604020202020204" pitchFamily="34" charset="0"/>
                        </a:rPr>
                        <a:t>/Fund/Project combinations at the Account level, thereby overriding global assumptions for Year 2.</a:t>
                      </a:r>
                      <a:endParaRPr lang="en-US" sz="1600" dirty="0">
                        <a:effectLst/>
                        <a:latin typeface="Arial" panose="020B0604020202020204" pitchFamily="34" charset="0"/>
                        <a:ea typeface="Calibri"/>
                        <a:cs typeface="Arial" panose="020B0604020202020204" pitchFamily="34" charset="0"/>
                      </a:endParaRPr>
                    </a:p>
                  </a:txBody>
                  <a:tcPr marL="93050" marR="93050" marT="0" marB="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33</a:t>
            </a:fld>
            <a:endParaRPr lang="en-US" dirty="0">
              <a:solidFill>
                <a:schemeClr val="bg1"/>
              </a:solidFill>
            </a:endParaRP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429150776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Planners should review the global assumptions for their DeptID</a:t>
            </a:r>
          </a:p>
        </p:txBody>
      </p:sp>
      <p:sp>
        <p:nvSpPr>
          <p:cNvPr id="3" name="Content Placeholder 2"/>
          <p:cNvSpPr>
            <a:spLocks noGrp="1"/>
          </p:cNvSpPr>
          <p:nvPr>
            <p:ph idx="1"/>
          </p:nvPr>
        </p:nvSpPr>
        <p:spPr/>
        <p:txBody>
          <a:bodyPr/>
          <a:lstStyle/>
          <a:p>
            <a:r>
              <a:rPr lang="en-US" sz="2000" dirty="0">
                <a:solidFill>
                  <a:schemeClr val="tx2"/>
                </a:solidFill>
              </a:rPr>
              <a:t>Go to </a:t>
            </a:r>
            <a:r>
              <a:rPr lang="en-US" sz="2000" b="1" dirty="0">
                <a:solidFill>
                  <a:schemeClr val="tx2"/>
                </a:solidFill>
              </a:rPr>
              <a:t>General Planning  &gt; Seeding and Global Assumptions &gt;  Global Assumptions</a:t>
            </a:r>
            <a:endParaRPr lang="en-US" sz="2000" dirty="0">
              <a:solidFill>
                <a:schemeClr val="tx2"/>
              </a:solidFill>
            </a:endParaRPr>
          </a:p>
          <a:p>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34</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01/16/2024</a:t>
            </a:r>
          </a:p>
        </p:txBody>
      </p:sp>
      <p:pic>
        <p:nvPicPr>
          <p:cNvPr id="6" name="Picture 5">
            <a:extLst>
              <a:ext uri="{FF2B5EF4-FFF2-40B4-BE49-F238E27FC236}">
                <a16:creationId xmlns:a16="http://schemas.microsoft.com/office/drawing/2014/main" id="{A6AEE227-C25D-1492-55F9-7EEDC861BDE8}"/>
              </a:ext>
            </a:extLst>
          </p:cNvPr>
          <p:cNvPicPr>
            <a:picLocks noChangeAspect="1"/>
          </p:cNvPicPr>
          <p:nvPr/>
        </p:nvPicPr>
        <p:blipFill>
          <a:blip r:embed="rId3"/>
          <a:stretch>
            <a:fillRect/>
          </a:stretch>
        </p:blipFill>
        <p:spPr>
          <a:xfrm>
            <a:off x="3213735" y="2111458"/>
            <a:ext cx="5764530" cy="3411855"/>
          </a:xfrm>
          <a:prstGeom prst="rect">
            <a:avLst/>
          </a:prstGeom>
        </p:spPr>
      </p:pic>
    </p:spTree>
    <p:extLst>
      <p:ext uri="{BB962C8B-B14F-4D97-AF65-F5344CB8AC3E}">
        <p14:creationId xmlns:p14="http://schemas.microsoft.com/office/powerpoint/2010/main" val="123747451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 General Planning, separate seeding rules apply to global assumptions</a:t>
            </a:r>
          </a:p>
        </p:txBody>
      </p:sp>
      <p:sp>
        <p:nvSpPr>
          <p:cNvPr id="9" name="Content Placeholder 2"/>
          <p:cNvSpPr>
            <a:spLocks noGrp="1"/>
          </p:cNvSpPr>
          <p:nvPr>
            <p:ph idx="1"/>
          </p:nvPr>
        </p:nvSpPr>
        <p:spPr/>
        <p:txBody>
          <a:bodyPr/>
          <a:lstStyle/>
          <a:p>
            <a:r>
              <a:rPr lang="en-US" sz="2000" dirty="0"/>
              <a:t>Planners may seed each year </a:t>
            </a:r>
            <a:r>
              <a:rPr lang="en-US" sz="2000" b="1" dirty="0"/>
              <a:t>with</a:t>
            </a:r>
            <a:r>
              <a:rPr lang="en-US" sz="2000" dirty="0"/>
              <a:t> or </a:t>
            </a:r>
            <a:r>
              <a:rPr lang="en-US" sz="2000" b="1" dirty="0"/>
              <a:t>without</a:t>
            </a:r>
            <a:r>
              <a:rPr lang="en-US" sz="2000" dirty="0"/>
              <a:t> using global assumptions</a:t>
            </a:r>
          </a:p>
          <a:p>
            <a:r>
              <a:rPr lang="en-US" sz="2000" dirty="0"/>
              <a:t>Launch the rule and select the DeptIDs to seed and the source of seeding</a:t>
            </a:r>
          </a:p>
          <a:p>
            <a:endParaRPr lang="en-US" sz="24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35</a:t>
            </a:fld>
            <a:endParaRPr lang="en-US" dirty="0">
              <a:solidFill>
                <a:schemeClr val="bg1"/>
              </a:solidFill>
            </a:endParaRPr>
          </a:p>
        </p:txBody>
      </p:sp>
      <p:pic>
        <p:nvPicPr>
          <p:cNvPr id="10" name="Picture 9" descr="C:\Users\dbeaman\Desktop\2016-01-07_9-15-22.jpg"/>
          <p:cNvPicPr/>
          <p:nvPr/>
        </p:nvPicPr>
        <p:blipFill>
          <a:blip r:embed="rId3">
            <a:extLst>
              <a:ext uri="{28A0092B-C50C-407E-A947-70E740481C1C}">
                <a14:useLocalDpi xmlns:a14="http://schemas.microsoft.com/office/drawing/2010/main" val="0"/>
              </a:ext>
            </a:extLst>
          </a:blip>
          <a:srcRect/>
          <a:stretch>
            <a:fillRect/>
          </a:stretch>
        </p:blipFill>
        <p:spPr bwMode="auto">
          <a:xfrm>
            <a:off x="6652952" y="2629807"/>
            <a:ext cx="4825142" cy="3213673"/>
          </a:xfrm>
          <a:prstGeom prst="rect">
            <a:avLst/>
          </a:prstGeom>
          <a:noFill/>
          <a:ln>
            <a:noFill/>
          </a:ln>
        </p:spPr>
      </p:pic>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p:txBody>
          <a:bodyPr/>
          <a:lstStyle/>
          <a:p>
            <a:r>
              <a:rPr lang="en-US" dirty="0"/>
              <a:t>01/16/2024</a:t>
            </a:r>
          </a:p>
        </p:txBody>
      </p:sp>
      <p:pic>
        <p:nvPicPr>
          <p:cNvPr id="7" name="Picture 6"/>
          <p:cNvPicPr>
            <a:picLocks noChangeAspect="1"/>
          </p:cNvPicPr>
          <p:nvPr/>
        </p:nvPicPr>
        <p:blipFill>
          <a:blip r:embed="rId4"/>
          <a:stretch>
            <a:fillRect/>
          </a:stretch>
        </p:blipFill>
        <p:spPr>
          <a:xfrm>
            <a:off x="690890" y="2417597"/>
            <a:ext cx="5533333" cy="3638095"/>
          </a:xfrm>
          <a:prstGeom prst="rect">
            <a:avLst/>
          </a:prstGeom>
        </p:spPr>
      </p:pic>
    </p:spTree>
    <p:extLst>
      <p:ext uri="{BB962C8B-B14F-4D97-AF65-F5344CB8AC3E}">
        <p14:creationId xmlns:p14="http://schemas.microsoft.com/office/powerpoint/2010/main" val="128110549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CC8D0D-EAEC-449D-9161-023DFF90F2E2}" type="slidenum">
              <a:rPr lang="en-US" smtClean="0"/>
              <a:pPr/>
              <a:t>36</a:t>
            </a:fld>
            <a:endParaRPr lang="en-US" dirty="0"/>
          </a:p>
        </p:txBody>
      </p:sp>
      <p:sp>
        <p:nvSpPr>
          <p:cNvPr id="3" name="Title 1"/>
          <p:cNvSpPr txBox="1">
            <a:spLocks/>
          </p:cNvSpPr>
          <p:nvPr/>
        </p:nvSpPr>
        <p:spPr>
          <a:xfrm>
            <a:off x="2852928" y="3300984"/>
            <a:ext cx="8714232" cy="594360"/>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4000" dirty="0"/>
              <a:t>General Planning Reports</a:t>
            </a:r>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221764503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Several General Planning form reports are designed to help with planning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211120"/>
              </p:ext>
            </p:extLst>
          </p:nvPr>
        </p:nvGraphicFramePr>
        <p:xfrm>
          <a:off x="573088" y="1511300"/>
          <a:ext cx="11099750" cy="3626025"/>
        </p:xfrm>
        <a:graphic>
          <a:graphicData uri="http://schemas.openxmlformats.org/drawingml/2006/table">
            <a:tbl>
              <a:tblPr firstRow="1" bandRow="1">
                <a:tableStyleId>{5C22544A-7EE6-4342-B048-85BDC9FD1C3A}</a:tableStyleId>
              </a:tblPr>
              <a:tblGrid>
                <a:gridCol w="3357856">
                  <a:extLst>
                    <a:ext uri="{9D8B030D-6E8A-4147-A177-3AD203B41FA5}">
                      <a16:colId xmlns:a16="http://schemas.microsoft.com/office/drawing/2014/main" val="20000"/>
                    </a:ext>
                  </a:extLst>
                </a:gridCol>
                <a:gridCol w="7741894">
                  <a:extLst>
                    <a:ext uri="{9D8B030D-6E8A-4147-A177-3AD203B41FA5}">
                      <a16:colId xmlns:a16="http://schemas.microsoft.com/office/drawing/2014/main" val="20001"/>
                    </a:ext>
                  </a:extLst>
                </a:gridCol>
              </a:tblGrid>
              <a:tr h="294129">
                <a:tc>
                  <a:txBody>
                    <a:bodyPr/>
                    <a:lstStyle/>
                    <a:p>
                      <a:r>
                        <a:rPr lang="en-US" dirty="0">
                          <a:latin typeface="Arial" panose="020B0604020202020204" pitchFamily="34" charset="0"/>
                          <a:cs typeface="Arial" panose="020B0604020202020204" pitchFamily="34" charset="0"/>
                        </a:rPr>
                        <a:t>Report</a:t>
                      </a:r>
                    </a:p>
                  </a:txBody>
                  <a:tcPr marL="133662" marR="133662"/>
                </a:tc>
                <a:tc>
                  <a:txBody>
                    <a:bodyPr/>
                    <a:lstStyle/>
                    <a:p>
                      <a:r>
                        <a:rPr lang="en-US" dirty="0">
                          <a:latin typeface="Arial" panose="020B0604020202020204" pitchFamily="34" charset="0"/>
                          <a:cs typeface="Arial" panose="020B0604020202020204" pitchFamily="34" charset="0"/>
                        </a:rPr>
                        <a:t>Description</a:t>
                      </a:r>
                    </a:p>
                  </a:txBody>
                  <a:tcPr marL="133662" marR="133662"/>
                </a:tc>
                <a:extLst>
                  <a:ext uri="{0D108BD9-81ED-4DB2-BD59-A6C34878D82A}">
                    <a16:rowId xmlns:a16="http://schemas.microsoft.com/office/drawing/2014/main" val="10000"/>
                  </a:ext>
                </a:extLst>
              </a:tr>
              <a:tr h="818754">
                <a:tc>
                  <a:txBody>
                    <a:bodyPr/>
                    <a:lstStyle/>
                    <a:p>
                      <a:r>
                        <a:rPr lang="en-US" dirty="0">
                          <a:latin typeface="Arial" panose="020B0604020202020204" pitchFamily="34" charset="0"/>
                          <a:cs typeface="Arial" panose="020B0604020202020204" pitchFamily="34" charset="0"/>
                        </a:rPr>
                        <a:t>Completion Tracking</a:t>
                      </a:r>
                    </a:p>
                  </a:txBody>
                  <a:tcPr marL="133662" marR="133662"/>
                </a:tc>
                <a:tc>
                  <a:txBody>
                    <a:bodyPr/>
                    <a:lstStyle/>
                    <a:p>
                      <a:r>
                        <a:rPr lang="en-US" baseline="0" dirty="0">
                          <a:latin typeface="Arial" panose="020B0604020202020204" pitchFamily="34" charset="0"/>
                          <a:cs typeface="Arial" panose="020B0604020202020204" pitchFamily="34" charset="0"/>
                        </a:rPr>
                        <a:t>All DFP combinations with non-zero data within the </a:t>
                      </a:r>
                      <a:r>
                        <a:rPr lang="en-US" baseline="0" dirty="0" err="1">
                          <a:latin typeface="Arial" panose="020B0604020202020204" pitchFamily="34" charset="0"/>
                          <a:cs typeface="Arial" panose="020B0604020202020204" pitchFamily="34" charset="0"/>
                        </a:rPr>
                        <a:t>MyOrg</a:t>
                      </a:r>
                      <a:r>
                        <a:rPr lang="en-US" baseline="0" dirty="0">
                          <a:latin typeface="Arial" panose="020B0604020202020204" pitchFamily="34" charset="0"/>
                          <a:cs typeface="Arial" panose="020B0604020202020204" pitchFamily="34" charset="0"/>
                        </a:rPr>
                        <a:t> selection and their completion tracking values for a selected Year, Scenario, and Version</a:t>
                      </a:r>
                      <a:endParaRPr lang="en-US" dirty="0">
                        <a:latin typeface="Arial" panose="020B0604020202020204" pitchFamily="34" charset="0"/>
                        <a:cs typeface="Arial" panose="020B0604020202020204" pitchFamily="34" charset="0"/>
                      </a:endParaRPr>
                    </a:p>
                  </a:txBody>
                  <a:tcPr marL="133662" marR="133662"/>
                </a:tc>
                <a:extLst>
                  <a:ext uri="{0D108BD9-81ED-4DB2-BD59-A6C34878D82A}">
                    <a16:rowId xmlns:a16="http://schemas.microsoft.com/office/drawing/2014/main" val="10001"/>
                  </a:ext>
                </a:extLst>
              </a:tr>
              <a:tr h="800275">
                <a:tc>
                  <a:txBody>
                    <a:bodyPr/>
                    <a:lstStyle/>
                    <a:p>
                      <a:r>
                        <a:rPr lang="en-US" dirty="0">
                          <a:latin typeface="Arial" panose="020B0604020202020204" pitchFamily="34" charset="0"/>
                          <a:cs typeface="Arial" panose="020B0604020202020204" pitchFamily="34" charset="0"/>
                        </a:rPr>
                        <a:t>Plan</a:t>
                      </a:r>
                      <a:r>
                        <a:rPr lang="en-US" baseline="0" dirty="0">
                          <a:latin typeface="Arial" panose="020B0604020202020204" pitchFamily="34" charset="0"/>
                          <a:cs typeface="Arial" panose="020B0604020202020204" pitchFamily="34" charset="0"/>
                        </a:rPr>
                        <a:t> Net Position </a:t>
                      </a:r>
                      <a:endParaRPr lang="en-US" dirty="0">
                        <a:latin typeface="Arial" panose="020B0604020202020204" pitchFamily="34" charset="0"/>
                        <a:cs typeface="Arial" panose="020B0604020202020204" pitchFamily="34" charset="0"/>
                      </a:endParaRPr>
                    </a:p>
                  </a:txBody>
                  <a:tcPr marL="133662" marR="1336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Summary revenue, expense, and net position values for all DFP combinations with non-zero data within the </a:t>
                      </a:r>
                      <a:r>
                        <a:rPr lang="en-US" baseline="0" dirty="0" err="1">
                          <a:latin typeface="Arial" panose="020B0604020202020204" pitchFamily="34" charset="0"/>
                          <a:cs typeface="Arial" panose="020B0604020202020204" pitchFamily="34" charset="0"/>
                        </a:rPr>
                        <a:t>MyOrg</a:t>
                      </a:r>
                      <a:r>
                        <a:rPr lang="en-US" baseline="0" dirty="0">
                          <a:latin typeface="Arial" panose="020B0604020202020204" pitchFamily="34" charset="0"/>
                          <a:cs typeface="Arial" panose="020B0604020202020204" pitchFamily="34" charset="0"/>
                        </a:rPr>
                        <a:t> selection for a selected Scenario/Version/Year</a:t>
                      </a:r>
                      <a:endParaRPr lang="en-US" dirty="0">
                        <a:latin typeface="Arial" panose="020B0604020202020204" pitchFamily="34" charset="0"/>
                        <a:cs typeface="Arial" panose="020B0604020202020204" pitchFamily="34" charset="0"/>
                      </a:endParaRPr>
                    </a:p>
                  </a:txBody>
                  <a:tcPr marL="133662" marR="133662"/>
                </a:tc>
                <a:extLst>
                  <a:ext uri="{0D108BD9-81ED-4DB2-BD59-A6C34878D82A}">
                    <a16:rowId xmlns:a16="http://schemas.microsoft.com/office/drawing/2014/main" val="10002"/>
                  </a:ext>
                </a:extLst>
              </a:tr>
              <a:tr h="706215">
                <a:tc>
                  <a:txBody>
                    <a:bodyPr/>
                    <a:lstStyle/>
                    <a:p>
                      <a:r>
                        <a:rPr lang="en-US" dirty="0">
                          <a:latin typeface="Arial" panose="020B0604020202020204" pitchFamily="34" charset="0"/>
                          <a:cs typeface="Arial" panose="020B0604020202020204" pitchFamily="34" charset="0"/>
                        </a:rPr>
                        <a:t>Tuition Revenue by Selected DFP</a:t>
                      </a:r>
                    </a:p>
                  </a:txBody>
                  <a:tcPr marL="133662" marR="133662"/>
                </a:tc>
                <a:tc>
                  <a:txBody>
                    <a:bodyPr/>
                    <a:lstStyle/>
                    <a:p>
                      <a:r>
                        <a:rPr lang="en-US" dirty="0">
                          <a:latin typeface="Arial" panose="020B0604020202020204" pitchFamily="34" charset="0"/>
                          <a:cs typeface="Arial" panose="020B0604020202020204" pitchFamily="34" charset="0"/>
                        </a:rPr>
                        <a:t>Enrollment</a:t>
                      </a:r>
                      <a:r>
                        <a:rPr lang="en-US" baseline="0" dirty="0">
                          <a:latin typeface="Arial" panose="020B0604020202020204" pitchFamily="34" charset="0"/>
                          <a:cs typeface="Arial" panose="020B0604020202020204" pitchFamily="34" charset="0"/>
                        </a:rPr>
                        <a:t> and tuition revenue data across all years and scenarios for a selected DFP combination</a:t>
                      </a:r>
                      <a:endParaRPr lang="en-US" dirty="0">
                        <a:latin typeface="Arial" panose="020B0604020202020204" pitchFamily="34" charset="0"/>
                        <a:cs typeface="Arial" panose="020B0604020202020204" pitchFamily="34" charset="0"/>
                      </a:endParaRPr>
                    </a:p>
                  </a:txBody>
                  <a:tcPr marL="133662" marR="133662"/>
                </a:tc>
                <a:extLst>
                  <a:ext uri="{0D108BD9-81ED-4DB2-BD59-A6C34878D82A}">
                    <a16:rowId xmlns:a16="http://schemas.microsoft.com/office/drawing/2014/main" val="10003"/>
                  </a:ext>
                </a:extLst>
              </a:tr>
              <a:tr h="725250">
                <a:tc>
                  <a:txBody>
                    <a:bodyPr/>
                    <a:lstStyle/>
                    <a:p>
                      <a:r>
                        <a:rPr lang="en-US" dirty="0">
                          <a:latin typeface="Arial" panose="020B0604020202020204" pitchFamily="34" charset="0"/>
                          <a:cs typeface="Arial" panose="020B0604020202020204" pitchFamily="34" charset="0"/>
                        </a:rPr>
                        <a:t>Tuition Revenue by Selected Year and Scenario</a:t>
                      </a:r>
                    </a:p>
                  </a:txBody>
                  <a:tcPr marL="133662" marR="133662"/>
                </a:tc>
                <a:tc>
                  <a:txBody>
                    <a:bodyPr/>
                    <a:lstStyle/>
                    <a:p>
                      <a:r>
                        <a:rPr lang="en-US" dirty="0">
                          <a:latin typeface="Arial" panose="020B0604020202020204" pitchFamily="34" charset="0"/>
                          <a:cs typeface="Arial" panose="020B0604020202020204" pitchFamily="34" charset="0"/>
                        </a:rPr>
                        <a:t>Enrollment and tuition revenue data across</a:t>
                      </a:r>
                      <a:r>
                        <a:rPr lang="en-US" baseline="0" dirty="0">
                          <a:latin typeface="Arial" panose="020B0604020202020204" pitchFamily="34" charset="0"/>
                          <a:cs typeface="Arial" panose="020B0604020202020204" pitchFamily="34" charset="0"/>
                        </a:rPr>
                        <a:t> all DFP combinations within the </a:t>
                      </a:r>
                      <a:r>
                        <a:rPr lang="en-US" baseline="0" dirty="0" err="1">
                          <a:latin typeface="Arial" panose="020B0604020202020204" pitchFamily="34" charset="0"/>
                          <a:cs typeface="Arial" panose="020B0604020202020204" pitchFamily="34" charset="0"/>
                        </a:rPr>
                        <a:t>MyOrg</a:t>
                      </a:r>
                      <a:r>
                        <a:rPr lang="en-US" baseline="0" dirty="0">
                          <a:latin typeface="Arial" panose="020B0604020202020204" pitchFamily="34" charset="0"/>
                          <a:cs typeface="Arial" panose="020B0604020202020204" pitchFamily="34" charset="0"/>
                        </a:rPr>
                        <a:t> selection for a selected Year, Scenario, and Version</a:t>
                      </a:r>
                      <a:endParaRPr lang="en-US" dirty="0">
                        <a:latin typeface="Arial" panose="020B0604020202020204" pitchFamily="34" charset="0"/>
                        <a:cs typeface="Arial" panose="020B0604020202020204" pitchFamily="34" charset="0"/>
                      </a:endParaRPr>
                    </a:p>
                  </a:txBody>
                  <a:tcPr marL="133662" marR="133662"/>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4"/>
          </p:nvPr>
        </p:nvSpPr>
        <p:spPr/>
        <p:txBody>
          <a:bodyPr/>
          <a:lstStyle/>
          <a:p>
            <a:pPr>
              <a:defRPr/>
            </a:pPr>
            <a:fld id="{834C7BEB-663B-4B32-BFFC-9FD7CDB5D5F5}" type="slidenum">
              <a:rPr lang="en-US" smtClean="0">
                <a:solidFill>
                  <a:schemeClr val="bg1"/>
                </a:solidFill>
              </a:rPr>
              <a:pPr>
                <a:defRPr/>
              </a:pPr>
              <a:t>37</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364540919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58587"/>
          </a:xfrm>
        </p:spPr>
        <p:txBody>
          <a:bodyPr wrap="square" anchor="t">
            <a:normAutofit/>
          </a:bodyPr>
          <a:lstStyle/>
          <a:p>
            <a:r>
              <a:rPr lang="en-US" sz="2400"/>
              <a:t>The Plan Net Position report helps identify DFP combinations with planned deficits</a:t>
            </a:r>
          </a:p>
        </p:txBody>
      </p:sp>
      <p:sp>
        <p:nvSpPr>
          <p:cNvPr id="6" name="Date Placeholder 5"/>
          <p:cNvSpPr>
            <a:spLocks noGrp="1"/>
          </p:cNvSpPr>
          <p:nvPr>
            <p:ph type="dt" sz="half" idx="2"/>
          </p:nvPr>
        </p:nvSpPr>
        <p:spPr>
          <a:xfrm>
            <a:off x="8139386" y="6452362"/>
            <a:ext cx="1236257" cy="155235"/>
          </a:xfrm>
        </p:spPr>
        <p:txBody>
          <a:bodyPr wrap="square" anchor="b">
            <a:normAutofit/>
          </a:bodyPr>
          <a:lstStyle/>
          <a:p>
            <a:r>
              <a:rPr lang="en-US" dirty="0"/>
              <a:t>01/16/2024</a:t>
            </a:r>
          </a:p>
        </p:txBody>
      </p:sp>
      <p:sp>
        <p:nvSpPr>
          <p:cNvPr id="5" name="Footer Placeholder 4"/>
          <p:cNvSpPr>
            <a:spLocks noGrp="1"/>
          </p:cNvSpPr>
          <p:nvPr>
            <p:ph type="ftr" sz="quarter" idx="3"/>
          </p:nvPr>
        </p:nvSpPr>
        <p:spPr>
          <a:xfrm>
            <a:off x="730869" y="6470129"/>
            <a:ext cx="5747876" cy="137980"/>
          </a:xfrm>
        </p:spPr>
        <p:txBody>
          <a:bodyPr wrap="square" anchor="b">
            <a:normAutofit/>
          </a:bodyPr>
          <a:lstStyle/>
          <a:p>
            <a:r>
              <a:rPr lang="en-US"/>
              <a:t>Budget and Resource Management</a:t>
            </a:r>
            <a:endParaRPr lang="en-US" dirty="0"/>
          </a:p>
        </p:txBody>
      </p:sp>
      <p:sp>
        <p:nvSpPr>
          <p:cNvPr id="4" name="Slide Number Placeholder 3"/>
          <p:cNvSpPr>
            <a:spLocks noGrp="1"/>
          </p:cNvSpPr>
          <p:nvPr>
            <p:ph type="sldNum" sz="quarter" idx="4"/>
          </p:nvPr>
        </p:nvSpPr>
        <p:spPr>
          <a:xfrm>
            <a:off x="362809" y="6453506"/>
            <a:ext cx="328081" cy="15523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normAutofit/>
          </a:bodyPr>
          <a:lstStyle/>
          <a:p>
            <a:pPr>
              <a:lnSpc>
                <a:spcPct val="90000"/>
              </a:lnSpc>
            </a:pPr>
            <a:r>
              <a:rPr lang="en-US" sz="500"/>
              <a:t>	</a:t>
            </a:r>
            <a:fld id="{9C836F4E-5DE4-4906-BE9B-E76670CC574C}" type="slidenum">
              <a:rPr lang="en-US" sz="500" smtClean="0"/>
              <a:pPr>
                <a:lnSpc>
                  <a:spcPct val="90000"/>
                </a:lnSpc>
              </a:pPr>
              <a:t>38</a:t>
            </a:fld>
            <a:endParaRPr lang="en-US" sz="500"/>
          </a:p>
        </p:txBody>
      </p:sp>
      <p:pic>
        <p:nvPicPr>
          <p:cNvPr id="8" name="Picture 7">
            <a:extLst>
              <a:ext uri="{FF2B5EF4-FFF2-40B4-BE49-F238E27FC236}">
                <a16:creationId xmlns:a16="http://schemas.microsoft.com/office/drawing/2014/main" id="{76263387-BB63-809A-2545-547D8A0B152B}"/>
              </a:ext>
            </a:extLst>
          </p:cNvPr>
          <p:cNvPicPr>
            <a:picLocks noChangeAspect="1"/>
          </p:cNvPicPr>
          <p:nvPr/>
        </p:nvPicPr>
        <p:blipFill>
          <a:blip r:embed="rId3"/>
          <a:stretch>
            <a:fillRect/>
          </a:stretch>
        </p:blipFill>
        <p:spPr>
          <a:xfrm>
            <a:off x="598016" y="1500310"/>
            <a:ext cx="10632737" cy="3148692"/>
          </a:xfrm>
          <a:prstGeom prst="rect">
            <a:avLst/>
          </a:prstGeom>
        </p:spPr>
      </p:pic>
    </p:spTree>
    <p:extLst>
      <p:ext uri="{BB962C8B-B14F-4D97-AF65-F5344CB8AC3E}">
        <p14:creationId xmlns:p14="http://schemas.microsoft.com/office/powerpoint/2010/main" val="393109209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Net Position form reports help identify current year deficits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890188"/>
              </p:ext>
            </p:extLst>
          </p:nvPr>
        </p:nvGraphicFramePr>
        <p:xfrm>
          <a:off x="573088" y="1511300"/>
          <a:ext cx="11102253" cy="4004440"/>
        </p:xfrm>
        <a:graphic>
          <a:graphicData uri="http://schemas.openxmlformats.org/drawingml/2006/table">
            <a:tbl>
              <a:tblPr firstRow="1" bandRow="1">
                <a:tableStyleId>{5C22544A-7EE6-4342-B048-85BDC9FD1C3A}</a:tableStyleId>
              </a:tblPr>
              <a:tblGrid>
                <a:gridCol w="3368099">
                  <a:extLst>
                    <a:ext uri="{9D8B030D-6E8A-4147-A177-3AD203B41FA5}">
                      <a16:colId xmlns:a16="http://schemas.microsoft.com/office/drawing/2014/main" val="20000"/>
                    </a:ext>
                  </a:extLst>
                </a:gridCol>
                <a:gridCol w="7734154">
                  <a:extLst>
                    <a:ext uri="{9D8B030D-6E8A-4147-A177-3AD203B41FA5}">
                      <a16:colId xmlns:a16="http://schemas.microsoft.com/office/drawing/2014/main" val="20001"/>
                    </a:ext>
                  </a:extLst>
                </a:gridCol>
              </a:tblGrid>
              <a:tr h="476875">
                <a:tc>
                  <a:txBody>
                    <a:bodyPr/>
                    <a:lstStyle/>
                    <a:p>
                      <a:r>
                        <a:rPr lang="en-US" dirty="0">
                          <a:latin typeface="Arial" panose="020B0604020202020204" pitchFamily="34" charset="0"/>
                          <a:cs typeface="Arial" panose="020B0604020202020204" pitchFamily="34" charset="0"/>
                        </a:rPr>
                        <a:t>Report</a:t>
                      </a:r>
                    </a:p>
                  </a:txBody>
                  <a:tcPr marL="124744" marR="124744"/>
                </a:tc>
                <a:tc>
                  <a:txBody>
                    <a:bodyPr/>
                    <a:lstStyle/>
                    <a:p>
                      <a:r>
                        <a:rPr lang="en-US" dirty="0">
                          <a:latin typeface="Arial" panose="020B0604020202020204" pitchFamily="34" charset="0"/>
                          <a:cs typeface="Arial" panose="020B0604020202020204" pitchFamily="34" charset="0"/>
                        </a:rPr>
                        <a:t>Description</a:t>
                      </a:r>
                    </a:p>
                  </a:txBody>
                  <a:tcPr marL="124744" marR="124744"/>
                </a:tc>
                <a:extLst>
                  <a:ext uri="{0D108BD9-81ED-4DB2-BD59-A6C34878D82A}">
                    <a16:rowId xmlns:a16="http://schemas.microsoft.com/office/drawing/2014/main" val="10000"/>
                  </a:ext>
                </a:extLst>
              </a:tr>
              <a:tr h="1175855">
                <a:tc>
                  <a:txBody>
                    <a:bodyPr/>
                    <a:lstStyle/>
                    <a:p>
                      <a:r>
                        <a:rPr lang="en-US" dirty="0">
                          <a:latin typeface="Arial" panose="020B0604020202020204" pitchFamily="34" charset="0"/>
                          <a:cs typeface="Arial" panose="020B0604020202020204" pitchFamily="34" charset="0"/>
                        </a:rPr>
                        <a:t>Net Position – Actual and Forecast </a:t>
                      </a:r>
                      <a:r>
                        <a:rPr lang="en-US" b="1" dirty="0">
                          <a:latin typeface="Arial" panose="020B0604020202020204" pitchFamily="34" charset="0"/>
                          <a:cs typeface="Arial" panose="020B0604020202020204" pitchFamily="34" charset="0"/>
                        </a:rPr>
                        <a:t>by DFP</a:t>
                      </a:r>
                    </a:p>
                  </a:txBody>
                  <a:tcPr marL="124744" marR="1247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Current year actual and forecast net position data for all DFP combinations with non-zero data within the </a:t>
                      </a:r>
                      <a:r>
                        <a:rPr lang="en-US" baseline="0" dirty="0" err="1">
                          <a:latin typeface="Arial" panose="020B0604020202020204" pitchFamily="34" charset="0"/>
                          <a:cs typeface="Arial" panose="020B0604020202020204" pitchFamily="34" charset="0"/>
                        </a:rPr>
                        <a:t>MyOrg</a:t>
                      </a:r>
                      <a:r>
                        <a:rPr lang="en-US" baseline="0" dirty="0">
                          <a:latin typeface="Arial" panose="020B0604020202020204" pitchFamily="34" charset="0"/>
                          <a:cs typeface="Arial" panose="020B0604020202020204" pitchFamily="34" charset="0"/>
                        </a:rPr>
                        <a:t> selection</a:t>
                      </a:r>
                      <a:endParaRPr lang="en-US" dirty="0">
                        <a:latin typeface="Arial" panose="020B0604020202020204" pitchFamily="34" charset="0"/>
                        <a:cs typeface="Arial" panose="020B0604020202020204" pitchFamily="34" charset="0"/>
                      </a:endParaRPr>
                    </a:p>
                  </a:txBody>
                  <a:tcPr marL="124744" marR="124744"/>
                </a:tc>
                <a:extLst>
                  <a:ext uri="{0D108BD9-81ED-4DB2-BD59-A6C34878D82A}">
                    <a16:rowId xmlns:a16="http://schemas.microsoft.com/office/drawing/2014/main" val="10001"/>
                  </a:ext>
                </a:extLst>
              </a:tr>
              <a:tr h="1175855">
                <a:tc>
                  <a:txBody>
                    <a:bodyPr/>
                    <a:lstStyle/>
                    <a:p>
                      <a:r>
                        <a:rPr lang="en-US" dirty="0">
                          <a:latin typeface="Arial" panose="020B0604020202020204" pitchFamily="34" charset="0"/>
                          <a:cs typeface="Arial" panose="020B0604020202020204" pitchFamily="34" charset="0"/>
                        </a:rPr>
                        <a:t>Net Position – Actual and Forecast </a:t>
                      </a:r>
                      <a:r>
                        <a:rPr lang="en-US" b="1" dirty="0">
                          <a:latin typeface="Arial" panose="020B0604020202020204" pitchFamily="34" charset="0"/>
                          <a:cs typeface="Arial" panose="020B0604020202020204" pitchFamily="34" charset="0"/>
                        </a:rPr>
                        <a:t>by DeptID and Fund</a:t>
                      </a:r>
                    </a:p>
                  </a:txBody>
                  <a:tcPr marL="124744" marR="124744"/>
                </a:tc>
                <a:tc>
                  <a:txBody>
                    <a:bodyPr/>
                    <a:lstStyle/>
                    <a:p>
                      <a:r>
                        <a:rPr lang="en-US" baseline="0" dirty="0">
                          <a:latin typeface="Arial" panose="020B0604020202020204" pitchFamily="34" charset="0"/>
                          <a:cs typeface="Arial" panose="020B0604020202020204" pitchFamily="34" charset="0"/>
                        </a:rPr>
                        <a:t>Current year actual and forecast net position data for all DeptID-Fund combinations with non-zero data within the </a:t>
                      </a:r>
                      <a:r>
                        <a:rPr lang="en-US" baseline="0" dirty="0" err="1">
                          <a:latin typeface="Arial" panose="020B0604020202020204" pitchFamily="34" charset="0"/>
                          <a:cs typeface="Arial" panose="020B0604020202020204" pitchFamily="34" charset="0"/>
                        </a:rPr>
                        <a:t>MyOrg</a:t>
                      </a:r>
                      <a:r>
                        <a:rPr lang="en-US" baseline="0" dirty="0">
                          <a:latin typeface="Arial" panose="020B0604020202020204" pitchFamily="34" charset="0"/>
                          <a:cs typeface="Arial" panose="020B0604020202020204" pitchFamily="34" charset="0"/>
                        </a:rPr>
                        <a:t> selection for the selected Project</a:t>
                      </a:r>
                      <a:endParaRPr lang="en-US" dirty="0">
                        <a:latin typeface="Arial" panose="020B0604020202020204" pitchFamily="34" charset="0"/>
                        <a:cs typeface="Arial" panose="020B0604020202020204" pitchFamily="34" charset="0"/>
                      </a:endParaRPr>
                    </a:p>
                  </a:txBody>
                  <a:tcPr marL="124744" marR="124744"/>
                </a:tc>
                <a:extLst>
                  <a:ext uri="{0D108BD9-81ED-4DB2-BD59-A6C34878D82A}">
                    <a16:rowId xmlns:a16="http://schemas.microsoft.com/office/drawing/2014/main" val="10002"/>
                  </a:ext>
                </a:extLst>
              </a:tr>
              <a:tr h="1175855">
                <a:tc>
                  <a:txBody>
                    <a:bodyPr/>
                    <a:lstStyle/>
                    <a:p>
                      <a:r>
                        <a:rPr lang="en-US" dirty="0">
                          <a:latin typeface="Arial" panose="020B0604020202020204" pitchFamily="34" charset="0"/>
                          <a:cs typeface="Arial" panose="020B0604020202020204" pitchFamily="34" charset="0"/>
                        </a:rPr>
                        <a:t>Net Position – Actual and Forecast </a:t>
                      </a:r>
                      <a:r>
                        <a:rPr lang="en-US" b="1" dirty="0">
                          <a:latin typeface="Arial" panose="020B0604020202020204" pitchFamily="34" charset="0"/>
                          <a:cs typeface="Arial" panose="020B0604020202020204" pitchFamily="34" charset="0"/>
                        </a:rPr>
                        <a:t>by Fund</a:t>
                      </a:r>
                    </a:p>
                  </a:txBody>
                  <a:tcPr marL="124744" marR="1247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Current year actual and forecast net position data for all Funds with non-zero data within the </a:t>
                      </a:r>
                      <a:r>
                        <a:rPr lang="en-US" baseline="0" dirty="0" err="1">
                          <a:latin typeface="Arial" panose="020B0604020202020204" pitchFamily="34" charset="0"/>
                          <a:cs typeface="Arial" panose="020B0604020202020204" pitchFamily="34" charset="0"/>
                        </a:rPr>
                        <a:t>MyOrg</a:t>
                      </a:r>
                      <a:r>
                        <a:rPr lang="en-US" baseline="0" dirty="0">
                          <a:latin typeface="Arial" panose="020B0604020202020204" pitchFamily="34" charset="0"/>
                          <a:cs typeface="Arial" panose="020B0604020202020204" pitchFamily="34" charset="0"/>
                        </a:rPr>
                        <a:t> selection for the selected DeptID and Project</a:t>
                      </a:r>
                      <a:endParaRPr lang="en-US" dirty="0">
                        <a:latin typeface="Arial" panose="020B0604020202020204" pitchFamily="34" charset="0"/>
                        <a:cs typeface="Arial" panose="020B0604020202020204" pitchFamily="34" charset="0"/>
                      </a:endParaRPr>
                    </a:p>
                  </a:txBody>
                  <a:tcPr marL="124744" marR="124744"/>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4"/>
          </p:nvPr>
        </p:nvSpPr>
        <p:spPr/>
        <p:txBody>
          <a:bodyPr/>
          <a:lstStyle/>
          <a:p>
            <a:pPr>
              <a:defRPr/>
            </a:pPr>
            <a:fld id="{834C7BEB-663B-4B32-BFFC-9FD7CDB5D5F5}" type="slidenum">
              <a:rPr lang="en-US" smtClean="0">
                <a:solidFill>
                  <a:schemeClr val="bg1"/>
                </a:solidFill>
              </a:rPr>
              <a:pPr>
                <a:defRPr/>
              </a:pPr>
              <a:t>39</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37166640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928" y="3300984"/>
            <a:ext cx="8715166" cy="623825"/>
          </a:xfrm>
        </p:spPr>
        <p:txBody>
          <a:bodyPr/>
          <a:lstStyle/>
          <a:p>
            <a:pPr algn="r"/>
            <a:r>
              <a:rPr lang="en-US" dirty="0"/>
              <a:t>Overview of General Planning</a:t>
            </a:r>
          </a:p>
        </p:txBody>
      </p:sp>
      <p:sp>
        <p:nvSpPr>
          <p:cNvPr id="4" name="Slide Number Placeholder 3"/>
          <p:cNvSpPr>
            <a:spLocks noGrp="1"/>
          </p:cNvSpPr>
          <p:nvPr>
            <p:ph type="sldNum" sz="quarter" idx="4"/>
          </p:nvPr>
        </p:nvSpPr>
        <p:spPr/>
        <p:txBody>
          <a:bodyPr/>
          <a:lstStyle/>
          <a:p>
            <a:fld id="{7BCC8D0D-EAEC-449D-9161-023DFF90F2E2}" type="slidenum">
              <a:rPr lang="en-US" smtClean="0"/>
              <a:pPr/>
              <a:t>4</a:t>
            </a:fld>
            <a:endParaRPr lang="en-US" dirty="0"/>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292767690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Hyperion Financial Reports (FR) provide P&amp;L-style summaries of planning data</a:t>
            </a:r>
          </a:p>
        </p:txBody>
      </p:sp>
      <p:sp>
        <p:nvSpPr>
          <p:cNvPr id="3" name="Content Placeholder 2"/>
          <p:cNvSpPr>
            <a:spLocks noGrp="1"/>
          </p:cNvSpPr>
          <p:nvPr>
            <p:ph idx="1"/>
          </p:nvPr>
        </p:nvSpPr>
        <p:spPr/>
        <p:txBody>
          <a:bodyPr/>
          <a:lstStyle/>
          <a:p>
            <a:r>
              <a:rPr lang="en-US" sz="2000" dirty="0"/>
              <a:t>Found in </a:t>
            </a:r>
            <a:r>
              <a:rPr lang="en-US" sz="2000" dirty="0" err="1"/>
              <a:t>HomePage</a:t>
            </a:r>
            <a:r>
              <a:rPr lang="en-US" sz="2000" dirty="0"/>
              <a:t> &gt; Explore button</a:t>
            </a:r>
          </a:p>
          <a:p>
            <a:pPr lvl="1"/>
            <a:r>
              <a:rPr lang="en-US" dirty="0"/>
              <a:t>Root &gt; General Reports &gt; </a:t>
            </a:r>
            <a:r>
              <a:rPr lang="en-US" dirty="0" err="1"/>
              <a:t>Tfr</a:t>
            </a:r>
            <a:r>
              <a:rPr lang="en-US" dirty="0"/>
              <a:t> Accounts Separated folder</a:t>
            </a:r>
          </a:p>
          <a:p>
            <a:endParaRPr lang="en-US" dirty="0"/>
          </a:p>
          <a:p>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40</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a:xfrm>
            <a:off x="8139386" y="6452362"/>
            <a:ext cx="1236257" cy="145111"/>
          </a:xfrm>
        </p:spPr>
        <p:txBody>
          <a:bodyPr/>
          <a:lstStyle/>
          <a:p>
            <a:r>
              <a:rPr lang="en-US" dirty="0"/>
              <a:t>01/16/2024</a:t>
            </a:r>
          </a:p>
        </p:txBody>
      </p:sp>
      <p:pic>
        <p:nvPicPr>
          <p:cNvPr id="9" name="Picture 8">
            <a:extLst>
              <a:ext uri="{FF2B5EF4-FFF2-40B4-BE49-F238E27FC236}">
                <a16:creationId xmlns:a16="http://schemas.microsoft.com/office/drawing/2014/main" id="{BD755D37-34B0-A2FD-D2DB-76789A7D5DB7}"/>
              </a:ext>
            </a:extLst>
          </p:cNvPr>
          <p:cNvPicPr>
            <a:picLocks noChangeAspect="1"/>
          </p:cNvPicPr>
          <p:nvPr/>
        </p:nvPicPr>
        <p:blipFill>
          <a:blip r:embed="rId3"/>
          <a:stretch>
            <a:fillRect/>
          </a:stretch>
        </p:blipFill>
        <p:spPr>
          <a:xfrm>
            <a:off x="654014" y="2354956"/>
            <a:ext cx="10938749" cy="2991234"/>
          </a:xfrm>
          <a:prstGeom prst="rect">
            <a:avLst/>
          </a:prstGeom>
        </p:spPr>
      </p:pic>
    </p:spTree>
    <p:extLst>
      <p:ext uri="{BB962C8B-B14F-4D97-AF65-F5344CB8AC3E}">
        <p14:creationId xmlns:p14="http://schemas.microsoft.com/office/powerpoint/2010/main" val="12486583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these reports, rows are always accounts, but columns vary</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41</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01/16/2024</a:t>
            </a:r>
          </a:p>
        </p:txBody>
      </p:sp>
      <p:pic>
        <p:nvPicPr>
          <p:cNvPr id="8" name="Picture 7">
            <a:extLst>
              <a:ext uri="{FF2B5EF4-FFF2-40B4-BE49-F238E27FC236}">
                <a16:creationId xmlns:a16="http://schemas.microsoft.com/office/drawing/2014/main" id="{3D987755-5EFF-F7A9-BB7D-A6F3E4E0BF8B}"/>
              </a:ext>
            </a:extLst>
          </p:cNvPr>
          <p:cNvPicPr>
            <a:picLocks noChangeAspect="1"/>
          </p:cNvPicPr>
          <p:nvPr/>
        </p:nvPicPr>
        <p:blipFill>
          <a:blip r:embed="rId3"/>
          <a:stretch>
            <a:fillRect/>
          </a:stretch>
        </p:blipFill>
        <p:spPr>
          <a:xfrm>
            <a:off x="1284050" y="1125065"/>
            <a:ext cx="9283430" cy="4607869"/>
          </a:xfrm>
          <a:prstGeom prst="rect">
            <a:avLst/>
          </a:prstGeom>
        </p:spPr>
      </p:pic>
    </p:spTree>
    <p:extLst>
      <p:ext uri="{BB962C8B-B14F-4D97-AF65-F5344CB8AC3E}">
        <p14:creationId xmlns:p14="http://schemas.microsoft.com/office/powerpoint/2010/main" val="101194790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QUIZ!</a:t>
            </a:r>
            <a:br>
              <a:rPr lang="en-US" dirty="0"/>
            </a:br>
            <a:r>
              <a:rPr lang="en-US" dirty="0"/>
              <a:t>1. How are dimensions reflected in the Revenue and Expense Form?</a:t>
            </a:r>
          </a:p>
        </p:txBody>
      </p:sp>
      <p:sp>
        <p:nvSpPr>
          <p:cNvPr id="7"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BC63BD87-6F68-4C45-BEB4-BE444D00E700}" type="slidenum">
              <a:rPr lang="en-US">
                <a:solidFill>
                  <a:schemeClr val="bg1"/>
                </a:solidFill>
              </a:rPr>
              <a:pPr/>
              <a:t>42</a:t>
            </a:fld>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99436394"/>
              </p:ext>
            </p:extLst>
          </p:nvPr>
        </p:nvGraphicFramePr>
        <p:xfrm>
          <a:off x="1967739" y="1511810"/>
          <a:ext cx="7772400" cy="42672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65760">
                <a:tc rowSpan="2">
                  <a:txBody>
                    <a:bodyPr/>
                    <a:lstStyle/>
                    <a:p>
                      <a:pPr algn="ctr"/>
                      <a:r>
                        <a:rPr lang="en-US" sz="2000" dirty="0">
                          <a:solidFill>
                            <a:schemeClr val="bg1"/>
                          </a:solidFill>
                          <a:latin typeface="Calibri" panose="020F0502020204030204" pitchFamily="34" charset="0"/>
                        </a:rPr>
                        <a:t>Dimension</a:t>
                      </a:r>
                    </a:p>
                  </a:txBody>
                  <a:tcPr anchor="ctr">
                    <a:solidFill>
                      <a:schemeClr val="accent1"/>
                    </a:solidFill>
                  </a:tcPr>
                </a:tc>
                <a:tc gridSpan="3">
                  <a:txBody>
                    <a:bodyPr/>
                    <a:lstStyle/>
                    <a:p>
                      <a:pPr algn="ctr"/>
                      <a:r>
                        <a:rPr lang="en-US" sz="2000" b="1" i="0" dirty="0">
                          <a:solidFill>
                            <a:schemeClr val="bg1"/>
                          </a:solidFill>
                          <a:latin typeface="Arial" panose="020B0604020202020204" pitchFamily="34" charset="0"/>
                          <a:cs typeface="Arial" panose="020B0604020202020204" pitchFamily="34" charset="0"/>
                        </a:rPr>
                        <a:t>Check</a:t>
                      </a:r>
                      <a:r>
                        <a:rPr lang="en-US" sz="2000" b="1" i="0" baseline="0" dirty="0">
                          <a:solidFill>
                            <a:schemeClr val="bg1"/>
                          </a:solidFill>
                          <a:latin typeface="Arial" panose="020B0604020202020204" pitchFamily="34" charset="0"/>
                          <a:cs typeface="Arial" panose="020B0604020202020204" pitchFamily="34" charset="0"/>
                        </a:rPr>
                        <a:t> the appropriate location</a:t>
                      </a:r>
                      <a:endParaRPr lang="en-US" sz="2000" b="1" i="0" dirty="0">
                        <a:solidFill>
                          <a:schemeClr val="bg1"/>
                        </a:solidFill>
                        <a:latin typeface="Arial" panose="020B0604020202020204" pitchFamily="34" charset="0"/>
                        <a:cs typeface="Arial" panose="020B0604020202020204" pitchFamily="34" charset="0"/>
                      </a:endParaRPr>
                    </a:p>
                  </a:txBody>
                  <a:tcPr>
                    <a:solidFill>
                      <a:schemeClr val="accent1"/>
                    </a:solidFill>
                  </a:tcPr>
                </a:tc>
                <a:tc hMerge="1">
                  <a:txBody>
                    <a:bodyPr/>
                    <a:lstStyle/>
                    <a:p>
                      <a:pPr algn="ctr"/>
                      <a:endParaRPr lang="en-US" sz="2400" dirty="0"/>
                    </a:p>
                  </a:txBody>
                  <a:tcPr>
                    <a:solidFill>
                      <a:schemeClr val="accent1"/>
                    </a:solidFill>
                  </a:tcPr>
                </a:tc>
                <a:tc hMerge="1">
                  <a:txBody>
                    <a:bodyPr/>
                    <a:lstStyle/>
                    <a:p>
                      <a:pPr algn="ctr"/>
                      <a:endParaRPr lang="en-US" sz="2400" dirty="0"/>
                    </a:p>
                  </a:txBody>
                  <a:tcPr>
                    <a:solidFill>
                      <a:schemeClr val="accent1"/>
                    </a:solidFill>
                  </a:tcPr>
                </a:tc>
                <a:extLst>
                  <a:ext uri="{0D108BD9-81ED-4DB2-BD59-A6C34878D82A}">
                    <a16:rowId xmlns:a16="http://schemas.microsoft.com/office/drawing/2014/main" val="10000"/>
                  </a:ext>
                </a:extLst>
              </a:tr>
              <a:tr h="365760">
                <a:tc vMerge="1">
                  <a:txBody>
                    <a:bodyPr/>
                    <a:lstStyle/>
                    <a:p>
                      <a:endParaRPr lang="en-US" sz="2400" dirty="0">
                        <a:solidFill>
                          <a:schemeClr val="bg1"/>
                        </a:solidFill>
                      </a:endParaRPr>
                    </a:p>
                  </a:txBody>
                  <a:tcPr>
                    <a:solidFill>
                      <a:schemeClr val="accent1"/>
                    </a:soli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Page Filter</a:t>
                      </a:r>
                      <a:r>
                        <a:rPr lang="en-US" sz="2000" b="1" baseline="0" dirty="0">
                          <a:solidFill>
                            <a:schemeClr val="bg1"/>
                          </a:solidFill>
                          <a:latin typeface="Arial" panose="020B0604020202020204" pitchFamily="34" charset="0"/>
                          <a:cs typeface="Arial" panose="020B0604020202020204" pitchFamily="34" charset="0"/>
                        </a:rPr>
                        <a:t> </a:t>
                      </a:r>
                    </a:p>
                    <a:p>
                      <a:pPr algn="ctr"/>
                      <a:r>
                        <a:rPr lang="en-US" sz="2000" b="1" baseline="0" dirty="0">
                          <a:solidFill>
                            <a:schemeClr val="bg1"/>
                          </a:solidFill>
                          <a:latin typeface="Arial" panose="020B0604020202020204" pitchFamily="34" charset="0"/>
                          <a:cs typeface="Arial" panose="020B0604020202020204" pitchFamily="34" charset="0"/>
                        </a:rPr>
                        <a:t>or </a:t>
                      </a:r>
                      <a:r>
                        <a:rPr lang="en-US" sz="2000" b="1" dirty="0">
                          <a:solidFill>
                            <a:schemeClr val="bg1"/>
                          </a:solidFill>
                          <a:latin typeface="Arial" panose="020B0604020202020204" pitchFamily="34" charset="0"/>
                          <a:cs typeface="Arial" panose="020B0604020202020204" pitchFamily="34" charset="0"/>
                        </a:rPr>
                        <a:t>POV</a:t>
                      </a:r>
                    </a:p>
                  </a:txBody>
                  <a:tcPr>
                    <a:solidFill>
                      <a:schemeClr val="accent1"/>
                    </a:soli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Row</a:t>
                      </a:r>
                    </a:p>
                  </a:txBody>
                  <a:tcPr>
                    <a:solidFill>
                      <a:schemeClr val="accent1"/>
                    </a:soli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Column</a:t>
                      </a:r>
                    </a:p>
                  </a:txBody>
                  <a:tcPr>
                    <a:solidFill>
                      <a:schemeClr val="accent1"/>
                    </a:solidFill>
                  </a:tcPr>
                </a:tc>
                <a:extLst>
                  <a:ext uri="{0D108BD9-81ED-4DB2-BD59-A6C34878D82A}">
                    <a16:rowId xmlns:a16="http://schemas.microsoft.com/office/drawing/2014/main" val="10001"/>
                  </a:ext>
                </a:extLst>
              </a:tr>
              <a:tr h="365760">
                <a:tc>
                  <a:txBody>
                    <a:bodyPr/>
                    <a:lstStyle/>
                    <a:p>
                      <a:r>
                        <a:rPr lang="en-US" sz="2000" b="1" dirty="0">
                          <a:latin typeface="+mj-lt"/>
                        </a:rPr>
                        <a:t>Fund</a:t>
                      </a: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2"/>
                  </a:ext>
                </a:extLst>
              </a:tr>
              <a:tr h="365760">
                <a:tc>
                  <a:txBody>
                    <a:bodyPr/>
                    <a:lstStyle/>
                    <a:p>
                      <a:r>
                        <a:rPr lang="en-US" sz="2000" b="1" dirty="0">
                          <a:latin typeface="Arial" panose="020B0604020202020204" pitchFamily="34" charset="0"/>
                          <a:cs typeface="Arial" panose="020B0604020202020204" pitchFamily="34" charset="0"/>
                        </a:rPr>
                        <a:t>Version</a:t>
                      </a: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3"/>
                  </a:ext>
                </a:extLst>
              </a:tr>
              <a:tr h="365760">
                <a:tc>
                  <a:txBody>
                    <a:bodyPr/>
                    <a:lstStyle/>
                    <a:p>
                      <a:r>
                        <a:rPr lang="en-US" sz="2000" b="1" dirty="0" err="1">
                          <a:latin typeface="Arial" panose="020B0604020202020204" pitchFamily="34" charset="0"/>
                          <a:cs typeface="Arial" panose="020B0604020202020204" pitchFamily="34" charset="0"/>
                        </a:rPr>
                        <a:t>DeptID</a:t>
                      </a:r>
                      <a:endParaRPr lang="en-US" sz="2000" b="1" dirty="0">
                        <a:latin typeface="Arial" panose="020B0604020202020204" pitchFamily="34" charset="0"/>
                        <a:cs typeface="Arial" panose="020B060402020202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4"/>
                  </a:ext>
                </a:extLst>
              </a:tr>
              <a:tr h="365760">
                <a:tc>
                  <a:txBody>
                    <a:bodyPr/>
                    <a:lstStyle/>
                    <a:p>
                      <a:r>
                        <a:rPr lang="en-US" sz="2000" b="1" dirty="0">
                          <a:latin typeface="Arial" panose="020B0604020202020204" pitchFamily="34" charset="0"/>
                          <a:cs typeface="Arial" panose="020B0604020202020204" pitchFamily="34" charset="0"/>
                        </a:rPr>
                        <a:t>Account</a:t>
                      </a: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5"/>
                  </a:ext>
                </a:extLst>
              </a:tr>
              <a:tr h="365760">
                <a:tc>
                  <a:txBody>
                    <a:bodyPr/>
                    <a:lstStyle/>
                    <a:p>
                      <a:r>
                        <a:rPr lang="en-US" sz="2000" b="1" dirty="0">
                          <a:latin typeface="Arial" panose="020B0604020202020204" pitchFamily="34" charset="0"/>
                          <a:cs typeface="Arial" panose="020B0604020202020204" pitchFamily="34" charset="0"/>
                        </a:rPr>
                        <a:t>Project</a:t>
                      </a: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6"/>
                  </a:ext>
                </a:extLst>
              </a:tr>
              <a:tr h="365760">
                <a:tc>
                  <a:txBody>
                    <a:bodyPr/>
                    <a:lstStyle/>
                    <a:p>
                      <a:r>
                        <a:rPr lang="en-US" sz="2000" b="1" dirty="0">
                          <a:latin typeface="Arial" panose="020B0604020202020204" pitchFamily="34" charset="0"/>
                          <a:cs typeface="Arial" panose="020B0604020202020204" pitchFamily="34" charset="0"/>
                        </a:rPr>
                        <a:t>Period</a:t>
                      </a: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7"/>
                  </a:ext>
                </a:extLst>
              </a:tr>
              <a:tr h="365760">
                <a:tc>
                  <a:txBody>
                    <a:bodyPr/>
                    <a:lstStyle/>
                    <a:p>
                      <a:r>
                        <a:rPr lang="en-US" sz="2000" b="1" dirty="0">
                          <a:latin typeface="Arial" panose="020B0604020202020204" pitchFamily="34" charset="0"/>
                          <a:cs typeface="Arial" panose="020B0604020202020204" pitchFamily="34" charset="0"/>
                        </a:rPr>
                        <a:t>Scenario</a:t>
                      </a: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8"/>
                  </a:ext>
                </a:extLst>
              </a:tr>
              <a:tr h="365760">
                <a:tc>
                  <a:txBody>
                    <a:bodyPr/>
                    <a:lstStyle/>
                    <a:p>
                      <a:r>
                        <a:rPr lang="en-US" sz="2000" b="1" dirty="0">
                          <a:latin typeface="Arial" panose="020B0604020202020204" pitchFamily="34" charset="0"/>
                          <a:cs typeface="Arial" panose="020B0604020202020204" pitchFamily="34" charset="0"/>
                        </a:rPr>
                        <a:t>Year</a:t>
                      </a: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103045499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Completion Tracking report can: </a:t>
            </a:r>
            <a:r>
              <a:rPr lang="en-US" b="0" dirty="0"/>
              <a:t>(check one)</a:t>
            </a:r>
          </a:p>
        </p:txBody>
      </p:sp>
      <p:sp>
        <p:nvSpPr>
          <p:cNvPr id="3" name="Content Placeholder 2"/>
          <p:cNvSpPr>
            <a:spLocks noGrp="1"/>
          </p:cNvSpPr>
          <p:nvPr>
            <p:ph idx="1"/>
          </p:nvPr>
        </p:nvSpPr>
        <p:spPr/>
        <p:txBody>
          <a:bodyPr/>
          <a:lstStyle/>
          <a:p>
            <a:pPr marL="514350" indent="-514350">
              <a:buFont typeface="+mj-lt"/>
              <a:buAutoNum type="alphaLcParenR"/>
            </a:pPr>
            <a:r>
              <a:rPr lang="en-US" sz="2000" dirty="0"/>
              <a:t>List all DFP combinations that have data </a:t>
            </a:r>
          </a:p>
          <a:p>
            <a:pPr marL="514350" indent="-514350">
              <a:buFont typeface="+mj-lt"/>
              <a:buAutoNum type="alphaLcParenR"/>
            </a:pPr>
            <a:r>
              <a:rPr lang="en-US" sz="2000" dirty="0"/>
              <a:t>Automatically record the percent complete each time I enter my R&amp;E form</a:t>
            </a:r>
          </a:p>
          <a:p>
            <a:pPr marL="514350" indent="-514350">
              <a:buFont typeface="+mj-lt"/>
              <a:buAutoNum type="alphaLcParenR"/>
            </a:pPr>
            <a:r>
              <a:rPr lang="en-US" sz="2000" dirty="0"/>
              <a:t>List my new DFP combination if there is no data</a:t>
            </a:r>
          </a:p>
          <a:p>
            <a:pPr marL="514350" indent="-514350">
              <a:buFont typeface="+mj-lt"/>
              <a:buAutoNum type="alphaLcParenR"/>
            </a:pPr>
            <a:r>
              <a:rPr lang="en-US" sz="2000" dirty="0"/>
              <a:t>Meet all my needs related to tracking my plans </a:t>
            </a:r>
          </a:p>
          <a:p>
            <a:pPr marL="514350" indent="-514350">
              <a:buFont typeface="+mj-lt"/>
              <a:buAutoNum type="alphaLcParenR"/>
            </a:pPr>
            <a:endParaRPr lang="en-US" dirty="0"/>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43</a:t>
            </a:fld>
            <a:endParaRPr lang="en-US" dirty="0"/>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357677161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Answers to General Planning Quiz</a:t>
            </a:r>
          </a:p>
        </p:txBody>
      </p:sp>
      <p:sp>
        <p:nvSpPr>
          <p:cNvPr id="6" name="Content Placeholder 5"/>
          <p:cNvSpPr>
            <a:spLocks noGrp="1"/>
          </p:cNvSpPr>
          <p:nvPr>
            <p:ph idx="1"/>
          </p:nvPr>
        </p:nvSpPr>
        <p:spPr/>
        <p:txBody>
          <a:bodyPr numCol="1"/>
          <a:lstStyle/>
          <a:p>
            <a:pPr marL="514350" indent="-514350" fontAlgn="t">
              <a:buFont typeface="+mj-lt"/>
              <a:buAutoNum type="arabicPeriod"/>
            </a:pPr>
            <a:r>
              <a:rPr lang="en-US" sz="2000" dirty="0"/>
              <a:t>Page Filters:  </a:t>
            </a:r>
            <a:r>
              <a:rPr lang="en-US" sz="2000" dirty="0" err="1"/>
              <a:t>DeptID</a:t>
            </a:r>
            <a:r>
              <a:rPr lang="en-US" sz="2000" dirty="0"/>
              <a:t>, Fund, and Project      </a:t>
            </a:r>
          </a:p>
          <a:p>
            <a:pPr marL="0" indent="0" fontAlgn="t">
              <a:buNone/>
            </a:pPr>
            <a:r>
              <a:rPr lang="en-US" sz="2000" dirty="0"/>
              <a:t>        Columns:	  Year, Scenario, Version, and Period </a:t>
            </a:r>
          </a:p>
          <a:p>
            <a:pPr marL="0" indent="0" fontAlgn="t">
              <a:buNone/>
            </a:pPr>
            <a:r>
              <a:rPr lang="en-US" sz="2000" dirty="0"/>
              <a:t>        Rows: 	  Account</a:t>
            </a:r>
          </a:p>
          <a:p>
            <a:pPr eaLnBrk="1" fontAlgn="t" hangingPunct="1">
              <a:buFont typeface="+mj-lt"/>
              <a:buAutoNum type="arabicPeriod" startAt="2"/>
            </a:pPr>
            <a:r>
              <a:rPr lang="en-US" sz="2000" dirty="0"/>
              <a:t>     a</a:t>
            </a:r>
          </a:p>
          <a:p>
            <a:endParaRPr lang="en-US" dirty="0"/>
          </a:p>
        </p:txBody>
      </p:sp>
      <p:sp>
        <p:nvSpPr>
          <p:cNvPr id="7"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BC63BD87-6F68-4C45-BEB4-BE444D00E700}" type="slidenum">
              <a:rPr lang="en-US">
                <a:solidFill>
                  <a:schemeClr val="bg1"/>
                </a:solidFill>
              </a:rPr>
              <a:pPr/>
              <a:t>44</a:t>
            </a:fld>
            <a:endParaRPr lang="en-US" dirty="0">
              <a:solidFill>
                <a:schemeClr val="bg1"/>
              </a:solidFill>
            </a:endParaRP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11118898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Planning allows you to plan revenue and non-salary expenses</a:t>
            </a:r>
          </a:p>
        </p:txBody>
      </p:sp>
      <p:sp>
        <p:nvSpPr>
          <p:cNvPr id="3" name="Content Placeholder 2"/>
          <p:cNvSpPr>
            <a:spLocks noGrp="1"/>
          </p:cNvSpPr>
          <p:nvPr>
            <p:ph idx="1"/>
          </p:nvPr>
        </p:nvSpPr>
        <p:spPr/>
        <p:txBody>
          <a:bodyPr/>
          <a:lstStyle/>
          <a:p>
            <a:r>
              <a:rPr lang="en-US" sz="2000" dirty="0"/>
              <a:t>General Planning consists of three data entry forms: </a:t>
            </a:r>
          </a:p>
          <a:p>
            <a:pPr lvl="1"/>
            <a:r>
              <a:rPr lang="en-US" dirty="0"/>
              <a:t>Revenue &amp; Expense – Level C (or E for FAS)</a:t>
            </a:r>
          </a:p>
          <a:p>
            <a:pPr lvl="1"/>
            <a:r>
              <a:rPr lang="en-US" dirty="0"/>
              <a:t>Tuition &amp; Fee Revenue Calculator </a:t>
            </a:r>
          </a:p>
          <a:p>
            <a:pPr lvl="1"/>
            <a:r>
              <a:rPr lang="en-US" dirty="0"/>
              <a:t>Revenue &amp; Non-Salary Expense Global Assumptions</a:t>
            </a:r>
          </a:p>
          <a:p>
            <a:r>
              <a:rPr lang="en-US" sz="2000" dirty="0"/>
              <a:t>General Planning allows you to:</a:t>
            </a:r>
          </a:p>
          <a:p>
            <a:pPr lvl="1"/>
            <a:r>
              <a:rPr lang="en-US" dirty="0"/>
              <a:t>Forecast and plan at Account Level C  (Level E for FAS)</a:t>
            </a:r>
          </a:p>
          <a:p>
            <a:pPr lvl="1"/>
            <a:r>
              <a:rPr lang="en-US" dirty="0"/>
              <a:t>Make adjustments at an aggregated level for Employee planning</a:t>
            </a:r>
          </a:p>
          <a:p>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5</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147449756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Planning is pre-loaded with several data feeds</a:t>
            </a:r>
          </a:p>
        </p:txBody>
      </p:sp>
      <p:sp>
        <p:nvSpPr>
          <p:cNvPr id="3" name="Content Placeholder 2"/>
          <p:cNvSpPr>
            <a:spLocks noGrp="1"/>
          </p:cNvSpPr>
          <p:nvPr>
            <p:ph idx="1"/>
          </p:nvPr>
        </p:nvSpPr>
        <p:spPr/>
        <p:txBody>
          <a:bodyPr/>
          <a:lstStyle/>
          <a:p>
            <a:pPr lvl="0"/>
            <a:r>
              <a:rPr lang="en-US" sz="2000" dirty="0"/>
              <a:t>Actual data from PeopleSoft General Ledger</a:t>
            </a:r>
          </a:p>
          <a:p>
            <a:pPr lvl="0"/>
            <a:r>
              <a:rPr lang="en-US" sz="2000" dirty="0"/>
              <a:t>Planned commitments from the UPlan Commitment Tracking module</a:t>
            </a:r>
          </a:p>
          <a:p>
            <a:pPr lvl="0"/>
            <a:r>
              <a:rPr lang="en-US" sz="2000" dirty="0"/>
              <a:t>Summary salary and benefit data from the UPlan Employee Planning module</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6</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3635040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928" y="3300984"/>
            <a:ext cx="8715166" cy="623825"/>
          </a:xfrm>
        </p:spPr>
        <p:txBody>
          <a:bodyPr/>
          <a:lstStyle/>
          <a:p>
            <a:pPr algn="r"/>
            <a:r>
              <a:rPr lang="en-US" dirty="0"/>
              <a:t>Revenue and Expense Form</a:t>
            </a:r>
          </a:p>
        </p:txBody>
      </p:sp>
      <p:sp>
        <p:nvSpPr>
          <p:cNvPr id="4" name="Slide Number Placeholder 3"/>
          <p:cNvSpPr>
            <a:spLocks noGrp="1"/>
          </p:cNvSpPr>
          <p:nvPr>
            <p:ph type="sldNum" sz="quarter" idx="4"/>
          </p:nvPr>
        </p:nvSpPr>
        <p:spPr/>
        <p:txBody>
          <a:bodyPr/>
          <a:lstStyle/>
          <a:p>
            <a:fld id="{7BCC8D0D-EAEC-449D-9161-023DFF90F2E2}" type="slidenum">
              <a:rPr lang="en-US" smtClean="0"/>
              <a:pPr/>
              <a:t>7</a:t>
            </a:fld>
            <a:endParaRPr lang="en-US" dirty="0"/>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23903229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Revenue &amp; Expense Form is the primary data entry form </a:t>
            </a:r>
          </a:p>
        </p:txBody>
      </p:sp>
      <p:sp>
        <p:nvSpPr>
          <p:cNvPr id="3" name="Content Placeholder 2"/>
          <p:cNvSpPr>
            <a:spLocks noGrp="1"/>
          </p:cNvSpPr>
          <p:nvPr>
            <p:ph idx="1"/>
          </p:nvPr>
        </p:nvSpPr>
        <p:spPr/>
        <p:txBody>
          <a:bodyPr/>
          <a:lstStyle/>
          <a:p>
            <a:pPr>
              <a:tabLst>
                <a:tab pos="2173288" algn="l"/>
              </a:tabLst>
            </a:pPr>
            <a:r>
              <a:rPr lang="en-US" sz="2000" dirty="0"/>
              <a:t>Page Filters:	DeptID, Fund, and Project (DFP)</a:t>
            </a:r>
          </a:p>
          <a:p>
            <a:pPr>
              <a:tabLst>
                <a:tab pos="2173288" algn="l"/>
              </a:tabLst>
            </a:pPr>
            <a:r>
              <a:rPr lang="en-US" sz="2000" dirty="0"/>
              <a:t>Columns:	Year, Scenario, Version, and Period</a:t>
            </a:r>
          </a:p>
          <a:p>
            <a:pPr>
              <a:tabLst>
                <a:tab pos="2173288" algn="l"/>
              </a:tabLst>
            </a:pPr>
            <a:r>
              <a:rPr lang="en-US" sz="2000" dirty="0"/>
              <a:t>Rows:	Account</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01/16/2024</a:t>
            </a:r>
          </a:p>
        </p:txBody>
      </p:sp>
      <p:pic>
        <p:nvPicPr>
          <p:cNvPr id="6" name="Picture 5">
            <a:extLst>
              <a:ext uri="{FF2B5EF4-FFF2-40B4-BE49-F238E27FC236}">
                <a16:creationId xmlns:a16="http://schemas.microsoft.com/office/drawing/2014/main" id="{156BF14F-8C98-6D9B-9175-7D8A7EB771FF}"/>
              </a:ext>
            </a:extLst>
          </p:cNvPr>
          <p:cNvPicPr>
            <a:picLocks noChangeAspect="1"/>
          </p:cNvPicPr>
          <p:nvPr/>
        </p:nvPicPr>
        <p:blipFill>
          <a:blip r:embed="rId3"/>
          <a:stretch>
            <a:fillRect/>
          </a:stretch>
        </p:blipFill>
        <p:spPr>
          <a:xfrm>
            <a:off x="2458584" y="2721637"/>
            <a:ext cx="7088570" cy="3190642"/>
          </a:xfrm>
          <a:prstGeom prst="rect">
            <a:avLst/>
          </a:prstGeom>
        </p:spPr>
      </p:pic>
    </p:spTree>
    <p:extLst>
      <p:ext uri="{BB962C8B-B14F-4D97-AF65-F5344CB8AC3E}">
        <p14:creationId xmlns:p14="http://schemas.microsoft.com/office/powerpoint/2010/main" val="8461395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can only be entered at a planning intersection of the DFP Page Filters</a:t>
            </a:r>
          </a:p>
        </p:txBody>
      </p:sp>
      <p:sp>
        <p:nvSpPr>
          <p:cNvPr id="3" name="Content Placeholder 2"/>
          <p:cNvSpPr>
            <a:spLocks noGrp="1"/>
          </p:cNvSpPr>
          <p:nvPr>
            <p:ph idx="1"/>
          </p:nvPr>
        </p:nvSpPr>
        <p:spPr/>
        <p:txBody>
          <a:bodyPr/>
          <a:lstStyle/>
          <a:p>
            <a:r>
              <a:rPr lang="en-US" sz="2000" dirty="0"/>
              <a:t>DeptID Planning levels are posting levels for all non-SOM units</a:t>
            </a:r>
          </a:p>
          <a:p>
            <a:r>
              <a:rPr lang="en-US" sz="2000" dirty="0"/>
              <a:t>Planning level for Fund is also the posting level</a:t>
            </a:r>
          </a:p>
          <a:p>
            <a:r>
              <a:rPr lang="en-US" sz="2000" dirty="0"/>
              <a:t>For project, currently </a:t>
            </a:r>
          </a:p>
          <a:p>
            <a:r>
              <a:rPr lang="en-US" sz="2000" dirty="0"/>
              <a:t>Select summary members for read only reviewing, such as “</a:t>
            </a:r>
            <a:r>
              <a:rPr lang="en-US" sz="2000" dirty="0" err="1"/>
              <a:t>TotalFunds</a:t>
            </a:r>
            <a:r>
              <a:rPr lang="en-US" sz="2000" dirty="0"/>
              <a:t>” or “</a:t>
            </a:r>
            <a:r>
              <a:rPr lang="en-US" sz="2000" dirty="0" err="1"/>
              <a:t>TotalProjects</a:t>
            </a:r>
            <a:r>
              <a:rPr lang="en-US" sz="2000" dirty="0"/>
              <a:t>” or Parent level </a:t>
            </a:r>
            <a:r>
              <a:rPr lang="en-US" sz="2000" dirty="0" err="1"/>
              <a:t>DeptID</a:t>
            </a:r>
            <a:r>
              <a:rPr lang="en-US" sz="2000" dirty="0"/>
              <a:t>.</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9</a:t>
            </a:fld>
            <a:endParaRPr lang="en-US" dirty="0">
              <a:solidFill>
                <a:schemeClr val="bg1"/>
              </a:solidFill>
            </a:endParaRPr>
          </a:p>
        </p:txBody>
      </p:sp>
      <p:pic>
        <p:nvPicPr>
          <p:cNvPr id="6" name="Picture 5" descr="C:\Users\dbeaman\Desktop\2016-01-06_15-28-4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625" y="3991575"/>
            <a:ext cx="10758488" cy="928688"/>
          </a:xfrm>
          <a:prstGeom prst="rect">
            <a:avLst/>
          </a:prstGeom>
          <a:noFill/>
          <a:ln>
            <a:noFill/>
          </a:ln>
        </p:spPr>
      </p:pic>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01/16/2024</a:t>
            </a:r>
          </a:p>
        </p:txBody>
      </p:sp>
    </p:spTree>
    <p:extLst>
      <p:ext uri="{BB962C8B-B14F-4D97-AF65-F5344CB8AC3E}">
        <p14:creationId xmlns:p14="http://schemas.microsoft.com/office/powerpoint/2010/main" val="667243423"/>
      </p:ext>
    </p:extLst>
  </p:cSld>
  <p:clrMapOvr>
    <a:masterClrMapping/>
  </p:clrMapOvr>
  <p:transition>
    <p:fade/>
  </p:transition>
</p:sld>
</file>

<file path=ppt/theme/theme1.xml><?xml version="1.0" encoding="utf-8"?>
<a:theme xmlns:a="http://schemas.openxmlformats.org/drawingml/2006/main" name="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ondary Design -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verflow Design - no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7.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8.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7029</TotalTime>
  <Words>6062</Words>
  <Application>Microsoft Office PowerPoint</Application>
  <PresentationFormat>Widescreen</PresentationFormat>
  <Paragraphs>609</Paragraphs>
  <Slides>44</Slides>
  <Notes>44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44</vt:i4>
      </vt:variant>
    </vt:vector>
  </HeadingPairs>
  <TitlesOfParts>
    <vt:vector size="58" baseType="lpstr">
      <vt:lpstr>Arial</vt:lpstr>
      <vt:lpstr>Calibri</vt:lpstr>
      <vt:lpstr>Garamond</vt:lpstr>
      <vt:lpstr>Helvetica</vt:lpstr>
      <vt:lpstr>Symbol</vt:lpstr>
      <vt:lpstr>Wingdings</vt:lpstr>
      <vt:lpstr>Primary Design</vt:lpstr>
      <vt:lpstr>Secondary Design - logo / no line</vt:lpstr>
      <vt:lpstr>Overflow Design - no logo / no line</vt:lpstr>
      <vt:lpstr>1_Primary Design</vt:lpstr>
      <vt:lpstr>2_Primary Design</vt:lpstr>
      <vt:lpstr>UCSF PPT Template</vt:lpstr>
      <vt:lpstr>UCSF PPT Template-Blue</vt:lpstr>
      <vt:lpstr>UCSF PPT Template-Blue Bar</vt:lpstr>
      <vt:lpstr>UPlan General Planning</vt:lpstr>
      <vt:lpstr>PowerPoint Presentation</vt:lpstr>
      <vt:lpstr>Contents</vt:lpstr>
      <vt:lpstr>Overview of General Planning</vt:lpstr>
      <vt:lpstr>General Planning allows you to plan revenue and non-salary expenses</vt:lpstr>
      <vt:lpstr>General Planning is pre-loaded with several data feeds</vt:lpstr>
      <vt:lpstr>Revenue and Expense Form</vt:lpstr>
      <vt:lpstr>The Revenue &amp; Expense Form is the primary data entry form </vt:lpstr>
      <vt:lpstr>Data can only be entered at a planning intersection of the DFP Page Filters</vt:lpstr>
      <vt:lpstr>The Completion Tracking account helps planners track their progress</vt:lpstr>
      <vt:lpstr>Planning in UPlan is not always at the posting level of the DeptID tree</vt:lpstr>
      <vt:lpstr>UPlan allows flexibility in planning by project</vt:lpstr>
      <vt:lpstr>UPlan-only ADJ Projects</vt:lpstr>
      <vt:lpstr>Columns on the Revenue &amp; Expense form identify Year, Scenario, Version and Period</vt:lpstr>
      <vt:lpstr>The rows on the Revenue &amp; Expense Form are Accounts</vt:lpstr>
      <vt:lpstr>Completion Tracking values should be entered in the YearTotal column</vt:lpstr>
      <vt:lpstr>The Completion Tracking form report summarizes your progress</vt:lpstr>
      <vt:lpstr>Use the Completion Tracking report to identify the DFPs you have not updated</vt:lpstr>
      <vt:lpstr>A business rule allows you to reset your Completion Tracking values to zero</vt:lpstr>
      <vt:lpstr>Certain revenue accounts are automatically populated</vt:lpstr>
      <vt:lpstr>Numbered salary and benefit account values are fed from Employee Planning </vt:lpstr>
      <vt:lpstr>Salary and benefit adjustment accounts allow planning at the DFP level </vt:lpstr>
      <vt:lpstr>No special accounts exist in the Other Changes section</vt:lpstr>
      <vt:lpstr>UPlan-only Tfr Accounts capture transfers planned in Commitment Tracking</vt:lpstr>
      <vt:lpstr>Several rows are calculated</vt:lpstr>
      <vt:lpstr>Net Position accounts</vt:lpstr>
      <vt:lpstr>PowerPoint Presentation</vt:lpstr>
      <vt:lpstr>What is Seeding?</vt:lpstr>
      <vt:lpstr>What are Global Assumptions?</vt:lpstr>
      <vt:lpstr>Global assumptions may be applied when a future year Plan is seeded</vt:lpstr>
      <vt:lpstr>Setting Global Assumptions</vt:lpstr>
      <vt:lpstr>Seeding Process and Global Assumptions:</vt:lpstr>
      <vt:lpstr>Coordinators have special responsibilities in General Planning</vt:lpstr>
      <vt:lpstr>Planners should review the global assumptions for their DeptID</vt:lpstr>
      <vt:lpstr>In General Planning, separate seeding rules apply to global assumptions</vt:lpstr>
      <vt:lpstr>PowerPoint Presentation</vt:lpstr>
      <vt:lpstr>Several General Planning form reports are designed to help with planning</vt:lpstr>
      <vt:lpstr>The Plan Net Position report helps identify DFP combinations with planned deficits</vt:lpstr>
      <vt:lpstr>Additional Net Position form reports help identify current year deficits</vt:lpstr>
      <vt:lpstr>Hyperion Financial Reports (FR) provide P&amp;L-style summaries of planning data</vt:lpstr>
      <vt:lpstr>In these reports, rows are always accounts, but columns vary</vt:lpstr>
      <vt:lpstr>QUIZ! 1. How are dimensions reflected in the Revenue and Expense Form?</vt:lpstr>
      <vt:lpstr>2. The Completion Tracking report can: (check one)</vt:lpstr>
      <vt:lpstr>Answers to General Planning Quiz</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Kelso</dc:creator>
  <cp:lastModifiedBy>Steven Denton</cp:lastModifiedBy>
  <cp:revision>325</cp:revision>
  <cp:lastPrinted>2017-01-17T16:12:40Z</cp:lastPrinted>
  <dcterms:created xsi:type="dcterms:W3CDTF">2008-05-30T21:40:53Z</dcterms:created>
  <dcterms:modified xsi:type="dcterms:W3CDTF">2024-01-16T20:02:05Z</dcterms:modified>
</cp:coreProperties>
</file>